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3.jpeg" ContentType="image/jpeg"/>
  <Override PartName="/ppt/media/image5.jpeg" ContentType="image/jpeg"/>
  <Override PartName="/ppt/media/image4.png" ContentType="image/png"/>
  <Override PartName="/ppt/media/image6.jpeg" ContentType="image/jpeg"/>
  <Override PartName="/ppt/media/image10.jpeg" ContentType="image/jpeg"/>
  <Override PartName="/ppt/media/image7.jpeg" ContentType="image/jpeg"/>
  <Override PartName="/ppt/media/image11.jpeg" ContentType="image/jpeg"/>
  <Override PartName="/ppt/media/image13.jpeg" ContentType="image/jpeg"/>
  <Override PartName="/ppt/media/image9.jpeg" ContentType="image/jpeg"/>
  <Override PartName="/ppt/media/image8.jpeg" ContentType="image/jpeg"/>
  <Override PartName="/ppt/media/image12.jpeg" ContentType="image/jpeg"/>
  <Override PartName="/ppt/media/image14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0691813" cy="7559675"/>
  <p:notesSz cx="6796088" cy="9928225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2978024-35DE-4471-B1D5-F8EBE57E34A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34960" y="303120"/>
            <a:ext cx="9623520" cy="126072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8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ru-RU" sz="4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34960" y="1763640"/>
            <a:ext cx="9623520" cy="499104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t">
            <a:normAutofit/>
          </a:bodyPr>
          <a:p>
            <a:pPr marL="372960" indent="-372960">
              <a:spcBef>
                <a:spcPts val="876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808200" indent="-311400">
              <a:spcBef>
                <a:spcPts val="876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244520" indent="-247680">
              <a:spcBef>
                <a:spcPts val="876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741320" indent="-247320">
              <a:spcBef>
                <a:spcPts val="876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239920" indent="-247680">
              <a:spcBef>
                <a:spcPts val="876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5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34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652920" y="7008840"/>
            <a:ext cx="338760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662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3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938719F-8DA5-46B6-AD9D-5FDFB1FF8DDD}" type="slidenum">
              <a:rPr b="0" lang="ru-RU" sz="13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2.jpeg"/><Relationship Id="rId3" Type="http://schemas.openxmlformats.org/officeDocument/2006/relationships/image" Target="../media/image10.jpeg"/><Relationship Id="rId4" Type="http://schemas.openxmlformats.org/officeDocument/2006/relationships/image" Target="../media/image13.jpeg"/><Relationship Id="rId5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9.jpeg"/><Relationship Id="rId3" Type="http://schemas.openxmlformats.org/officeDocument/2006/relationships/image" Target="../media/image14.jpeg"/><Relationship Id="rId4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kk.wikipedia.org/w/index.php?title=&#1053;&#1091;&#1082;&#1083;&#1077;&#1080;&#1085;_&#1179;&#1099;&#1096;&#1179;&#1099;&#1083;&amp;action=edit&amp;redlink=1" TargetMode="External"/><Relationship Id="rId3" Type="http://schemas.openxmlformats.org/officeDocument/2006/relationships/hyperlink" Target="https://kk.wikipedia.org/wiki/&#1044;&#1053;&#1178;" TargetMode="External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7.jpe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8.jpeg"/><Relationship Id="rId3" Type="http://schemas.openxmlformats.org/officeDocument/2006/relationships/image" Target="../media/image9.jpeg"/><Relationship Id="rId4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0.jpeg"/><Relationship Id="rId3" Type="http://schemas.openxmlformats.org/officeDocument/2006/relationships/image" Target="../media/image11.jpe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76;p1"/>
          <p:cNvSpPr/>
          <p:nvPr/>
        </p:nvSpPr>
        <p:spPr>
          <a:xfrm>
            <a:off x="803160" y="3240000"/>
            <a:ext cx="9018720" cy="179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56520" rIns="56520" tIns="28440" bIns="2844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Тақырыбы:Дезоксирибонуклеин қышқылының құрылысы мен құрылымы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US" sz="32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10</a:t>
            </a:r>
            <a:r>
              <a:rPr b="1" lang="kk-KZ" sz="32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сынып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" name="Google Shape;77;p1"/>
          <p:cNvCxnSpPr/>
          <p:nvPr/>
        </p:nvCxnSpPr>
        <p:spPr>
          <a:xfrm>
            <a:off x="1428840" y="6406920"/>
            <a:ext cx="811584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7" name="Google Shape;78;p1"/>
          <p:cNvCxnSpPr/>
          <p:nvPr/>
        </p:nvCxnSpPr>
        <p:spPr>
          <a:xfrm>
            <a:off x="1494000" y="6706800"/>
            <a:ext cx="785088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66" name="Прямоугольник 11"/>
          <p:cNvSpPr/>
          <p:nvPr/>
        </p:nvSpPr>
        <p:spPr>
          <a:xfrm>
            <a:off x="374760" y="1246320"/>
            <a:ext cx="5519520" cy="48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ДНҚ молекуласының құрылымы екі түрге бөлінеді. Бірінші реттік құрылым шиыршық тәрізді иілген полинуклеотидті тізбек.ДНҚ молекуласындағы нуклеотидтердің жазылуы 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5'-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  басталады және 3'-соңында аяқталады. Қаңқасы фосфат топтарымен байланысқан дезоксирибоз деп аталатын ұзын қант молекулаларының тізбегі негіздерді ұстап тұрады. Қос шиыр-шықты молекула-бұл екінші реттік құрылым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7" name="Прямоугольник 12"/>
          <p:cNvSpPr/>
          <p:nvPr/>
        </p:nvSpPr>
        <p:spPr>
          <a:xfrm>
            <a:off x="2813040" y="380880"/>
            <a:ext cx="57834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ffffff"/>
                </a:solidFill>
                <a:uFillTx/>
                <a:latin typeface="Arial"/>
              </a:rPr>
              <a:t>ДНҚ-ның құрылымдық деңгейлері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8" name="Прямоугольник 11"/>
          <p:cNvSpPr/>
          <p:nvPr/>
        </p:nvSpPr>
        <p:spPr>
          <a:xfrm>
            <a:off x="252360" y="5856120"/>
            <a:ext cx="567216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Әр тізбектің 3'- бағыттығы (дизоксирибоза) және 5' бағыттағы (фосфатты) ұшы болады.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9" name="Picture 13" descr="Репликация"/>
          <p:cNvPicPr/>
          <p:nvPr/>
        </p:nvPicPr>
        <p:blipFill>
          <a:blip r:embed="rId2"/>
          <a:stretch/>
        </p:blipFill>
        <p:spPr>
          <a:xfrm>
            <a:off x="5703840" y="1558800"/>
            <a:ext cx="2119320" cy="1739880"/>
          </a:xfrm>
          <a:prstGeom prst="rect">
            <a:avLst/>
          </a:prstGeom>
          <a:ln w="0">
            <a:noFill/>
          </a:ln>
        </p:spPr>
      </p:pic>
      <p:pic>
        <p:nvPicPr>
          <p:cNvPr id="70" name="Picture 14" descr="-123"/>
          <p:cNvPicPr/>
          <p:nvPr/>
        </p:nvPicPr>
        <p:blipFill>
          <a:blip r:embed="rId3"/>
          <a:srcRect l="0" t="47453" r="0" b="0"/>
          <a:stretch/>
        </p:blipFill>
        <p:spPr>
          <a:xfrm>
            <a:off x="5924520" y="3848040"/>
            <a:ext cx="4075200" cy="2139840"/>
          </a:xfrm>
          <a:prstGeom prst="rect">
            <a:avLst/>
          </a:prstGeom>
          <a:ln w="0">
            <a:noFill/>
          </a:ln>
        </p:spPr>
      </p:pic>
      <p:pic>
        <p:nvPicPr>
          <p:cNvPr id="71" name="Picture 17" descr="slide-6"/>
          <p:cNvPicPr/>
          <p:nvPr/>
        </p:nvPicPr>
        <p:blipFill>
          <a:blip r:embed="rId4"/>
          <a:stretch/>
        </p:blipFill>
        <p:spPr>
          <a:xfrm>
            <a:off x="7797960" y="1419120"/>
            <a:ext cx="2511360" cy="2021040"/>
          </a:xfrm>
          <a:prstGeom prst="rect">
            <a:avLst/>
          </a:prstGeom>
          <a:ln w="0">
            <a:noFill/>
          </a:ln>
        </p:spPr>
      </p:pic>
      <p:sp>
        <p:nvSpPr>
          <p:cNvPr id="72" name="Google Shape;123;p4"/>
          <p:cNvSpPr/>
          <p:nvPr/>
        </p:nvSpPr>
        <p:spPr>
          <a:xfrm>
            <a:off x="8210520" y="6642000"/>
            <a:ext cx="24051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EF009F0-10F7-45F6-8CBB-CE0F93B7C8BD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3" name="Text Box 19"/>
          <p:cNvSpPr/>
          <p:nvPr/>
        </p:nvSpPr>
        <p:spPr>
          <a:xfrm>
            <a:off x="8597520" y="3440160"/>
            <a:ext cx="987840" cy="32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500" strike="noStrike" u="none">
                <a:solidFill>
                  <a:srgbClr val="000000"/>
                </a:solidFill>
                <a:uFillTx/>
                <a:latin typeface="Arial"/>
              </a:rPr>
              <a:t>Қаңқасы</a:t>
            </a: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42680" cy="7561440"/>
          </a:xfrm>
          <a:prstGeom prst="rect">
            <a:avLst/>
          </a:prstGeom>
          <a:ln w="0">
            <a:noFill/>
          </a:ln>
        </p:spPr>
      </p:pic>
      <p:sp>
        <p:nvSpPr>
          <p:cNvPr id="75" name="Google Shape;123;p4"/>
          <p:cNvSpPr/>
          <p:nvPr/>
        </p:nvSpPr>
        <p:spPr>
          <a:xfrm>
            <a:off x="8094600" y="6515280"/>
            <a:ext cx="2405160" cy="585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5B1D0AD-7121-4567-B013-43B97559BF60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Прямоугольник 10"/>
          <p:cNvSpPr/>
          <p:nvPr/>
        </p:nvSpPr>
        <p:spPr>
          <a:xfrm>
            <a:off x="0" y="5657760"/>
            <a:ext cx="12337920" cy="128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400" strike="noStrike" u="none">
                <a:solidFill>
                  <a:srgbClr val="000000"/>
                </a:solidFill>
                <a:uFillTx/>
                <a:latin typeface="Arial"/>
              </a:rPr>
              <a:t>ДНҚ-ның құрылымы мен қызметі арасындағы байланысты орнатады.</a:t>
            </a:r>
            <a:r>
              <a:rPr b="0" lang="ru-RU" sz="2400" strike="noStrike" u="none">
                <a:solidFill>
                  <a:srgbClr val="c0504d"/>
                </a:solidFill>
                <a:uFillTx/>
                <a:latin typeface="Arial"/>
              </a:rPr>
              <a:t> </a:t>
            </a:r>
            <a:br>
              <a:rPr sz="2400"/>
            </a:br>
            <a:br>
              <a:rPr sz="2400"/>
            </a:br>
            <a:br>
              <a:rPr sz="1500"/>
            </a:b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Прямоугольник 12"/>
          <p:cNvSpPr/>
          <p:nvPr/>
        </p:nvSpPr>
        <p:spPr>
          <a:xfrm>
            <a:off x="476280" y="5087880"/>
            <a:ext cx="38163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Century Gothic"/>
              </a:rPr>
              <a:t>Дескриптор: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Прямоугольник 12"/>
          <p:cNvSpPr/>
          <p:nvPr/>
        </p:nvSpPr>
        <p:spPr>
          <a:xfrm>
            <a:off x="933840" y="390600"/>
            <a:ext cx="831312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Тапсырма </a:t>
            </a:r>
            <a:r>
              <a:rPr b="0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№1 </a:t>
            </a:r>
            <a:r>
              <a:rPr b="0" lang="kk-KZ" sz="15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0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ДНҚ-ның құрылымы мен қызметін жазу</a:t>
            </a:r>
            <a:r>
              <a:rPr b="0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9" name="Picture 30" descr="Днқ репликациясы - презентация онлайн"/>
          <p:cNvPicPr/>
          <p:nvPr/>
        </p:nvPicPr>
        <p:blipFill>
          <a:blip r:embed="rId2"/>
          <a:srcRect l="5271" t="10771" r="20490" b="14621"/>
          <a:stretch/>
        </p:blipFill>
        <p:spPr>
          <a:xfrm>
            <a:off x="2890800" y="1608120"/>
            <a:ext cx="3260880" cy="3124080"/>
          </a:xfrm>
          <a:prstGeom prst="rect">
            <a:avLst/>
          </a:prstGeom>
          <a:ln w="0">
            <a:noFill/>
          </a:ln>
        </p:spPr>
      </p:pic>
      <p:sp>
        <p:nvSpPr>
          <p:cNvPr id="80" name="Rectangle 31"/>
          <p:cNvSpPr/>
          <p:nvPr/>
        </p:nvSpPr>
        <p:spPr>
          <a:xfrm>
            <a:off x="7045200" y="1485360"/>
            <a:ext cx="3454560" cy="350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Arial"/>
              </a:rPr>
              <a:t>1.Пуринді және пиримидинді мононуклеотидтер ерекшелігі неде ?</a:t>
            </a:r>
            <a:br>
              <a:rPr sz="2800"/>
            </a:br>
            <a:r>
              <a:rPr b="0" lang="kk-KZ" sz="2800" strike="noStrike" u="none">
                <a:solidFill>
                  <a:srgbClr val="000000"/>
                </a:solidFill>
                <a:uFillTx/>
                <a:latin typeface="Arial"/>
              </a:rPr>
              <a:t>2. ДНҚ-ның  қос шиыршықты құрылымының қызметі қандай ?</a:t>
            </a:r>
            <a:r>
              <a:rPr b="0" lang="ru-RU" sz="2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1" name="Picture 32" descr="Биология пәнінен презентация. Тақырыбы; Хромосомалар ДНҚ-дағды ..."/>
          <p:cNvPicPr/>
          <p:nvPr/>
        </p:nvPicPr>
        <p:blipFill>
          <a:blip r:embed="rId3"/>
          <a:srcRect l="58235" t="5000" r="4069" b="5835"/>
          <a:stretch/>
        </p:blipFill>
        <p:spPr>
          <a:xfrm>
            <a:off x="476280" y="1486080"/>
            <a:ext cx="1981080" cy="3246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-1440"/>
            <a:ext cx="10693440" cy="7562880"/>
          </a:xfrm>
          <a:prstGeom prst="rect">
            <a:avLst/>
          </a:prstGeom>
          <a:ln w="0">
            <a:noFill/>
          </a:ln>
        </p:spPr>
      </p:pic>
      <p:sp>
        <p:nvSpPr>
          <p:cNvPr id="83" name="Google Shape;123;p4"/>
          <p:cNvSpPr/>
          <p:nvPr/>
        </p:nvSpPr>
        <p:spPr>
          <a:xfrm>
            <a:off x="8211960" y="6645240"/>
            <a:ext cx="24069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7E2D31E-781F-4C49-BE5A-43F5BF7993D4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4" name="Google Shape;230;p65"/>
          <p:cNvSpPr/>
          <p:nvPr/>
        </p:nvSpPr>
        <p:spPr>
          <a:xfrm>
            <a:off x="10407600" y="1433520"/>
            <a:ext cx="285840" cy="3862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6920" rIns="106920" tIns="106920" bIns="106920" anchor="t">
            <a:noAutofit/>
          </a:bodyPr>
          <a:p>
            <a:pPr marL="73080" indent="-73080">
              <a:spcBef>
                <a:spcPts val="374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br>
              <a:rPr sz="1500"/>
            </a:br>
            <a:endParaRPr b="0" lang="ru-RU" sz="15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5" name="Прямоугольник 11"/>
          <p:cNvSpPr/>
          <p:nvPr/>
        </p:nvSpPr>
        <p:spPr>
          <a:xfrm>
            <a:off x="812880" y="1082520"/>
            <a:ext cx="9067680" cy="703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ДНҚ тізбегіндегі комплементарлық принципін басшылыққа алып тапсырманы орындау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6" name="Прямоугольник 11"/>
          <p:cNvSpPr/>
          <p:nvPr/>
        </p:nvSpPr>
        <p:spPr>
          <a:xfrm>
            <a:off x="3443040" y="274680"/>
            <a:ext cx="304380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200" strike="noStrike" u="none">
                <a:solidFill>
                  <a:srgbClr val="ffffff"/>
                </a:solidFill>
                <a:uFillTx/>
                <a:latin typeface="Century Gothic"/>
                <a:ea typeface="Times New Roman"/>
              </a:rPr>
              <a:t>Тапсырма №2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7" name="Прямоугольник 13"/>
          <p:cNvSpPr/>
          <p:nvPr/>
        </p:nvSpPr>
        <p:spPr>
          <a:xfrm>
            <a:off x="297000" y="5994360"/>
            <a:ext cx="11067840" cy="76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Дескриптор:</a:t>
            </a:r>
            <a:r>
              <a:rPr b="0" i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ДНҚ-ның  комплементарлық принципін және оның мәнін жазып көрсетеді.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88" name=""/>
          <p:cNvGraphicFramePr/>
          <p:nvPr/>
        </p:nvGraphicFramePr>
        <p:xfrm>
          <a:off x="512640" y="1771560"/>
          <a:ext cx="9607680" cy="4222800"/>
        </p:xfrm>
        <a:graphic>
          <a:graphicData uri="http://schemas.openxmlformats.org/drawingml/2006/table">
            <a:tbl>
              <a:tblPr/>
              <a:tblGrid>
                <a:gridCol w="3659400"/>
                <a:gridCol w="5948280"/>
              </a:tblGrid>
              <a:tr h="11160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Комплементарлықтың маңызы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????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765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Тапсырма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ДНҚ тізбегі  фрагментінің нуклеотидтік құрамы келесідей: Г Т Ц Т А Ц Г А Т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77616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Орындау керек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Комплементарлық принципі негізінде ДНҚ-ның 2-ші тізбегін құрастыру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1160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Шешуі: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ДНҚ-ның 1-ші тізбегі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2-ші тізбегі ????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br>
                        <a:rPr sz="2000"/>
                      </a:b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Г Т Ц Т А Ц Г А Т</a:t>
                      </a:r>
                      <a:br>
                        <a:rPr sz="2000"/>
                      </a:b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381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Комплементарлық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????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9" name="Rectangle 88"/>
          <p:cNvSpPr/>
          <p:nvPr/>
        </p:nvSpPr>
        <p:spPr>
          <a:xfrm>
            <a:off x="0" y="6416640"/>
            <a:ext cx="1069344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91" name="Google Shape;123;p4"/>
          <p:cNvSpPr/>
          <p:nvPr/>
        </p:nvSpPr>
        <p:spPr>
          <a:xfrm>
            <a:off x="8126280" y="6546960"/>
            <a:ext cx="2405160" cy="53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7CCE2954-67A4-4CB6-9900-018F4A34C7E1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2" name="Прямоугольник 11"/>
          <p:cNvSpPr/>
          <p:nvPr/>
        </p:nvSpPr>
        <p:spPr>
          <a:xfrm>
            <a:off x="495360" y="563400"/>
            <a:ext cx="9423360" cy="1374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Century Gothic"/>
                <a:ea typeface="Times New Roman"/>
              </a:rPr>
              <a:t>Бекіту.Тапсырма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Arial"/>
              </a:rPr>
              <a:t>№3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Кестеде ДНҚ-ның құрылымдық деңгейлерін ажыратып,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Arial"/>
              </a:rPr>
              <a:t>оның қызметі арасындағы байланысты көрсету.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3" name="Прямоугольник 13"/>
          <p:cNvSpPr/>
          <p:nvPr/>
        </p:nvSpPr>
        <p:spPr>
          <a:xfrm>
            <a:off x="495360" y="6039000"/>
            <a:ext cx="9258120" cy="73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200" strike="noStrike" u="none">
                <a:solidFill>
                  <a:srgbClr val="000000"/>
                </a:solidFill>
                <a:uFillTx/>
                <a:latin typeface="Arial"/>
              </a:rPr>
              <a:t>Дескриптор: </a:t>
            </a:r>
            <a:r>
              <a:rPr b="1" i="1" lang="kk-KZ" sz="2000" strike="noStrike" u="none">
                <a:solidFill>
                  <a:srgbClr val="000000"/>
                </a:solidFill>
                <a:uFillTx/>
                <a:latin typeface="Arial"/>
              </a:rPr>
              <a:t> ДНҚ-ның құрылымы мен қызметі арасындағы байланысты орнатады</a:t>
            </a:r>
            <a:r>
              <a:rPr b="0" lang="ru-RU" sz="20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94" name=""/>
          <p:cNvGraphicFramePr/>
          <p:nvPr/>
        </p:nvGraphicFramePr>
        <p:xfrm>
          <a:off x="1601640" y="2114640"/>
          <a:ext cx="7728120" cy="3843360"/>
        </p:xfrm>
        <a:graphic>
          <a:graphicData uri="http://schemas.openxmlformats.org/drawingml/2006/table">
            <a:tbl>
              <a:tblPr/>
              <a:tblGrid>
                <a:gridCol w="3864240"/>
                <a:gridCol w="3863880"/>
              </a:tblGrid>
              <a:tr h="14648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Бірінші реттік құрылым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Екінші реттік құрылым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8240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1.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2.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1.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2.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554840">
                <a:tc gridSpan="2"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Осы молекулалық құрылымдар мен қызметі арасында қандай байланыс орнағанын көрсету.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1.</a:t>
                      </a:r>
                      <a:br>
                        <a:rPr sz="2400"/>
                      </a:br>
                      <a:r>
                        <a:rPr b="0" lang="kk-KZ" sz="24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2.</a:t>
                      </a:r>
                      <a:endParaRPr b="0" lang="ru-RU" sz="24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 lIns="90000" rIns="90000" tIns="45000" bIns="45000" anchor="t">
                      <a:noAutofit/>
                    </a:bodyPr>
                    <a:p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34960" y="303120"/>
            <a:ext cx="9623520" cy="126072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4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6" name=""/>
          <p:cNvSpPr txBox="1"/>
          <p:nvPr/>
        </p:nvSpPr>
        <p:spPr>
          <a:xfrm>
            <a:off x="579600" y="1763640"/>
            <a:ext cx="5124240" cy="499104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t">
            <a:normAutofit/>
          </a:bodyPr>
          <a:p>
            <a:pPr marL="372960" indent="-372960">
              <a:spcBef>
                <a:spcPts val="75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7" name=""/>
          <p:cNvSpPr txBox="1"/>
          <p:nvPr/>
        </p:nvSpPr>
        <p:spPr>
          <a:xfrm>
            <a:off x="5881680" y="1763640"/>
            <a:ext cx="5122800" cy="4991040"/>
          </a:xfrm>
          <a:prstGeom prst="rect">
            <a:avLst/>
          </a:prstGeom>
          <a:noFill/>
          <a:ln w="0">
            <a:noFill/>
          </a:ln>
        </p:spPr>
        <p:txBody>
          <a:bodyPr lIns="99720" rIns="99720" tIns="49680" bIns="49680" anchor="t">
            <a:normAutofit/>
          </a:bodyPr>
          <a:p>
            <a:pPr marL="372960" indent="-372960">
              <a:spcBef>
                <a:spcPts val="75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5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8" name="Номер слайда 4"/>
          <p:cNvSpPr/>
          <p:nvPr/>
        </p:nvSpPr>
        <p:spPr>
          <a:xfrm>
            <a:off x="7662960" y="7008840"/>
            <a:ext cx="249552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9720" rIns="99720" tIns="49680" bIns="4968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6B619682-B6DB-4615-B1C7-F00FB4C7CBAC}" type="slidenum">
              <a:rPr b="0" lang="ru-RU" sz="13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9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934640" cy="7561440"/>
          </a:xfrm>
          <a:prstGeom prst="rect">
            <a:avLst/>
          </a:prstGeom>
          <a:ln w="0">
            <a:noFill/>
          </a:ln>
        </p:spPr>
      </p:pic>
      <p:sp>
        <p:nvSpPr>
          <p:cNvPr id="100" name="Прямоугольник 6"/>
          <p:cNvSpPr/>
          <p:nvPr/>
        </p:nvSpPr>
        <p:spPr>
          <a:xfrm>
            <a:off x="4582440" y="422280"/>
            <a:ext cx="267192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200" strike="noStrike" u="none">
                <a:solidFill>
                  <a:srgbClr val="ffffff"/>
                </a:solidFill>
                <a:uFillTx/>
                <a:latin typeface="Century Gothic"/>
                <a:ea typeface="Times New Roman"/>
              </a:rPr>
              <a:t>Қорытынды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1" name="Прямоугольник 7"/>
          <p:cNvSpPr/>
          <p:nvPr/>
        </p:nvSpPr>
        <p:spPr>
          <a:xfrm>
            <a:off x="10111680" y="6581880"/>
            <a:ext cx="1160640" cy="33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5CBC1171-3B1F-4A13-81BF-8443C066211A}" type="slidenum">
              <a:rPr b="1" lang="ru-RU" sz="16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2" name="Rectangle 31"/>
          <p:cNvSpPr/>
          <p:nvPr/>
        </p:nvSpPr>
        <p:spPr>
          <a:xfrm>
            <a:off x="320760" y="1344600"/>
            <a:ext cx="1014408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Сабақты қорытындылау + - таңбаларын қолданып  өз өзіңізді бағалаңыз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</a:rPr>
              <a:t>Бүгінгі сабақта: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3" name="Rectangle 111"/>
          <p:cNvSpPr/>
          <p:nvPr/>
        </p:nvSpPr>
        <p:spPr>
          <a:xfrm>
            <a:off x="0" y="2182680"/>
            <a:ext cx="10693440" cy="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-46440" bIns="-46440" anchor="ctr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04" name=""/>
          <p:cNvGraphicFramePr/>
          <p:nvPr/>
        </p:nvGraphicFramePr>
        <p:xfrm>
          <a:off x="1165320" y="2624040"/>
          <a:ext cx="8611920" cy="3759120"/>
        </p:xfrm>
        <a:graphic>
          <a:graphicData uri="http://schemas.openxmlformats.org/drawingml/2006/table">
            <a:tbl>
              <a:tblPr/>
              <a:tblGrid>
                <a:gridCol w="4300560"/>
                <a:gridCol w="4311360"/>
              </a:tblGrid>
              <a:tr h="9162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          </a:t>
                      </a:r>
                      <a:r>
                        <a:rPr b="1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+    -</a:t>
                      </a: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 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1764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Мен .........анықтадым 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100944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Мен ............. түсіндім 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91584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Мен ............орната аламын </a:t>
                      </a:r>
                      <a:endParaRPr b="0" lang="ru-RU" sz="2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700"/>
                        </a:spcBef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9" name="Google Shape;123;p4"/>
          <p:cNvSpPr/>
          <p:nvPr/>
        </p:nvSpPr>
        <p:spPr>
          <a:xfrm>
            <a:off x="8182080" y="6662880"/>
            <a:ext cx="240480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599E1D1-BB89-4A39-8AF2-243E87A32BBA}" type="slidenum">
              <a:rPr b="1" lang="ru-RU" sz="1400" strike="noStrike" u="none">
                <a:solidFill>
                  <a:srgbClr val="002060"/>
                </a:solidFill>
                <a:uFillTx/>
                <a:latin typeface="Times New Roman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" name="Google Shape;124;p4"/>
          <p:cNvCxnSpPr/>
          <p:nvPr/>
        </p:nvCxnSpPr>
        <p:spPr>
          <a:xfrm>
            <a:off x="351000" y="7178400"/>
            <a:ext cx="10074960" cy="108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" name="Google Shape;125;p4"/>
          <p:cNvCxnSpPr/>
          <p:nvPr/>
        </p:nvCxnSpPr>
        <p:spPr>
          <a:xfrm flipV="1">
            <a:off x="534960" y="7320960"/>
            <a:ext cx="972720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2" name="Прямоугольник 9"/>
          <p:cNvSpPr/>
          <p:nvPr/>
        </p:nvSpPr>
        <p:spPr>
          <a:xfrm>
            <a:off x="627120" y="1876320"/>
            <a:ext cx="8999640" cy="15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1f497d"/>
                </a:solidFill>
                <a:uFillTx/>
                <a:latin typeface="Times New Roman"/>
              </a:rPr>
              <a:t>10.4.1.8 - Дезоксирибонуклеин қышқылы  құрылымы мен қызметі арасындағы байланысты орнату</a:t>
            </a:r>
            <a:r>
              <a:rPr b="0" lang="ru-RU" sz="3200" strike="noStrike" u="none">
                <a:solidFill>
                  <a:srgbClr val="1f497d"/>
                </a:solidFill>
                <a:uFillTx/>
                <a:latin typeface="Times New Roman"/>
              </a:rPr>
              <a:t> 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Прямоугольник 8"/>
          <p:cNvSpPr/>
          <p:nvPr/>
        </p:nvSpPr>
        <p:spPr>
          <a:xfrm>
            <a:off x="711360" y="4684680"/>
            <a:ext cx="894060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buClr>
                <a:srgbClr val="1f497d"/>
              </a:buClr>
              <a:buFont typeface="Wingdings" charset="2"/>
              <a:buChar char="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1f497d"/>
                </a:solidFill>
                <a:uFillTx/>
                <a:latin typeface="Times New Roman"/>
              </a:rPr>
              <a:t>Дезоксирибонуклеин қышқылы құрылымы мен қызметі арасындағы байланысты орнатады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Прямоугольник 9"/>
          <p:cNvSpPr/>
          <p:nvPr/>
        </p:nvSpPr>
        <p:spPr>
          <a:xfrm>
            <a:off x="3737160" y="3978360"/>
            <a:ext cx="32191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1f497d"/>
                </a:solidFill>
                <a:uFillTx/>
                <a:latin typeface="Times New Roman"/>
              </a:rPr>
              <a:t>Бағалау критерийі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Прямоугольник 10"/>
          <p:cNvSpPr/>
          <p:nvPr/>
        </p:nvSpPr>
        <p:spPr>
          <a:xfrm>
            <a:off x="4219560" y="1222200"/>
            <a:ext cx="23385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002060"/>
                </a:solidFill>
                <a:uFillTx/>
                <a:latin typeface="Times New Roman"/>
              </a:rPr>
              <a:t>Оқу мақсаты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57240" y="0"/>
            <a:ext cx="10750680" cy="7561440"/>
          </a:xfrm>
          <a:prstGeom prst="rect">
            <a:avLst/>
          </a:prstGeom>
          <a:ln w="0">
            <a:noFill/>
          </a:ln>
        </p:spPr>
      </p:pic>
      <p:sp>
        <p:nvSpPr>
          <p:cNvPr id="17" name="Google Shape;123;p4"/>
          <p:cNvSpPr/>
          <p:nvPr/>
        </p:nvSpPr>
        <p:spPr>
          <a:xfrm>
            <a:off x="8185320" y="6541920"/>
            <a:ext cx="2404800" cy="52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92893254-71C3-4B77-86E2-80D09F7A1CEE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" name="Google Shape;230;p65"/>
          <p:cNvSpPr/>
          <p:nvPr/>
        </p:nvSpPr>
        <p:spPr>
          <a:xfrm>
            <a:off x="299880" y="341280"/>
            <a:ext cx="10036440" cy="51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6920" rIns="106920" tIns="106920" bIns="106920" anchor="t">
            <a:noAutofit/>
          </a:bodyPr>
          <a:p>
            <a:pPr marL="133200" algn="ctr">
              <a:lnSpc>
                <a:spcPct val="100000"/>
              </a:lnSpc>
              <a:spcBef>
                <a:spcPts val="34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ffffff"/>
                </a:solidFill>
                <a:uFillTx/>
                <a:latin typeface="Times New Roman"/>
              </a:rPr>
              <a:t>ДНҚ</a:t>
            </a:r>
            <a:r>
              <a:rPr b="1" lang="ru-RU" sz="3200" strike="noStrike" u="none">
                <a:solidFill>
                  <a:srgbClr val="ffffff"/>
                </a:solidFill>
                <a:uFillTx/>
                <a:latin typeface="Times New Roman"/>
              </a:rPr>
              <a:t> </a:t>
            </a:r>
            <a:r>
              <a:rPr b="1" lang="ru-RU" sz="3200" strike="noStrike" u="none">
                <a:solidFill>
                  <a:srgbClr val="000000"/>
                </a:solidFill>
                <a:uFillTx/>
                <a:latin typeface="Times New Roman"/>
              </a:rPr>
              <a:t>  </a:t>
            </a:r>
            <a:r>
              <a:rPr b="0" lang="ru-RU" sz="3200" strike="noStrike" u="none">
                <a:solidFill>
                  <a:srgbClr val="000000"/>
                </a:solidFill>
                <a:uFillTx/>
                <a:latin typeface="Times New Roman"/>
              </a:rPr>
              <a:t>    </a:t>
            </a:r>
            <a:r>
              <a:rPr b="0" lang="ru-RU" sz="1400" strike="noStrike" u="none">
                <a:solidFill>
                  <a:srgbClr val="000000"/>
                </a:solidFill>
                <a:uFillTx/>
                <a:latin typeface="Calibri"/>
              </a:rPr>
              <a:t>        </a:t>
            </a:r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9" name="Picture 13" descr="ДНҚ құрылымы - презентация онлайн"/>
          <p:cNvPicPr/>
          <p:nvPr/>
        </p:nvPicPr>
        <p:blipFill>
          <a:blip r:embed="rId2"/>
          <a:stretch/>
        </p:blipFill>
        <p:spPr>
          <a:xfrm>
            <a:off x="433440" y="1379520"/>
            <a:ext cx="8386560" cy="5364360"/>
          </a:xfrm>
          <a:prstGeom prst="rect">
            <a:avLst/>
          </a:prstGeom>
          <a:ln w="0">
            <a:noFill/>
          </a:ln>
        </p:spPr>
      </p:pic>
      <p:cxnSp>
        <p:nvCxnSpPr>
          <p:cNvPr id="20" name="Google Shape;77;p1"/>
          <p:cNvCxnSpPr/>
          <p:nvPr/>
        </p:nvCxnSpPr>
        <p:spPr>
          <a:xfrm>
            <a:off x="1260000" y="6851160"/>
            <a:ext cx="811620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21" name="Google Shape;78;p1"/>
          <p:cNvCxnSpPr/>
          <p:nvPr/>
        </p:nvCxnSpPr>
        <p:spPr>
          <a:xfrm>
            <a:off x="1325520" y="7151400"/>
            <a:ext cx="785088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23" name="Google Shape;123;p4"/>
          <p:cNvSpPr/>
          <p:nvPr/>
        </p:nvSpPr>
        <p:spPr>
          <a:xfrm>
            <a:off x="8069400" y="6610320"/>
            <a:ext cx="240480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3B7E661F-D91B-46FF-801F-113682444E6F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4" name="Google Shape;230;p65"/>
          <p:cNvSpPr/>
          <p:nvPr/>
        </p:nvSpPr>
        <p:spPr>
          <a:xfrm>
            <a:off x="-1293840" y="2565360"/>
            <a:ext cx="3592440" cy="66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6920" rIns="106920" tIns="106920" bIns="106920" anchor="t">
            <a:no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5" name="Прямоугольник 9"/>
          <p:cNvSpPr/>
          <p:nvPr/>
        </p:nvSpPr>
        <p:spPr>
          <a:xfrm>
            <a:off x="3481200" y="431640"/>
            <a:ext cx="37098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Century Gothic"/>
              </a:rPr>
              <a:t>ДНҚ-ның ерекшелігі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6" name="Прямоугольник 11"/>
          <p:cNvSpPr/>
          <p:nvPr/>
        </p:nvSpPr>
        <p:spPr>
          <a:xfrm>
            <a:off x="-933480" y="5462640"/>
            <a:ext cx="36892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ru-RU" sz="2800" strike="noStrike" u="none">
                <a:solidFill>
                  <a:srgbClr val="002060"/>
                </a:solidFill>
                <a:uFillTx/>
                <a:latin typeface="Century Gothic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7" name="Picture 18" descr="Презентация по биологии 10 сынып &quot;Молекулярная биология&quot;"/>
          <p:cNvPicPr/>
          <p:nvPr/>
        </p:nvPicPr>
        <p:blipFill>
          <a:blip r:embed="rId2"/>
          <a:srcRect l="0" t="0" r="0" b="4654"/>
          <a:stretch/>
        </p:blipFill>
        <p:spPr>
          <a:xfrm>
            <a:off x="981000" y="1395360"/>
            <a:ext cx="8731440" cy="4768920"/>
          </a:xfrm>
          <a:prstGeom prst="rect">
            <a:avLst/>
          </a:prstGeom>
          <a:ln w="0">
            <a:noFill/>
          </a:ln>
        </p:spPr>
      </p:pic>
      <p:cxnSp>
        <p:nvCxnSpPr>
          <p:cNvPr id="28" name="Google Shape;77;p1"/>
          <p:cNvCxnSpPr/>
          <p:nvPr/>
        </p:nvCxnSpPr>
        <p:spPr>
          <a:xfrm>
            <a:off x="1355760" y="6811560"/>
            <a:ext cx="811584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29" name="Google Shape;78;p1"/>
          <p:cNvCxnSpPr/>
          <p:nvPr/>
        </p:nvCxnSpPr>
        <p:spPr>
          <a:xfrm>
            <a:off x="1420920" y="7111800"/>
            <a:ext cx="785088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31" name="Google Shape;230;p65"/>
          <p:cNvSpPr/>
          <p:nvPr/>
        </p:nvSpPr>
        <p:spPr>
          <a:xfrm>
            <a:off x="-1293840" y="2565360"/>
            <a:ext cx="3592440" cy="660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6920" rIns="106920" tIns="106920" bIns="106920" anchor="t">
            <a:noAutofit/>
          </a:bodyPr>
          <a:p>
            <a:pPr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2" name="Прямоугольник 9"/>
          <p:cNvSpPr/>
          <p:nvPr/>
        </p:nvSpPr>
        <p:spPr>
          <a:xfrm>
            <a:off x="2500920" y="431640"/>
            <a:ext cx="569016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Century Gothic"/>
              </a:rPr>
              <a:t>ДНҚ-ның химиялық құрылысы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3" name="Прямоугольник 11"/>
          <p:cNvSpPr/>
          <p:nvPr/>
        </p:nvSpPr>
        <p:spPr>
          <a:xfrm>
            <a:off x="-933480" y="5462640"/>
            <a:ext cx="36892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ru-RU" sz="2800" strike="noStrike" u="none">
                <a:solidFill>
                  <a:srgbClr val="002060"/>
                </a:solidFill>
                <a:uFillTx/>
                <a:latin typeface="Century Gothic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Text Box 11"/>
          <p:cNvSpPr/>
          <p:nvPr/>
        </p:nvSpPr>
        <p:spPr>
          <a:xfrm>
            <a:off x="217440" y="1285920"/>
            <a:ext cx="6674040" cy="558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ДНҚ биополимер,оның мономері- нуклеотидтер. 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Нуклеотидтер – </a:t>
            </a:r>
            <a:r>
              <a:rPr b="0" lang="kk-KZ" sz="2000" strike="noStrike" u="sng">
                <a:solidFill>
                  <a:srgbClr val="0000ff"/>
                </a:solidFill>
                <a:uFillTx/>
                <a:latin typeface="Times New Roman"/>
                <a:ea typeface="Times New Roman"/>
                <a:hlinkClick r:id="rId2"/>
              </a:rPr>
              <a:t>нуклеин қышқылдарын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құрайтын негізгі құрылымдық бірлік.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Нуклеотидтер бір-бірімен ковалентті байланыс арқылы байланысқан 3 түрлі химиялық бөліктен тұрады: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1.Көміртектің бес атомы бар қант (</a:t>
            </a:r>
            <a:r>
              <a:rPr b="0" lang="kk-KZ" sz="2000" strike="noStrike" u="sng">
                <a:solidFill>
                  <a:srgbClr val="0000ff"/>
                </a:solidFill>
                <a:uFillTx/>
                <a:latin typeface="Times New Roman"/>
                <a:ea typeface="Times New Roman"/>
                <a:hlinkClick r:id="rId3"/>
              </a:rPr>
              <a:t>ДНҚ</a:t>
            </a: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молекуласында дезоксирибоза, ал РНҚ-да – рибоза);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2.Қанттың 1-көміртек атомымен ковалентті байланысқан пуриндік немесе пиримидиндік азоттық негізі бар. ДНҚ молекуласының құрамына пуринді негіздер – аденин (А), гуанин (Г) және пиримидинді негіздер – цитозин (Ц), тимин (Т) кіреді.</a:t>
            </a:r>
            <a:br>
              <a:rPr sz="2000"/>
            </a:br>
            <a:br>
              <a:rPr sz="2000"/>
            </a:b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Нуклеотидтердің 3-бөлігін фосфатты топтар (фосфор қышқылының бір немесе бірнеше қалдығы) құрайды. 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</a:t>
            </a:r>
            <a:r>
              <a:rPr b="1" lang="ru-RU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Фосфатты - көміртегі атомы арасында фосфодиэфир-лік байланыстар құру арқылы полимерлі тізбек түзеді.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5" name="Picture 13" descr="Хромосомы, строение хромосом — FINDOUT.SU"/>
          <p:cNvPicPr/>
          <p:nvPr/>
        </p:nvPicPr>
        <p:blipFill>
          <a:blip r:embed="rId4"/>
          <a:stretch/>
        </p:blipFill>
        <p:spPr>
          <a:xfrm>
            <a:off x="6808680" y="1592280"/>
            <a:ext cx="3711600" cy="2187720"/>
          </a:xfrm>
          <a:prstGeom prst="rect">
            <a:avLst/>
          </a:prstGeom>
          <a:ln w="0">
            <a:noFill/>
          </a:ln>
        </p:spPr>
      </p:pic>
      <p:pic>
        <p:nvPicPr>
          <p:cNvPr id="36" name="Picture 14" descr="Тұқымқуалаушылықтың молекулалық негіздері. Тұқым қуалайтын ..."/>
          <p:cNvPicPr/>
          <p:nvPr/>
        </p:nvPicPr>
        <p:blipFill>
          <a:blip r:embed="rId5"/>
          <a:srcRect l="2186" t="7815" r="9746" b="4689"/>
          <a:stretch/>
        </p:blipFill>
        <p:spPr>
          <a:xfrm>
            <a:off x="6816600" y="4078440"/>
            <a:ext cx="3703680" cy="2303280"/>
          </a:xfrm>
          <a:prstGeom prst="rect">
            <a:avLst/>
          </a:prstGeom>
          <a:ln w="0">
            <a:noFill/>
          </a:ln>
        </p:spPr>
      </p:pic>
      <p:sp>
        <p:nvSpPr>
          <p:cNvPr id="37" name="Google Shape;123;p4"/>
          <p:cNvSpPr/>
          <p:nvPr/>
        </p:nvSpPr>
        <p:spPr>
          <a:xfrm>
            <a:off x="8115480" y="6600960"/>
            <a:ext cx="2404800" cy="40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0894AE22-E783-4F77-A9EA-490381A597B9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61440"/>
          </a:xfrm>
          <a:prstGeom prst="rect">
            <a:avLst/>
          </a:prstGeom>
          <a:ln w="0">
            <a:noFill/>
          </a:ln>
        </p:spPr>
      </p:pic>
      <p:sp>
        <p:nvSpPr>
          <p:cNvPr id="39" name="Google Shape;123;p4"/>
          <p:cNvSpPr/>
          <p:nvPr/>
        </p:nvSpPr>
        <p:spPr>
          <a:xfrm>
            <a:off x="8074080" y="6610320"/>
            <a:ext cx="2479680" cy="45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EC31EEE5-D905-49BC-B143-3FCAECF73FA0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Google Shape;230;p65"/>
          <p:cNvSpPr/>
          <p:nvPr/>
        </p:nvSpPr>
        <p:spPr>
          <a:xfrm>
            <a:off x="365040" y="1476360"/>
            <a:ext cx="9963360" cy="455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6920" rIns="106920" tIns="106920" bIns="106920" anchor="t">
            <a:normAutofit/>
          </a:bodyPr>
          <a:p>
            <a:pPr marL="73080" indent="-73080" algn="ctr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Прямоугольник 12"/>
          <p:cNvSpPr/>
          <p:nvPr/>
        </p:nvSpPr>
        <p:spPr>
          <a:xfrm>
            <a:off x="2311200" y="360360"/>
            <a:ext cx="54136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Times New Roman"/>
              </a:rPr>
              <a:t>Қос сақиналы пуриндік негіздер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2" name="Picture 15" descr="Гетероциклдік қосылыстар - online presentation"/>
          <p:cNvPicPr/>
          <p:nvPr/>
        </p:nvPicPr>
        <p:blipFill>
          <a:blip r:embed="rId2"/>
          <a:srcRect l="4239" t="10240" r="4798" b="0"/>
          <a:stretch/>
        </p:blipFill>
        <p:spPr>
          <a:xfrm>
            <a:off x="855720" y="1747800"/>
            <a:ext cx="8323200" cy="4629240"/>
          </a:xfrm>
          <a:prstGeom prst="rect">
            <a:avLst/>
          </a:prstGeom>
          <a:ln w="0">
            <a:noFill/>
          </a:ln>
        </p:spPr>
      </p:pic>
      <p:cxnSp>
        <p:nvCxnSpPr>
          <p:cNvPr id="43" name="Google Shape;77;p1"/>
          <p:cNvCxnSpPr/>
          <p:nvPr/>
        </p:nvCxnSpPr>
        <p:spPr>
          <a:xfrm>
            <a:off x="1162080" y="6768720"/>
            <a:ext cx="811584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44" name="Google Shape;78;p1"/>
          <p:cNvCxnSpPr/>
          <p:nvPr/>
        </p:nvCxnSpPr>
        <p:spPr>
          <a:xfrm>
            <a:off x="1227240" y="7068600"/>
            <a:ext cx="785088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19080" y="0"/>
            <a:ext cx="10674360" cy="7561440"/>
          </a:xfrm>
          <a:prstGeom prst="rect">
            <a:avLst/>
          </a:prstGeom>
          <a:ln w="0">
            <a:noFill/>
          </a:ln>
        </p:spPr>
      </p:pic>
      <p:sp>
        <p:nvSpPr>
          <p:cNvPr id="46" name="Google Shape;123;p4"/>
          <p:cNvSpPr/>
          <p:nvPr/>
        </p:nvSpPr>
        <p:spPr>
          <a:xfrm>
            <a:off x="8143920" y="6692760"/>
            <a:ext cx="240516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93B0DA6-8881-455E-9736-FD6762F585BC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7" name="Google Shape;230;p65"/>
          <p:cNvSpPr/>
          <p:nvPr/>
        </p:nvSpPr>
        <p:spPr>
          <a:xfrm>
            <a:off x="804960" y="928800"/>
            <a:ext cx="9963000" cy="455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6920" rIns="106920" tIns="106920" bIns="106920" anchor="t">
            <a:normAutofit/>
          </a:bodyPr>
          <a:p>
            <a:pPr marL="73080" indent="-73080" algn="ctr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8" name="Прямоугольник 12"/>
          <p:cNvSpPr/>
          <p:nvPr/>
        </p:nvSpPr>
        <p:spPr>
          <a:xfrm>
            <a:off x="3634560" y="563400"/>
            <a:ext cx="43038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Century Gothic"/>
              </a:rPr>
              <a:t>Пиримидиндік негіздер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9" name="Picture 11" descr="Нуклеин қышқылдары ДНҚ - online presentation"/>
          <p:cNvPicPr/>
          <p:nvPr/>
        </p:nvPicPr>
        <p:blipFill>
          <a:blip r:embed="rId2"/>
          <a:stretch/>
        </p:blipFill>
        <p:spPr>
          <a:xfrm>
            <a:off x="689040" y="1486080"/>
            <a:ext cx="8375760" cy="5257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693440" cy="7599240"/>
          </a:xfrm>
          <a:prstGeom prst="rect">
            <a:avLst/>
          </a:prstGeom>
          <a:ln w="0">
            <a:noFill/>
          </a:ln>
        </p:spPr>
      </p:pic>
      <p:sp>
        <p:nvSpPr>
          <p:cNvPr id="51" name="Google Shape;123;p4"/>
          <p:cNvSpPr/>
          <p:nvPr/>
        </p:nvSpPr>
        <p:spPr>
          <a:xfrm>
            <a:off x="8072280" y="6591240"/>
            <a:ext cx="2405160" cy="54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CF344372-DEC5-43AE-88F2-7E8D911D7F01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2" name="Google Shape;230;p65"/>
          <p:cNvSpPr/>
          <p:nvPr/>
        </p:nvSpPr>
        <p:spPr>
          <a:xfrm>
            <a:off x="365040" y="1476360"/>
            <a:ext cx="9963360" cy="455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6920" rIns="106920" tIns="106920" bIns="106920" anchor="t">
            <a:normAutofit/>
          </a:bodyPr>
          <a:p>
            <a:pPr marL="73080" indent="-73080" algn="ctr">
              <a:lnSpc>
                <a:spcPct val="100000"/>
              </a:lnSpc>
              <a:spcBef>
                <a:spcPts val="700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Прямоугольник 12"/>
          <p:cNvSpPr/>
          <p:nvPr/>
        </p:nvSpPr>
        <p:spPr>
          <a:xfrm>
            <a:off x="3058560" y="574560"/>
            <a:ext cx="31060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ffffff"/>
                </a:solidFill>
                <a:uFillTx/>
                <a:latin typeface="Arial"/>
              </a:rPr>
              <a:t>Чаргафф ережесі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4" name="Picture 11" descr="112-"/>
          <p:cNvPicPr/>
          <p:nvPr/>
        </p:nvPicPr>
        <p:blipFill>
          <a:blip r:embed="rId2"/>
          <a:stretch/>
        </p:blipFill>
        <p:spPr>
          <a:xfrm>
            <a:off x="365040" y="1362240"/>
            <a:ext cx="3935520" cy="3076560"/>
          </a:xfrm>
          <a:prstGeom prst="rect">
            <a:avLst/>
          </a:prstGeom>
          <a:ln w="0">
            <a:noFill/>
          </a:ln>
        </p:spPr>
      </p:pic>
      <p:sp>
        <p:nvSpPr>
          <p:cNvPr id="55" name="Прямоугольник 12"/>
          <p:cNvSpPr/>
          <p:nvPr/>
        </p:nvSpPr>
        <p:spPr>
          <a:xfrm>
            <a:off x="4141800" y="1766880"/>
            <a:ext cx="6507000" cy="308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1f497d"/>
                </a:solidFill>
                <a:uFillTx/>
                <a:latin typeface="Times New Roman"/>
                <a:ea typeface="Times New Roman"/>
              </a:rPr>
              <a:t>Бір тізбектегі аденинмен екінші тізбекте-гі тимин екі сутектік байланыс арқылы, ал бір тізбектегі гуанин мен екінші тізбектегі цитозин үш сутектік байланыс арқылы жалғанып,бір-біріне сәйкес келуін, ДНҚ тізбегіндегі комплементар-лық деп аталады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6" name="Picture 30" descr="Днқ репликациясы - презентация онлайн"/>
          <p:cNvPicPr/>
          <p:nvPr/>
        </p:nvPicPr>
        <p:blipFill>
          <a:blip r:embed="rId3"/>
          <a:srcRect l="5271" t="10771" r="20490" b="14621"/>
          <a:stretch/>
        </p:blipFill>
        <p:spPr>
          <a:xfrm>
            <a:off x="498600" y="4008600"/>
            <a:ext cx="3502080" cy="31240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0207800" cy="7539120"/>
          </a:xfrm>
          <a:prstGeom prst="rect">
            <a:avLst/>
          </a:prstGeom>
          <a:ln w="0">
            <a:noFill/>
          </a:ln>
        </p:spPr>
      </p:pic>
      <p:sp>
        <p:nvSpPr>
          <p:cNvPr id="58" name="Google Shape;123;p4"/>
          <p:cNvSpPr/>
          <p:nvPr/>
        </p:nvSpPr>
        <p:spPr>
          <a:xfrm>
            <a:off x="8150400" y="6611760"/>
            <a:ext cx="2404800" cy="40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720" rIns="90720" tIns="45360" bIns="45360" anchor="ctr">
            <a:no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84051F49-FE41-4C14-BE52-6E5F4C291C3D}" type="slidenum">
              <a:rPr b="1" lang="ru-RU" sz="1400" strike="noStrike" u="none">
                <a:solidFill>
                  <a:srgbClr val="002060"/>
                </a:solidFill>
                <a:uFillTx/>
                <a:latin typeface="Arial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Google Shape;230;p65"/>
          <p:cNvSpPr/>
          <p:nvPr/>
        </p:nvSpPr>
        <p:spPr>
          <a:xfrm>
            <a:off x="384120" y="1671480"/>
            <a:ext cx="10740960" cy="24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106920" rIns="106920" tIns="106920" bIns="106920" anchor="t">
            <a:noAutofit/>
          </a:bodyPr>
          <a:p>
            <a:pPr marL="484200" indent="-457200" algn="just">
              <a:lnSpc>
                <a:spcPct val="100000"/>
              </a:lnSpc>
              <a:spcBef>
                <a:spcPts val="75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000" strike="noStrike" u="none">
                <a:solidFill>
                  <a:srgbClr val="002060"/>
                </a:solidFill>
                <a:uFillTx/>
                <a:latin typeface="Century Gothic"/>
              </a:rPr>
              <a:t>               </a:t>
            </a:r>
            <a:endParaRPr b="0" lang="ru-RU" sz="3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Прямоугольник 9"/>
          <p:cNvSpPr/>
          <p:nvPr/>
        </p:nvSpPr>
        <p:spPr>
          <a:xfrm>
            <a:off x="4794120" y="466560"/>
            <a:ext cx="184320" cy="52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Text Box 11"/>
          <p:cNvSpPr/>
          <p:nvPr/>
        </p:nvSpPr>
        <p:spPr>
          <a:xfrm>
            <a:off x="3336480" y="509760"/>
            <a:ext cx="30106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ДНҚ құрылымы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2" name="Rectangle 13"/>
          <p:cNvSpPr/>
          <p:nvPr/>
        </p:nvSpPr>
        <p:spPr>
          <a:xfrm>
            <a:off x="384120" y="1721160"/>
            <a:ext cx="4121280" cy="411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ДНҚ-ның құрылым ерекшелігі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ДНҚ-биополимер.ДНҚ қос  шиыршығының бір орамында ұзындығы 3,4 нм-ге тең 10 нуклеотидтік қалдық бар. Қос шиыршық өз осьінің маңында оңға қарай оралып шиыршық түзетіні анықталды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3" name="Picture 14" descr="-123"/>
          <p:cNvPicPr/>
          <p:nvPr/>
        </p:nvPicPr>
        <p:blipFill>
          <a:blip r:embed="rId2"/>
          <a:srcRect l="542" t="47453" r="61619" b="0"/>
          <a:stretch/>
        </p:blipFill>
        <p:spPr>
          <a:xfrm>
            <a:off x="4505400" y="1671480"/>
            <a:ext cx="1689120" cy="5478480"/>
          </a:xfrm>
          <a:prstGeom prst="rect">
            <a:avLst/>
          </a:prstGeom>
          <a:ln w="0">
            <a:noFill/>
          </a:ln>
        </p:spPr>
      </p:pic>
      <p:pic>
        <p:nvPicPr>
          <p:cNvPr id="64" name="Picture 15" descr="Геннің молекулалық биологиясы - Биология - ВУЗ"/>
          <p:cNvPicPr/>
          <p:nvPr/>
        </p:nvPicPr>
        <p:blipFill>
          <a:blip r:embed="rId3"/>
          <a:srcRect l="12880" t="21449" r="16010" b="6504"/>
          <a:stretch/>
        </p:blipFill>
        <p:spPr>
          <a:xfrm>
            <a:off x="6361200" y="1917720"/>
            <a:ext cx="3794040" cy="4653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4157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:description/>
  <dc:language>ru-RU</dc:language>
  <cp:lastModifiedBy>Huawei</cp:lastModifiedBy>
  <cp:lastPrinted>2020-01-23T08:03:28Z</cp:lastPrinted>
  <dcterms:modified xsi:type="dcterms:W3CDTF">2024-11-02T21:53:50Z</dcterms:modified>
  <cp:revision>293</cp:revision>
  <dc:subject/>
  <dc:title>Презентация PowerPoint</dc:title>
</cp:coreProperties>
</file>