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media/image1.png" ContentType="image/png"/>
  <Override PartName="/ppt/media/image4.jpeg" ContentType="image/jpeg"/>
  <Override PartName="/ppt/media/image2.jpeg" ContentType="image/jpeg"/>
  <Override PartName="/ppt/media/image3.jpeg" ContentType="image/jpeg"/>
  <Override PartName="/ppt/media/image5.jpeg" ContentType="image/jpeg"/>
  <Override PartName="/ppt/media/image6.jpeg" ContentType="image/jpeg"/>
  <Override PartName="/ppt/media/image10.jpeg" ContentType="image/jpeg"/>
  <Override PartName="/ppt/media/image7.jpeg" ContentType="image/jpeg"/>
  <Override PartName="/ppt/media/image11.jpeg" ContentType="image/jpeg"/>
  <Override PartName="/ppt/media/image8.jpeg" ContentType="image/jpeg"/>
  <Override PartName="/ppt/media/image12.jpeg" ContentType="image/jpeg"/>
  <Override PartName="/ppt/media/image9.jpeg" ContentType="image/jpeg"/>
  <Override PartName="/ppt/media/image13.jpeg" ContentType="image/jpeg"/>
  <Override PartName="/ppt/media/image14.jpeg" ContentType="image/jpeg"/>
  <Override PartName="/ppt/media/image15.jpeg" ContentType="image/jpe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9.xml.rels" ContentType="application/vnd.openxmlformats-package.relationships+xml"/>
  <Override PartName="/ppt/slides/_rels/slide12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5145088"/>
  <p:notesSz cx="6796088" cy="99282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1BF3999-16C4-4213-8CCA-77190F7F52F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06280"/>
            <a:ext cx="8229600" cy="85752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800" strike="noStrike" u="none">
                <a:solidFill>
                  <a:srgbClr val="000000"/>
                </a:solidFill>
                <a:uFillTx/>
                <a:latin typeface="Calibri"/>
              </a:rPr>
              <a:t>Click to edit the title text format</a:t>
            </a:r>
            <a:endParaRPr b="0" lang="ru-RU" sz="3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200240"/>
            <a:ext cx="8229600" cy="339408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t">
            <a:normAutofit fontScale="92500" lnSpcReduction="9999"/>
          </a:bodyPr>
          <a:p>
            <a:pPr marL="290520" indent="-290520">
              <a:spcBef>
                <a:spcPts val="6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31800" indent="-243000">
              <a:spcBef>
                <a:spcPts val="67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973080" indent="-193680">
              <a:spcBef>
                <a:spcPts val="6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362240" indent="-193680">
              <a:spcBef>
                <a:spcPts val="67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1752480" indent="-193680">
              <a:spcBef>
                <a:spcPts val="675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1752480" indent="-193680">
              <a:spcBef>
                <a:spcPts val="675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1752480" indent="-193680">
              <a:spcBef>
                <a:spcPts val="675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456840" y="4766760"/>
            <a:ext cx="2133720" cy="27324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4766760"/>
            <a:ext cx="2895840" cy="27324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2720" y="4766760"/>
            <a:ext cx="2133720" cy="27324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000" strike="noStrike" u="none">
                <a:solidFill>
                  <a:srgbClr val="898989"/>
                </a:solidFill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EDD0079-5014-4510-BE72-305D463DF138}" type="slidenum">
              <a:rPr b="0" lang="ru-RU" sz="10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ru-RU" sz="1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4.jpeg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5.jpeg"/><Relationship Id="rId3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5.jpeg"/><Relationship Id="rId3" Type="http://schemas.openxmlformats.org/officeDocument/2006/relationships/image" Target="../media/image6.jpeg"/><Relationship Id="rId4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7.jpeg"/><Relationship Id="rId3" Type="http://schemas.openxmlformats.org/officeDocument/2006/relationships/image" Target="../media/image8.jpeg"/><Relationship Id="rId4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9.jpeg"/><Relationship Id="rId3" Type="http://schemas.openxmlformats.org/officeDocument/2006/relationships/image" Target="../media/image10.jpeg"/><Relationship Id="rId4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hyperlink" Target="https://kk.wikipedia.org/w/index.php?title=&#1041;&#1080;&#1086;&#1087;&#1086;&#1083;&#1080;&#1084;&#1077;&#1088;&amp;action=edit&amp;redlink=1" TargetMode="External"/><Relationship Id="rId3" Type="http://schemas.openxmlformats.org/officeDocument/2006/relationships/hyperlink" Target="https://kk.wikipedia.org/w/index.php?title=&#1053;&#1091;&#1082;&#1083;&#1077;&#1080;&#1076;_&#1082;&#1099;&#1096;&#1082;&#1099;&#1083;&#1076;&#1072;&#1088;&#1099;&amp;action=edit&amp;redlink=1" TargetMode="External"/><Relationship Id="rId4" Type="http://schemas.openxmlformats.org/officeDocument/2006/relationships/image" Target="../media/image11.jpeg"/><Relationship Id="rId5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2.jpeg"/><Relationship Id="rId3" Type="http://schemas.openxmlformats.org/officeDocument/2006/relationships/image" Target="../media/image13.jpeg"/><Relationship Id="rId4" Type="http://schemas.openxmlformats.org/officeDocument/2006/relationships/image" Target="../media/image2.jpeg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76;p1"/>
          <p:cNvSpPr/>
          <p:nvPr/>
        </p:nvSpPr>
        <p:spPr>
          <a:xfrm>
            <a:off x="687240" y="2203560"/>
            <a:ext cx="7712280" cy="121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4280" rIns="44280" tIns="22320" bIns="2232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900" strike="noStrike" u="none">
                <a:solidFill>
                  <a:srgbClr val="4f81bd"/>
                </a:solidFill>
                <a:uFillTx/>
                <a:latin typeface="Times New Roman"/>
              </a:rPr>
              <a:t>Тақырыбы:</a:t>
            </a:r>
            <a:r>
              <a:rPr b="1" lang="kk-KZ" sz="1900" strike="noStrike" u="none">
                <a:solidFill>
                  <a:srgbClr val="4f81bd"/>
                </a:solidFill>
                <a:uFillTx/>
                <a:latin typeface="Arial"/>
              </a:rPr>
              <a:t>Нәруыз денатурациясы және ренатурациясы</a:t>
            </a: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10</a:t>
            </a:r>
            <a:r>
              <a:rPr b="1" lang="kk-KZ" sz="28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сынып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6" name="Google Shape;77;p1"/>
          <p:cNvCxnSpPr/>
          <p:nvPr/>
        </p:nvCxnSpPr>
        <p:spPr>
          <a:xfrm>
            <a:off x="1221840" y="4357440"/>
            <a:ext cx="6939720" cy="1080"/>
          </a:xfrm>
          <a:prstGeom prst="straightConnector1">
            <a:avLst/>
          </a:prstGeom>
          <a:ln w="38160">
            <a:solidFill>
              <a:srgbClr val="090f78"/>
            </a:solidFill>
            <a:miter/>
          </a:ln>
        </p:spPr>
      </p:cxnSp>
      <p:cxnSp>
        <p:nvCxnSpPr>
          <p:cNvPr id="7" name="Google Shape;78;p1"/>
          <p:cNvCxnSpPr/>
          <p:nvPr/>
        </p:nvCxnSpPr>
        <p:spPr>
          <a:xfrm>
            <a:off x="1278000" y="4562280"/>
            <a:ext cx="671256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15840" y="-19080"/>
            <a:ext cx="9128160" cy="5162760"/>
          </a:xfrm>
          <a:prstGeom prst="rect">
            <a:avLst/>
          </a:prstGeom>
          <a:ln w="0">
            <a:noFill/>
          </a:ln>
        </p:spPr>
      </p:pic>
      <p:sp>
        <p:nvSpPr>
          <p:cNvPr id="115" name="Google Shape;123;p4"/>
          <p:cNvSpPr/>
          <p:nvPr/>
        </p:nvSpPr>
        <p:spPr>
          <a:xfrm>
            <a:off x="6967440" y="4525920"/>
            <a:ext cx="205416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9C07092-6E93-482A-A5E7-E0CFC7ED1A3E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6" name="Oval 7"/>
          <p:cNvSpPr/>
          <p:nvPr/>
        </p:nvSpPr>
        <p:spPr>
          <a:xfrm>
            <a:off x="268200" y="923760"/>
            <a:ext cx="4311720" cy="1022400"/>
          </a:xfrm>
          <a:prstGeom prst="ellipse">
            <a:avLst/>
          </a:prstGeom>
          <a:solidFill>
            <a:srgbClr val="ff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71640" rIns="71640" tIns="35640" bIns="356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9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Ренатурацияда  реттілік</a:t>
            </a:r>
            <a:br>
              <a:rPr sz="1900"/>
            </a:br>
            <a:r>
              <a:rPr b="1" lang="kk-KZ" sz="19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пен жинақылық орнына</a:t>
            </a:r>
            <a:br>
              <a:rPr sz="1900"/>
            </a:br>
            <a:r>
              <a:rPr b="1" lang="kk-KZ" sz="19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келу себебі</a:t>
            </a: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7" name="Rectangle 10"/>
          <p:cNvSpPr/>
          <p:nvPr/>
        </p:nvSpPr>
        <p:spPr>
          <a:xfrm>
            <a:off x="125280" y="3368520"/>
            <a:ext cx="4454640" cy="116856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71640" rIns="71640" tIns="35640" bIns="3564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8" name="Rectangle 11"/>
          <p:cNvSpPr/>
          <p:nvPr/>
        </p:nvSpPr>
        <p:spPr>
          <a:xfrm>
            <a:off x="5016600" y="2428920"/>
            <a:ext cx="3638520" cy="126684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71640" rIns="71640" tIns="35640" bIns="3564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9" name="Rectangle 12"/>
          <p:cNvSpPr/>
          <p:nvPr/>
        </p:nvSpPr>
        <p:spPr>
          <a:xfrm>
            <a:off x="4991040" y="3781440"/>
            <a:ext cx="3633840" cy="115236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71640" rIns="71640" tIns="35640" bIns="3564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0" name="Rectangle 13"/>
          <p:cNvSpPr/>
          <p:nvPr/>
        </p:nvSpPr>
        <p:spPr>
          <a:xfrm>
            <a:off x="125280" y="2208240"/>
            <a:ext cx="4454640" cy="99072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71640" rIns="71640" tIns="35640" bIns="3564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9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аминқышқыл қалдықтары </a:t>
            </a: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9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арасында бұрынғыдай </a:t>
            </a: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9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байланыстар пайда болады;</a:t>
            </a:r>
            <a:r>
              <a:rPr b="0" lang="ru-RU" sz="19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1" name="Text Box 15"/>
          <p:cNvSpPr/>
          <p:nvPr/>
        </p:nvSpPr>
        <p:spPr>
          <a:xfrm>
            <a:off x="46080" y="3624120"/>
            <a:ext cx="4751280" cy="65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9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бұл жағдайда сутектік байланыстар қайта құрылады</a:t>
            </a:r>
            <a:r>
              <a:rPr b="0" lang="ru-RU" sz="1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2" name="Text Box 17"/>
          <p:cNvSpPr/>
          <p:nvPr/>
        </p:nvSpPr>
        <p:spPr>
          <a:xfrm>
            <a:off x="5019840" y="2541600"/>
            <a:ext cx="3647880" cy="93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9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биополимерлердің екінші және үшінші сатылы құрамдары қайтадан орнына келеді</a:t>
            </a:r>
            <a:r>
              <a:rPr b="0" lang="ru-RU" sz="19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3" name="Text Box 18"/>
          <p:cNvSpPr/>
          <p:nvPr/>
        </p:nvSpPr>
        <p:spPr>
          <a:xfrm>
            <a:off x="4532400" y="3882960"/>
            <a:ext cx="4549680" cy="93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9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ренатурацияның дұрыс жүруі молекуланың бірінші сатылы құрамына байланысты</a:t>
            </a:r>
            <a:r>
              <a:rPr b="0" lang="ru-RU" sz="19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 </a:t>
            </a: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4" name="Line 19"/>
          <p:cNvSpPr/>
          <p:nvPr/>
        </p:nvSpPr>
        <p:spPr>
          <a:xfrm>
            <a:off x="4559400" y="1501920"/>
            <a:ext cx="2109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71280" rIns="71280" tIns="-35640" bIns="-35640" anchor="t">
            <a:noAutofit/>
          </a:bodyPr>
          <a:p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5" name="Line 21"/>
          <p:cNvSpPr/>
          <p:nvPr/>
        </p:nvSpPr>
        <p:spPr>
          <a:xfrm>
            <a:off x="4579920" y="3867120"/>
            <a:ext cx="1713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71280" rIns="71280" tIns="-35640" bIns="-35640" anchor="t">
            <a:noAutofit/>
          </a:bodyPr>
          <a:p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6" name="Line 22"/>
          <p:cNvSpPr/>
          <p:nvPr/>
        </p:nvSpPr>
        <p:spPr>
          <a:xfrm flipH="1">
            <a:off x="4762080" y="3490920"/>
            <a:ext cx="2444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71280" rIns="71280" tIns="-35640" bIns="-35640" anchor="t">
            <a:noAutofit/>
          </a:bodyPr>
          <a:p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7" name="Line 24"/>
          <p:cNvSpPr/>
          <p:nvPr/>
        </p:nvSpPr>
        <p:spPr>
          <a:xfrm>
            <a:off x="4749840" y="4611600"/>
            <a:ext cx="2858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71280" rIns="71280" tIns="-35640" bIns="-35640" anchor="t">
            <a:noAutofit/>
          </a:bodyPr>
          <a:p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28" name="Picture 26" descr="Презентация на тему &quot;Биосинтез белков &quot; к уроку. Скачать ..."/>
          <p:cNvPicPr/>
          <p:nvPr/>
        </p:nvPicPr>
        <p:blipFill>
          <a:blip r:embed="rId2"/>
          <a:srcRect l="3297" t="0" r="71066" b="0"/>
          <a:stretch/>
        </p:blipFill>
        <p:spPr>
          <a:xfrm>
            <a:off x="5035680" y="954000"/>
            <a:ext cx="1474560" cy="1470240"/>
          </a:xfrm>
          <a:prstGeom prst="rect">
            <a:avLst/>
          </a:prstGeom>
          <a:ln w="0">
            <a:noFill/>
          </a:ln>
        </p:spPr>
      </p:pic>
      <p:sp>
        <p:nvSpPr>
          <p:cNvPr id="129" name="Text Box 27"/>
          <p:cNvSpPr/>
          <p:nvPr/>
        </p:nvSpPr>
        <p:spPr>
          <a:xfrm>
            <a:off x="6608880" y="1039680"/>
            <a:ext cx="2535120" cy="36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9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1-реттік құрылым</a:t>
            </a: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0" name="Text Box 28"/>
          <p:cNvSpPr/>
          <p:nvPr/>
        </p:nvSpPr>
        <p:spPr>
          <a:xfrm>
            <a:off x="6622920" y="1293840"/>
            <a:ext cx="2156040" cy="36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1640" rIns="71640" tIns="35640" bIns="35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9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2-реттік құрылым</a:t>
            </a: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1" name="Text Box 29"/>
          <p:cNvSpPr/>
          <p:nvPr/>
        </p:nvSpPr>
        <p:spPr>
          <a:xfrm>
            <a:off x="6622920" y="1555920"/>
            <a:ext cx="2156040" cy="36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1640" rIns="71640" tIns="35640" bIns="35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9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3-реттік құрылым</a:t>
            </a: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2" name="Text Box 30"/>
          <p:cNvSpPr/>
          <p:nvPr/>
        </p:nvSpPr>
        <p:spPr>
          <a:xfrm>
            <a:off x="6622920" y="1843200"/>
            <a:ext cx="2156040" cy="36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1640" rIns="71640" tIns="35640" bIns="35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9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4-реттік құрылым</a:t>
            </a: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3" name="Прямая соединительная линия 23"/>
          <p:cNvSpPr/>
          <p:nvPr/>
        </p:nvSpPr>
        <p:spPr>
          <a:xfrm flipH="1">
            <a:off x="4749840" y="1506600"/>
            <a:ext cx="1440" cy="3105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20520" y="-23760"/>
            <a:ext cx="9144000" cy="5167440"/>
          </a:xfrm>
          <a:prstGeom prst="rect">
            <a:avLst/>
          </a:prstGeom>
          <a:ln w="0">
            <a:noFill/>
          </a:ln>
        </p:spPr>
      </p:pic>
      <p:sp>
        <p:nvSpPr>
          <p:cNvPr id="135" name="Google Shape;123;p4"/>
          <p:cNvSpPr/>
          <p:nvPr/>
        </p:nvSpPr>
        <p:spPr>
          <a:xfrm>
            <a:off x="6924600" y="4511520"/>
            <a:ext cx="2239920" cy="34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191C3FA-40D0-418A-AC12-5D70FEE91970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6" name="Прямоугольник 10"/>
          <p:cNvSpPr/>
          <p:nvPr/>
        </p:nvSpPr>
        <p:spPr>
          <a:xfrm>
            <a:off x="190440" y="4284720"/>
            <a:ext cx="9404280" cy="36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kk-KZ" sz="1900" strike="noStrike" u="none">
                <a:solidFill>
                  <a:srgbClr val="000000"/>
                </a:solidFill>
                <a:uFillTx/>
                <a:latin typeface="Arial"/>
              </a:rPr>
              <a:t>Түрлі жағдайларда нәруыздар құрылымының өзгеру себебін  зерттейді</a:t>
            </a:r>
            <a:r>
              <a:rPr b="0" lang="ru-RU" sz="19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7" name="Прямоугольник 12"/>
          <p:cNvSpPr/>
          <p:nvPr/>
        </p:nvSpPr>
        <p:spPr>
          <a:xfrm>
            <a:off x="401760" y="3803760"/>
            <a:ext cx="2790720" cy="45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500" strike="noStrike" u="none">
                <a:solidFill>
                  <a:srgbClr val="002060"/>
                </a:solidFill>
                <a:uFillTx/>
                <a:latin typeface="Century Gothic"/>
              </a:rPr>
              <a:t>Дескриптор</a:t>
            </a:r>
            <a:r>
              <a:rPr b="1" lang="kk-KZ" sz="2500" strike="noStrike" u="none">
                <a:solidFill>
                  <a:srgbClr val="ff0000"/>
                </a:solidFill>
                <a:uFillTx/>
                <a:latin typeface="Century Gothic"/>
              </a:rPr>
              <a:t>:</a:t>
            </a:r>
            <a:endParaRPr b="0" lang="ru-RU" sz="2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8" name="Прямоугольник 12"/>
          <p:cNvSpPr/>
          <p:nvPr/>
        </p:nvSpPr>
        <p:spPr>
          <a:xfrm>
            <a:off x="-225360" y="268200"/>
            <a:ext cx="9594720" cy="40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200" strike="noStrike" u="none">
                <a:solidFill>
                  <a:srgbClr val="ffffff"/>
                </a:solidFill>
                <a:uFillTx/>
                <a:latin typeface="Times New Roman"/>
              </a:rPr>
              <a:t>Тапсырма №1 </a:t>
            </a:r>
            <a:r>
              <a:rPr b="1" lang="kk-KZ" sz="22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2200" strike="noStrike" u="none">
                <a:solidFill>
                  <a:srgbClr val="ffffff"/>
                </a:solidFill>
                <a:uFillTx/>
                <a:latin typeface="Arial"/>
              </a:rPr>
              <a:t>Кестені толтыру</a:t>
            </a:r>
            <a:endParaRPr b="0" lang="ru-RU" sz="2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139" name=""/>
          <p:cNvGraphicFramePr/>
          <p:nvPr/>
        </p:nvGraphicFramePr>
        <p:xfrm>
          <a:off x="1339920" y="1216080"/>
          <a:ext cx="5526000" cy="2262240"/>
        </p:xfrm>
        <a:graphic>
          <a:graphicData uri="http://schemas.openxmlformats.org/drawingml/2006/table">
            <a:tbl>
              <a:tblPr/>
              <a:tblGrid>
                <a:gridCol w="2762280"/>
                <a:gridCol w="2763720"/>
              </a:tblGrid>
              <a:tr h="665280">
                <a:tc>
                  <a:txBody>
                    <a:bodyPr lIns="78120" rIns="78120" tIns="30960" bIns="3096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9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Денатурация</a:t>
                      </a:r>
                      <a:endParaRPr b="0" lang="ru-RU" sz="19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78120" marR="781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78120" rIns="78120" tIns="30960" bIns="3096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9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Ренатурация</a:t>
                      </a:r>
                      <a:endParaRPr b="0" lang="ru-RU" sz="19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78120" marR="781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596960">
                <a:tc>
                  <a:txBody>
                    <a:bodyPr lIns="78120" rIns="78120" tIns="30960" bIns="3096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9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1.</a:t>
                      </a:r>
                      <a:br>
                        <a:rPr sz="1900"/>
                      </a:br>
                      <a:r>
                        <a:rPr b="0" lang="kk-KZ" sz="19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2.</a:t>
                      </a:r>
                      <a:br>
                        <a:rPr sz="1900"/>
                      </a:br>
                      <a:r>
                        <a:rPr b="0" lang="kk-KZ" sz="19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3.</a:t>
                      </a:r>
                      <a:endParaRPr b="0" lang="ru-RU" sz="19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78120" marR="781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78120" rIns="78120" tIns="30960" bIns="3096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9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1.</a:t>
                      </a:r>
                      <a:br>
                        <a:rPr sz="1900"/>
                      </a:br>
                      <a:r>
                        <a:rPr b="0" lang="kk-KZ" sz="19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2.</a:t>
                      </a:r>
                      <a:br>
                        <a:rPr sz="1900"/>
                      </a:br>
                      <a:r>
                        <a:rPr b="0" lang="kk-KZ" sz="19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3.</a:t>
                      </a:r>
                      <a:endParaRPr b="0" lang="ru-RU" sz="19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78120" marR="781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9144000" cy="5143680"/>
          </a:xfrm>
          <a:prstGeom prst="rect">
            <a:avLst/>
          </a:prstGeom>
          <a:ln w="0">
            <a:noFill/>
          </a:ln>
        </p:spPr>
      </p:pic>
      <p:sp>
        <p:nvSpPr>
          <p:cNvPr id="141" name="Google Shape;123;p4"/>
          <p:cNvSpPr/>
          <p:nvPr/>
        </p:nvSpPr>
        <p:spPr>
          <a:xfrm>
            <a:off x="7088040" y="4525920"/>
            <a:ext cx="205596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73851C1-1FED-452B-ACA5-C48144FF4250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2" name="Прямоугольник 12"/>
          <p:cNvSpPr/>
          <p:nvPr/>
        </p:nvSpPr>
        <p:spPr>
          <a:xfrm>
            <a:off x="306360" y="4362480"/>
            <a:ext cx="9666360" cy="36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kk-KZ" sz="1900" strike="noStrike" u="none">
                <a:solidFill>
                  <a:srgbClr val="000000"/>
                </a:solidFill>
                <a:uFillTx/>
                <a:latin typeface="Arial"/>
              </a:rPr>
              <a:t>Түрлі жағдайлардың нәруыздар құрылымына әсерін дәлелдейді</a:t>
            </a:r>
            <a:r>
              <a:rPr b="0" lang="kk-KZ" sz="19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3" name="Прямоугольник 12"/>
          <p:cNvSpPr/>
          <p:nvPr/>
        </p:nvSpPr>
        <p:spPr>
          <a:xfrm>
            <a:off x="0" y="163440"/>
            <a:ext cx="8332920" cy="62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Тапсырма №2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Денатурациялық үдерістердің жүру себебі? Сұрақты дәлелдеу</a:t>
            </a:r>
            <a:r>
              <a:rPr b="0" lang="ru-RU" sz="18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1" lang="kk-KZ" sz="18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4" name="Rectangle 26"/>
          <p:cNvSpPr/>
          <p:nvPr/>
        </p:nvSpPr>
        <p:spPr>
          <a:xfrm>
            <a:off x="0" y="2103480"/>
            <a:ext cx="14436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1640" rIns="71640" tIns="35640" bIns="3564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5" name="Rectangle 27"/>
          <p:cNvSpPr/>
          <p:nvPr/>
        </p:nvSpPr>
        <p:spPr>
          <a:xfrm>
            <a:off x="5691240" y="1294560"/>
            <a:ext cx="3192480" cy="281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</a:rPr>
              <a:t>Сұрақ: Денатурациялық үдерістердің жүру себебі?</a:t>
            </a:r>
            <a:br>
              <a:rPr sz="2000"/>
            </a:b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</a:rPr>
              <a:t>Дәлелдері:</a:t>
            </a:r>
            <a:br>
              <a:rPr sz="2000"/>
            </a:b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</a:rPr>
              <a:t>1.</a:t>
            </a:r>
            <a:r>
              <a:rPr b="1" lang="kk-KZ" sz="2000" strike="noStrike" u="none">
                <a:solidFill>
                  <a:srgbClr val="333333"/>
                </a:solidFill>
                <a:uFillTx/>
                <a:latin typeface="Times New Roman"/>
              </a:rPr>
              <a:t> </a:t>
            </a:r>
            <a:r>
              <a:rPr b="0" lang="kk-KZ" sz="2000" strike="noStrike" u="none">
                <a:solidFill>
                  <a:srgbClr val="333333"/>
                </a:solidFill>
                <a:uFillTx/>
                <a:latin typeface="Times New Roman"/>
              </a:rPr>
              <a:t>Денатурацияланған нәруыздарға тән өзгерістердің біреуін ата:</a:t>
            </a:r>
            <a:br>
              <a:rPr sz="2000"/>
            </a:b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</a:rPr>
              <a:t>Себептері:</a:t>
            </a:r>
            <a:br>
              <a:rPr sz="2000"/>
            </a:b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</a:rPr>
              <a:t>1. </a:t>
            </a:r>
            <a:br>
              <a:rPr sz="2000"/>
            </a:b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</a:rPr>
              <a:t>Қорытынды:</a:t>
            </a:r>
            <a:r>
              <a:rPr b="0" lang="ru-RU" sz="20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46" name="Picture 29" descr="Рис1022"/>
          <p:cNvPicPr/>
          <p:nvPr/>
        </p:nvPicPr>
        <p:blipFill>
          <a:blip r:embed="rId2"/>
          <a:srcRect l="2355" t="20177" r="1183" b="8772"/>
          <a:stretch/>
        </p:blipFill>
        <p:spPr>
          <a:xfrm>
            <a:off x="1001880" y="1135080"/>
            <a:ext cx="3165480" cy="2271600"/>
          </a:xfrm>
          <a:prstGeom prst="rect">
            <a:avLst/>
          </a:prstGeom>
          <a:ln w="0">
            <a:noFill/>
          </a:ln>
        </p:spPr>
      </p:pic>
      <p:sp>
        <p:nvSpPr>
          <p:cNvPr id="147" name="Text Box 31"/>
          <p:cNvSpPr/>
          <p:nvPr/>
        </p:nvSpPr>
        <p:spPr>
          <a:xfrm>
            <a:off x="758880" y="3759120"/>
            <a:ext cx="1556640" cy="36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1640" rIns="71640" tIns="35640" bIns="3564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900" strike="noStrike" u="none">
                <a:solidFill>
                  <a:srgbClr val="000000"/>
                </a:solidFill>
                <a:uFillTx/>
                <a:latin typeface="Arial"/>
              </a:rPr>
              <a:t>Дескриптор</a:t>
            </a: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9144000" cy="5143680"/>
          </a:xfrm>
          <a:prstGeom prst="rect">
            <a:avLst/>
          </a:prstGeom>
          <a:ln w="0">
            <a:noFill/>
          </a:ln>
        </p:spPr>
      </p:pic>
      <p:sp>
        <p:nvSpPr>
          <p:cNvPr id="149" name="Google Shape;123;p4"/>
          <p:cNvSpPr/>
          <p:nvPr/>
        </p:nvSpPr>
        <p:spPr>
          <a:xfrm>
            <a:off x="7088040" y="4464000"/>
            <a:ext cx="20559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676EA63-90C5-41C0-85E2-4446F80AEB51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50" name="Google Shape;124;p4"/>
          <p:cNvCxnSpPr/>
          <p:nvPr/>
        </p:nvCxnSpPr>
        <p:spPr>
          <a:xfrm>
            <a:off x="528480" y="4892400"/>
            <a:ext cx="861624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51" name="Google Shape;125;p4"/>
          <p:cNvCxnSpPr/>
          <p:nvPr/>
        </p:nvCxnSpPr>
        <p:spPr>
          <a:xfrm flipV="1">
            <a:off x="825840" y="51429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52" name="Прямоугольник 11"/>
          <p:cNvSpPr/>
          <p:nvPr/>
        </p:nvSpPr>
        <p:spPr>
          <a:xfrm>
            <a:off x="219240" y="331920"/>
            <a:ext cx="7754760" cy="40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200" strike="noStrike" u="none">
                <a:solidFill>
                  <a:srgbClr val="ffffff"/>
                </a:solidFill>
                <a:uFillTx/>
                <a:latin typeface="Times New Roman"/>
              </a:rPr>
              <a:t>Бекіту.</a:t>
            </a:r>
            <a:r>
              <a:rPr b="1" lang="kk-KZ" sz="1900" strike="noStrike" u="none">
                <a:solidFill>
                  <a:srgbClr val="ffffff"/>
                </a:solidFill>
                <a:uFillTx/>
                <a:latin typeface="Arial"/>
              </a:rPr>
              <a:t>Тапсырма №3  Биологиялық диктант</a:t>
            </a: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3" name="Прямоугольник 13"/>
          <p:cNvSpPr/>
          <p:nvPr/>
        </p:nvSpPr>
        <p:spPr>
          <a:xfrm>
            <a:off x="331920" y="3808440"/>
            <a:ext cx="8812080" cy="65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900" strike="noStrike" u="none">
                <a:solidFill>
                  <a:srgbClr val="000000"/>
                </a:solidFill>
                <a:uFillTx/>
                <a:latin typeface="Arial"/>
              </a:rPr>
              <a:t>Дескриптор: </a:t>
            </a:r>
            <a:br>
              <a:rPr sz="1900"/>
            </a:br>
            <a:r>
              <a:rPr b="0" i="1" lang="kk-KZ" sz="1900" strike="noStrike" u="none">
                <a:solidFill>
                  <a:srgbClr val="000000"/>
                </a:solidFill>
                <a:uFillTx/>
                <a:latin typeface="Arial"/>
              </a:rPr>
              <a:t>Түрлі жағдайлардың нәруыздар құрылымына әсерін біледі</a:t>
            </a: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4" name="Rectangle 20"/>
          <p:cNvSpPr/>
          <p:nvPr/>
        </p:nvSpPr>
        <p:spPr>
          <a:xfrm>
            <a:off x="219240" y="929880"/>
            <a:ext cx="8435880" cy="27529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200" strike="noStrike" u="none">
                <a:solidFill>
                  <a:srgbClr val="000000"/>
                </a:solidFill>
                <a:uFillTx/>
                <a:latin typeface="Times New Roman"/>
              </a:rPr>
              <a:t>1. Денатурацияның түрлері ......... және .......... болады.</a:t>
            </a:r>
            <a:br>
              <a:rPr sz="2200"/>
            </a:br>
            <a:r>
              <a:rPr b="0" lang="kk-KZ" sz="2200" strike="noStrike" u="none">
                <a:solidFill>
                  <a:srgbClr val="000000"/>
                </a:solidFill>
                <a:uFillTx/>
                <a:latin typeface="Times New Roman"/>
              </a:rPr>
              <a:t>2.Ренатурацияда  реттілік пен жинақылық орнына келу себебі,...........қалдықтары арасында бұрынғыдай байланыстар пайда болады.</a:t>
            </a:r>
            <a:br>
              <a:rPr sz="2200"/>
            </a:br>
            <a:r>
              <a:rPr b="0" lang="kk-KZ" sz="2200" strike="noStrike" u="none">
                <a:solidFill>
                  <a:srgbClr val="000000"/>
                </a:solidFill>
                <a:uFillTx/>
                <a:latin typeface="Times New Roman"/>
              </a:rPr>
              <a:t>3. Денатурацияланған нәруыздарға тән өзгерістер</a:t>
            </a:r>
            <a:r>
              <a:rPr b="1" lang="kk-KZ" sz="2200" strike="noStrike" u="none">
                <a:solidFill>
                  <a:srgbClr val="000000"/>
                </a:solidFill>
                <a:uFillTx/>
                <a:latin typeface="Times New Roman"/>
              </a:rPr>
              <a:t> ........</a:t>
            </a:r>
            <a:r>
              <a:rPr b="0" lang="kk-KZ" sz="2200" strike="noStrike" u="none">
                <a:solidFill>
                  <a:srgbClr val="000000"/>
                </a:solidFill>
                <a:uFillTx/>
                <a:latin typeface="Times New Roman"/>
              </a:rPr>
              <a:t> ерігіштіктің кемуі;</a:t>
            </a:r>
            <a:br>
              <a:rPr sz="2200"/>
            </a:br>
            <a:r>
              <a:rPr b="0" lang="kk-KZ" sz="2200" strike="noStrike" u="none">
                <a:solidFill>
                  <a:srgbClr val="000000"/>
                </a:solidFill>
                <a:uFillTx/>
                <a:latin typeface="Times New Roman"/>
              </a:rPr>
              <a:t>4. Ренатурацияның дұрыс жүруі молекуланың .......... сатылы құрамына байланысты. </a:t>
            </a:r>
            <a:endParaRPr b="0" lang="ru-RU" sz="2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Номер слайда 4"/>
          <p:cNvSpPr/>
          <p:nvPr/>
        </p:nvSpPr>
        <p:spPr>
          <a:xfrm>
            <a:off x="6553080" y="4767120"/>
            <a:ext cx="213372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7760" rIns="77760" tIns="38880" bIns="388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250C12B-5CBB-4BA7-9264-E9C7EE979D36}" type="slidenum">
              <a:rPr b="0" lang="ru-RU" sz="10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ru-RU" sz="1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56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9144000" cy="5143680"/>
          </a:xfrm>
          <a:prstGeom prst="rect">
            <a:avLst/>
          </a:prstGeom>
          <a:ln w="0">
            <a:noFill/>
          </a:ln>
        </p:spPr>
      </p:pic>
      <p:sp>
        <p:nvSpPr>
          <p:cNvPr id="157" name="Прямоугольник 9"/>
          <p:cNvSpPr/>
          <p:nvPr/>
        </p:nvSpPr>
        <p:spPr>
          <a:xfrm>
            <a:off x="8712360" y="4476600"/>
            <a:ext cx="431640" cy="27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F426E27-A5B2-46D3-AEB0-5F700978BBB9}" type="slidenum">
              <a:rPr b="1" lang="ru-RU" sz="13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8" name="Прямоугольник 11"/>
          <p:cNvSpPr/>
          <p:nvPr/>
        </p:nvSpPr>
        <p:spPr>
          <a:xfrm>
            <a:off x="1467000" y="287280"/>
            <a:ext cx="6730920" cy="40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200" strike="noStrike" u="none">
                <a:solidFill>
                  <a:srgbClr val="ffffff"/>
                </a:solidFill>
                <a:uFillTx/>
                <a:latin typeface="Arial"/>
              </a:rPr>
              <a:t>Сабақты қорытындылау</a:t>
            </a:r>
            <a:endParaRPr b="0" lang="ru-RU" sz="2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9" name="Rectangle 1"/>
          <p:cNvSpPr/>
          <p:nvPr/>
        </p:nvSpPr>
        <p:spPr>
          <a:xfrm>
            <a:off x="320760" y="820800"/>
            <a:ext cx="9182160" cy="31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ctr">
            <a:spAutoFit/>
          </a:bodyPr>
          <a:p>
            <a:pPr marL="222120" indent="-2221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600" strike="noStrike" u="none">
                <a:solidFill>
                  <a:srgbClr val="000000"/>
                </a:solidFill>
                <a:uFillTx/>
                <a:latin typeface="Times New Roman"/>
              </a:rPr>
              <a:t>+ - таңбаларын қолданып өз өзіңізді бағалаңыз. Бүгінгі сабақта:</a:t>
            </a:r>
            <a:r>
              <a:rPr b="0" lang="kk-KZ" sz="16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60" name="Google Shape;124;p4"/>
          <p:cNvCxnSpPr/>
          <p:nvPr/>
        </p:nvCxnSpPr>
        <p:spPr>
          <a:xfrm flipV="1">
            <a:off x="333000" y="5006160"/>
            <a:ext cx="8095320" cy="1044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sp>
        <p:nvSpPr>
          <p:cNvPr id="161" name="Rectangle 479"/>
          <p:cNvSpPr/>
          <p:nvPr/>
        </p:nvSpPr>
        <p:spPr>
          <a:xfrm>
            <a:off x="0" y="1373040"/>
            <a:ext cx="144360" cy="25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1640" rIns="71640" tIns="35640" bIns="3564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162" name=""/>
          <p:cNvGraphicFramePr/>
          <p:nvPr/>
        </p:nvGraphicFramePr>
        <p:xfrm>
          <a:off x="1044720" y="1406520"/>
          <a:ext cx="6794280" cy="3243240"/>
        </p:xfrm>
        <a:graphic>
          <a:graphicData uri="http://schemas.openxmlformats.org/drawingml/2006/table">
            <a:tbl>
              <a:tblPr/>
              <a:tblGrid>
                <a:gridCol w="4549680"/>
                <a:gridCol w="2244600"/>
              </a:tblGrid>
              <a:tr h="649440">
                <a:tc>
                  <a:txBody>
                    <a:bodyPr lIns="78120" rIns="78120" tIns="30960" bIns="3096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76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9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78120" marR="781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78120" rIns="78120" tIns="30960" bIns="3096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19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          </a:t>
                      </a:r>
                      <a:r>
                        <a:rPr b="1" lang="ru-RU" sz="19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+    -</a:t>
                      </a:r>
                      <a:r>
                        <a:rPr b="0" lang="ru-RU" sz="19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 </a:t>
                      </a:r>
                      <a:endParaRPr b="0" lang="ru-RU" sz="19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78120" marR="781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47640">
                <a:tc>
                  <a:txBody>
                    <a:bodyPr lIns="78120" rIns="78120" tIns="30960" bIns="3096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9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Мен .................     білдім</a:t>
                      </a:r>
                      <a:r>
                        <a:rPr b="0" lang="ru-RU" sz="19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 </a:t>
                      </a:r>
                      <a:endParaRPr b="0" lang="ru-RU" sz="19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78120" marR="781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78120" rIns="78120" tIns="30960" bIns="3096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76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9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78120" marR="781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49080">
                <a:tc>
                  <a:txBody>
                    <a:bodyPr lIns="78120" rIns="78120" tIns="30960" bIns="3096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9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Мен .................   анықтадым</a:t>
                      </a:r>
                      <a:r>
                        <a:rPr b="0" lang="ru-RU" sz="19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 </a:t>
                      </a:r>
                      <a:endParaRPr b="0" lang="ru-RU" sz="19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78120" marR="781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78120" rIns="78120" tIns="30960" bIns="3096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76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9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78120" marR="781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48000">
                <a:tc>
                  <a:txBody>
                    <a:bodyPr lIns="78120" rIns="78120" tIns="30960" bIns="3096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9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Мен .................    түсіндім</a:t>
                      </a:r>
                      <a:r>
                        <a:rPr b="0" lang="ru-RU" sz="19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 </a:t>
                      </a:r>
                      <a:endParaRPr b="0" lang="ru-RU" sz="19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78120" marR="781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78120" rIns="78120" tIns="30960" bIns="3096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76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9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78120" marR="781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49080">
                <a:tc>
                  <a:txBody>
                    <a:bodyPr lIns="78120" rIns="78120" tIns="30960" bIns="3096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9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Мен .................     зерттедім</a:t>
                      </a:r>
                      <a:r>
                        <a:rPr b="0" lang="ru-RU" sz="19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 </a:t>
                      </a:r>
                      <a:endParaRPr b="0" lang="ru-RU" sz="19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78120" marR="781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78120" rIns="78120" tIns="30960" bIns="3096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76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9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78120" marR="781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9159840" cy="5168880"/>
          </a:xfrm>
          <a:prstGeom prst="rect">
            <a:avLst/>
          </a:prstGeom>
          <a:ln w="0">
            <a:noFill/>
          </a:ln>
        </p:spPr>
      </p:pic>
      <p:sp>
        <p:nvSpPr>
          <p:cNvPr id="9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6C84DAD-3736-4391-8B67-1A3D814F7A91}" type="slidenum">
              <a:rPr b="1" lang="ru-RU" sz="1100" strike="noStrike" u="none">
                <a:solidFill>
                  <a:srgbClr val="002060"/>
                </a:solidFill>
                <a:uFillTx/>
                <a:latin typeface="Times New Roman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0" name="Google Shape;124;p4"/>
          <p:cNvCxnSpPr/>
          <p:nvPr/>
        </p:nvCxnSpPr>
        <p:spPr>
          <a:xfrm>
            <a:off x="299880" y="488268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1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2" name="Прямоугольник 9"/>
          <p:cNvSpPr/>
          <p:nvPr/>
        </p:nvSpPr>
        <p:spPr>
          <a:xfrm>
            <a:off x="536400" y="1276200"/>
            <a:ext cx="7694640" cy="65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900" strike="noStrike" u="none">
                <a:solidFill>
                  <a:srgbClr val="4f81bd"/>
                </a:solidFill>
                <a:uFillTx/>
                <a:latin typeface="Arial"/>
              </a:rPr>
              <a:t>10.4.1.5 Түрлі жағдайлардың нәруыздар құрылымына әсерін зерттеу</a:t>
            </a:r>
            <a:r>
              <a:rPr b="0" lang="kk-KZ" sz="1900" strike="noStrike" u="none">
                <a:solidFill>
                  <a:srgbClr val="4f81bd"/>
                </a:solidFill>
                <a:uFillTx/>
                <a:latin typeface="Arial"/>
              </a:rPr>
              <a:t> </a:t>
            </a: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Прямоугольник 8"/>
          <p:cNvSpPr/>
          <p:nvPr/>
        </p:nvSpPr>
        <p:spPr>
          <a:xfrm>
            <a:off x="608040" y="3186000"/>
            <a:ext cx="7645320" cy="65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900" strike="noStrike" u="none">
                <a:solidFill>
                  <a:srgbClr val="4f81bd"/>
                </a:solidFill>
                <a:uFillTx/>
                <a:latin typeface="Arial"/>
              </a:rPr>
              <a:t>10.4.1.5 Түрлі жағдайлардың нәруыздар құрылымына әсерін зерттейді</a:t>
            </a: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" name="Прямоугольник 9"/>
          <p:cNvSpPr/>
          <p:nvPr/>
        </p:nvSpPr>
        <p:spPr>
          <a:xfrm>
            <a:off x="3314880" y="2706840"/>
            <a:ext cx="2530080" cy="40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1640" rIns="71640" tIns="35640" bIns="35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200" strike="noStrike" u="none">
                <a:solidFill>
                  <a:srgbClr val="1f497d"/>
                </a:solidFill>
                <a:uFillTx/>
                <a:latin typeface="Times New Roman"/>
              </a:rPr>
              <a:t>Бағалау критерийі</a:t>
            </a:r>
            <a:endParaRPr b="0" lang="ru-RU" sz="2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Прямоугольник 10"/>
          <p:cNvSpPr/>
          <p:nvPr/>
        </p:nvSpPr>
        <p:spPr>
          <a:xfrm>
            <a:off x="3688920" y="831960"/>
            <a:ext cx="1838880" cy="40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1640" rIns="71640" tIns="35640" bIns="3564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200" strike="noStrike" u="none">
                <a:solidFill>
                  <a:srgbClr val="1f497d"/>
                </a:solidFill>
                <a:uFillTx/>
                <a:latin typeface="Times New Roman"/>
              </a:rPr>
              <a:t>Оқу мақсаты</a:t>
            </a:r>
            <a:endParaRPr b="0" lang="ru-RU" sz="2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9144000" cy="5110200"/>
          </a:xfrm>
          <a:prstGeom prst="rect">
            <a:avLst/>
          </a:prstGeom>
          <a:ln w="0">
            <a:noFill/>
          </a:ln>
        </p:spPr>
      </p:pic>
      <p:sp>
        <p:nvSpPr>
          <p:cNvPr id="17" name="Google Shape;123;p4"/>
          <p:cNvSpPr/>
          <p:nvPr/>
        </p:nvSpPr>
        <p:spPr>
          <a:xfrm>
            <a:off x="7039080" y="4460760"/>
            <a:ext cx="2055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A8EBE75-1634-4928-BFC9-378A77AB7DDD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8" name="Text Box 18"/>
          <p:cNvSpPr/>
          <p:nvPr/>
        </p:nvSpPr>
        <p:spPr>
          <a:xfrm>
            <a:off x="2763720" y="268200"/>
            <a:ext cx="3324240" cy="40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200" strike="noStrike" u="none">
                <a:solidFill>
                  <a:srgbClr val="ffffff"/>
                </a:solidFill>
                <a:uFillTx/>
                <a:latin typeface="Times New Roman"/>
              </a:rPr>
              <a:t>Денатурация </a:t>
            </a:r>
            <a:endParaRPr b="0" lang="ru-RU" sz="2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Oval 46"/>
          <p:cNvSpPr/>
          <p:nvPr/>
        </p:nvSpPr>
        <p:spPr>
          <a:xfrm>
            <a:off x="552600" y="3452760"/>
            <a:ext cx="4160520" cy="1544760"/>
          </a:xfrm>
          <a:prstGeom prst="ellipse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71640" rIns="71640" tIns="35640" bIns="356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Нәруыздардың екінші және үшінші</a:t>
            </a:r>
            <a:br>
              <a:rPr sz="1400"/>
            </a:br>
            <a:r>
              <a:rPr b="1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реттік құрылымдарына жауапты</a:t>
            </a:r>
            <a:br>
              <a:rPr sz="1400"/>
            </a:br>
            <a:r>
              <a:rPr b="1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байланыстар (сутектік, дисульфид</a:t>
            </a:r>
            <a:br>
              <a:rPr sz="1400"/>
            </a:br>
            <a:r>
              <a:rPr b="1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көпіршесі, т.б.)</a:t>
            </a:r>
            <a:br>
              <a:rPr sz="1400"/>
            </a:br>
            <a:r>
              <a:rPr b="1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әлсіз болғандықтан, оңай үзілуі</a:t>
            </a: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0" name="Rectangle 51"/>
          <p:cNvSpPr/>
          <p:nvPr/>
        </p:nvSpPr>
        <p:spPr>
          <a:xfrm>
            <a:off x="2570760" y="900360"/>
            <a:ext cx="5045400" cy="36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1640" rIns="71640" tIns="35640" bIns="3564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900" strike="noStrike" u="none">
                <a:solidFill>
                  <a:srgbClr val="000000"/>
                </a:solidFill>
                <a:uFillTx/>
                <a:latin typeface="Arial"/>
              </a:rPr>
              <a:t>Нәруыз молекуласыны</a:t>
            </a:r>
            <a:r>
              <a:rPr b="1" lang="kk-KZ" sz="1900" strike="noStrike" u="none">
                <a:solidFill>
                  <a:srgbClr val="000000"/>
                </a:solidFill>
                <a:uFillTx/>
                <a:latin typeface="Arial"/>
              </a:rPr>
              <a:t>ң бұзылу үдерісі</a:t>
            </a:r>
            <a:r>
              <a:rPr b="1" lang="ru-RU" sz="19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1" name="Oval 54"/>
          <p:cNvSpPr/>
          <p:nvPr/>
        </p:nvSpPr>
        <p:spPr>
          <a:xfrm>
            <a:off x="782640" y="2085840"/>
            <a:ext cx="3643200" cy="1366920"/>
          </a:xfrm>
          <a:prstGeom prst="ellipse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71640" rIns="71640" tIns="35640" bIns="356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Нәруызға әсер етуші</a:t>
            </a:r>
            <a:br>
              <a:rPr sz="1400"/>
            </a:br>
            <a:r>
              <a:rPr b="1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кинетикалық</a:t>
            </a:r>
            <a:br>
              <a:rPr sz="1400"/>
            </a:br>
            <a:r>
              <a:rPr b="1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энергия атомдардың</a:t>
            </a:r>
            <a:br>
              <a:rPr sz="1400"/>
            </a:br>
            <a:r>
              <a:rPr b="1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вибрациясын тудырады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Oval 55"/>
          <p:cNvSpPr/>
          <p:nvPr/>
        </p:nvSpPr>
        <p:spPr>
          <a:xfrm>
            <a:off x="1341360" y="1370160"/>
            <a:ext cx="2568600" cy="715680"/>
          </a:xfrm>
          <a:prstGeom prst="ellipse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71640" rIns="71640" tIns="35640" bIns="3564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400" strike="noStrike" u="none">
                <a:solidFill>
                  <a:srgbClr val="000000"/>
                </a:solidFill>
                <a:uFillTx/>
                <a:latin typeface="Arial"/>
              </a:rPr>
              <a:t>Себебі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3" name="Line 56"/>
          <p:cNvSpPr/>
          <p:nvPr/>
        </p:nvSpPr>
        <p:spPr>
          <a:xfrm>
            <a:off x="1014480" y="1746360"/>
            <a:ext cx="0" cy="70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71280" rIns="71280" tIns="35640" bIns="35640" anchor="t">
            <a:noAutofit/>
          </a:bodyPr>
          <a:p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4" name="Line 57"/>
          <p:cNvSpPr/>
          <p:nvPr/>
        </p:nvSpPr>
        <p:spPr>
          <a:xfrm flipH="1">
            <a:off x="982800" y="1733400"/>
            <a:ext cx="358560" cy="12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71280" rIns="71280" tIns="-22680" bIns="-22680" anchor="t">
            <a:noAutofit/>
          </a:bodyPr>
          <a:p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5" name="Line 58"/>
          <p:cNvSpPr/>
          <p:nvPr/>
        </p:nvSpPr>
        <p:spPr>
          <a:xfrm flipH="1">
            <a:off x="552240" y="1746360"/>
            <a:ext cx="461880" cy="22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71280" rIns="71280" tIns="35640" bIns="35640" anchor="t">
            <a:noAutofit/>
          </a:bodyPr>
          <a:p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26" name="Picture 65" descr="9-2"/>
          <p:cNvPicPr/>
          <p:nvPr/>
        </p:nvPicPr>
        <p:blipFill>
          <a:blip r:embed="rId2"/>
          <a:srcRect l="1874" t="12347" r="1406" b="4631"/>
          <a:stretch/>
        </p:blipFill>
        <p:spPr>
          <a:xfrm>
            <a:off x="7142040" y="1522440"/>
            <a:ext cx="1644840" cy="1749240"/>
          </a:xfrm>
          <a:prstGeom prst="rect">
            <a:avLst/>
          </a:prstGeom>
          <a:ln w="0">
            <a:noFill/>
          </a:ln>
        </p:spPr>
      </p:pic>
      <p:pic>
        <p:nvPicPr>
          <p:cNvPr id="27" name="Picture 66" descr="9-4"/>
          <p:cNvPicPr/>
          <p:nvPr/>
        </p:nvPicPr>
        <p:blipFill>
          <a:blip r:embed="rId3"/>
          <a:srcRect l="1819" t="2944" r="5430" b="3436"/>
          <a:stretch/>
        </p:blipFill>
        <p:spPr>
          <a:xfrm>
            <a:off x="4829040" y="1522440"/>
            <a:ext cx="2097360" cy="1692360"/>
          </a:xfrm>
          <a:prstGeom prst="rect">
            <a:avLst/>
          </a:prstGeom>
          <a:ln w="0">
            <a:noFill/>
          </a:ln>
        </p:spPr>
      </p:pic>
      <p:pic>
        <p:nvPicPr>
          <p:cNvPr id="28" name="Picture 67" descr="9-6"/>
          <p:cNvPicPr/>
          <p:nvPr/>
        </p:nvPicPr>
        <p:blipFill>
          <a:blip r:embed="rId4"/>
          <a:srcRect l="953" t="737" r="1271" b="4422"/>
          <a:stretch/>
        </p:blipFill>
        <p:spPr>
          <a:xfrm>
            <a:off x="4829040" y="3214800"/>
            <a:ext cx="2713320" cy="14047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28440" y="0"/>
            <a:ext cx="9115560" cy="5130720"/>
          </a:xfrm>
          <a:prstGeom prst="rect">
            <a:avLst/>
          </a:prstGeom>
          <a:ln w="0">
            <a:noFill/>
          </a:ln>
        </p:spPr>
      </p:pic>
      <p:sp>
        <p:nvSpPr>
          <p:cNvPr id="30" name="Google Shape;123;p4"/>
          <p:cNvSpPr/>
          <p:nvPr/>
        </p:nvSpPr>
        <p:spPr>
          <a:xfrm>
            <a:off x="7047000" y="44928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80A2AD0-17A9-4AE1-A1D9-5D919A9A72C0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1" name="Text Box 11"/>
          <p:cNvSpPr/>
          <p:nvPr/>
        </p:nvSpPr>
        <p:spPr>
          <a:xfrm>
            <a:off x="1585800" y="279360"/>
            <a:ext cx="5765760" cy="40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200" strike="noStrike" u="none">
                <a:solidFill>
                  <a:srgbClr val="ffffff"/>
                </a:solidFill>
                <a:uFillTx/>
                <a:latin typeface="Arial"/>
              </a:rPr>
              <a:t> </a:t>
            </a:r>
            <a:r>
              <a:rPr b="1" lang="ru-RU" sz="2200" strike="noStrike" u="none">
                <a:solidFill>
                  <a:srgbClr val="ffffff"/>
                </a:solidFill>
                <a:uFillTx/>
                <a:latin typeface="Arial"/>
              </a:rPr>
              <a:t>Денатурацияның пайда болуы </a:t>
            </a:r>
            <a:endParaRPr b="0" lang="ru-RU" sz="2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2" name="Rectangle 33"/>
          <p:cNvSpPr/>
          <p:nvPr/>
        </p:nvSpPr>
        <p:spPr>
          <a:xfrm>
            <a:off x="426960" y="1000080"/>
            <a:ext cx="2554200" cy="94932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71640" rIns="71640" tIns="35640" bIns="3564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3" name="Rectangle 40"/>
          <p:cNvSpPr/>
          <p:nvPr/>
        </p:nvSpPr>
        <p:spPr>
          <a:xfrm>
            <a:off x="426960" y="2233440"/>
            <a:ext cx="2632320" cy="90504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71640" rIns="71640" tIns="35640" bIns="3564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4" name="Rectangle 42"/>
          <p:cNvSpPr/>
          <p:nvPr/>
        </p:nvSpPr>
        <p:spPr>
          <a:xfrm>
            <a:off x="6180120" y="1039680"/>
            <a:ext cx="2220840" cy="84636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71640" rIns="71640" tIns="35640" bIns="3564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5" name="Rectangle 48"/>
          <p:cNvSpPr/>
          <p:nvPr/>
        </p:nvSpPr>
        <p:spPr>
          <a:xfrm>
            <a:off x="6180120" y="2362320"/>
            <a:ext cx="2482920" cy="87624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71640" rIns="71640" tIns="35640" bIns="3564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Rectangle 49"/>
          <p:cNvSpPr/>
          <p:nvPr/>
        </p:nvSpPr>
        <p:spPr>
          <a:xfrm>
            <a:off x="6180120" y="3459240"/>
            <a:ext cx="2482920" cy="138096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71640" rIns="71640" tIns="35640" bIns="3564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900" strike="noStrike" u="none">
                <a:solidFill>
                  <a:srgbClr val="000000"/>
                </a:solidFill>
                <a:uFillTx/>
                <a:latin typeface="Arial"/>
              </a:rPr>
              <a:t>Ауыр металдар </a:t>
            </a: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900" strike="noStrike" u="none">
                <a:solidFill>
                  <a:srgbClr val="000000"/>
                </a:solidFill>
                <a:uFillTx/>
                <a:latin typeface="Arial"/>
              </a:rPr>
              <a:t>тұздары </a:t>
            </a:r>
            <a:br>
              <a:rPr sz="1900"/>
            </a:br>
            <a:r>
              <a:rPr b="1" lang="ru-RU" sz="1900" strike="noStrike" u="none">
                <a:solidFill>
                  <a:srgbClr val="000000"/>
                </a:solidFill>
                <a:uFillTx/>
                <a:latin typeface="Arial"/>
              </a:rPr>
              <a:t>(сынап, қорғасын,</a:t>
            </a: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9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ru-RU" sz="1900" strike="noStrike" u="none">
                <a:solidFill>
                  <a:srgbClr val="000000"/>
                </a:solidFill>
                <a:uFillTx/>
                <a:latin typeface="Arial"/>
              </a:rPr>
              <a:t>кадмий)</a:t>
            </a: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7" name="Rectangle 50"/>
          <p:cNvSpPr/>
          <p:nvPr/>
        </p:nvSpPr>
        <p:spPr>
          <a:xfrm>
            <a:off x="426960" y="3575160"/>
            <a:ext cx="2414520" cy="91764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71640" rIns="71640" tIns="35640" bIns="3564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8" name="Text Box 51"/>
          <p:cNvSpPr/>
          <p:nvPr/>
        </p:nvSpPr>
        <p:spPr>
          <a:xfrm>
            <a:off x="190440" y="936720"/>
            <a:ext cx="2790720" cy="93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900" strike="noStrike" u="none">
                <a:solidFill>
                  <a:srgbClr val="000000"/>
                </a:solidFill>
                <a:uFillTx/>
                <a:latin typeface="Arial"/>
              </a:rPr>
              <a:t>60 градус температурадан жоғары жағдай</a:t>
            </a: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9" name="Text Box 55"/>
          <p:cNvSpPr/>
          <p:nvPr/>
        </p:nvSpPr>
        <p:spPr>
          <a:xfrm>
            <a:off x="96840" y="2359080"/>
            <a:ext cx="3294000" cy="65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900" strike="noStrike" u="none">
                <a:solidFill>
                  <a:srgbClr val="000000"/>
                </a:solidFill>
                <a:uFillTx/>
                <a:latin typeface="Arial"/>
              </a:rPr>
              <a:t>Күшті қышқылдың </a:t>
            </a:r>
            <a:br>
              <a:rPr sz="1900"/>
            </a:br>
            <a:r>
              <a:rPr b="1" lang="kk-KZ" sz="1900" strike="noStrike" u="none">
                <a:solidFill>
                  <a:srgbClr val="000000"/>
                </a:solidFill>
                <a:uFillTx/>
                <a:latin typeface="Arial"/>
              </a:rPr>
              <a:t>немесе сілтінің әсері</a:t>
            </a: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0" name="Text Box 56"/>
          <p:cNvSpPr/>
          <p:nvPr/>
        </p:nvSpPr>
        <p:spPr>
          <a:xfrm>
            <a:off x="289080" y="3687840"/>
            <a:ext cx="2552400" cy="65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900" strike="noStrike" u="none">
                <a:solidFill>
                  <a:srgbClr val="000000"/>
                </a:solidFill>
                <a:uFillTx/>
                <a:latin typeface="Arial"/>
              </a:rPr>
              <a:t>Иондаушы радиация</a:t>
            </a: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1" name="Text Box 57"/>
          <p:cNvSpPr/>
          <p:nvPr/>
        </p:nvSpPr>
        <p:spPr>
          <a:xfrm>
            <a:off x="6383160" y="1146240"/>
            <a:ext cx="1903680" cy="65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900" strike="noStrike" u="none">
                <a:solidFill>
                  <a:srgbClr val="000000"/>
                </a:solidFill>
                <a:uFillTx/>
                <a:latin typeface="Arial"/>
              </a:rPr>
              <a:t>Жоғары қысым</a:t>
            </a: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2" name="Text Box 59"/>
          <p:cNvSpPr/>
          <p:nvPr/>
        </p:nvSpPr>
        <p:spPr>
          <a:xfrm>
            <a:off x="6048360" y="2465280"/>
            <a:ext cx="2746440" cy="65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900" strike="noStrike" u="none">
                <a:solidFill>
                  <a:srgbClr val="000000"/>
                </a:solidFill>
                <a:uFillTx/>
                <a:latin typeface="Arial"/>
              </a:rPr>
              <a:t>Күшті механикалық діріл</a:t>
            </a: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43" name="Picture 61" descr="Органические вещества клетки: белки — урок. Биология, Общие ..."/>
          <p:cNvPicPr/>
          <p:nvPr/>
        </p:nvPicPr>
        <p:blipFill>
          <a:blip r:embed="rId2"/>
          <a:srcRect l="0" t="0" r="22541" b="21079"/>
          <a:stretch/>
        </p:blipFill>
        <p:spPr>
          <a:xfrm>
            <a:off x="3457440" y="1262160"/>
            <a:ext cx="2495520" cy="1146240"/>
          </a:xfrm>
          <a:prstGeom prst="rect">
            <a:avLst/>
          </a:prstGeom>
          <a:ln w="0">
            <a:noFill/>
          </a:ln>
        </p:spPr>
      </p:pic>
      <p:pic>
        <p:nvPicPr>
          <p:cNvPr id="44" name="Picture 63" descr="Денатурация белков — Википедия"/>
          <p:cNvPicPr/>
          <p:nvPr/>
        </p:nvPicPr>
        <p:blipFill>
          <a:blip r:embed="rId3"/>
          <a:stretch/>
        </p:blipFill>
        <p:spPr>
          <a:xfrm>
            <a:off x="3738600" y="2692440"/>
            <a:ext cx="2260440" cy="1905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20520" y="0"/>
            <a:ext cx="9164520" cy="5167440"/>
          </a:xfrm>
          <a:prstGeom prst="rect">
            <a:avLst/>
          </a:prstGeom>
          <a:ln w="0">
            <a:noFill/>
          </a:ln>
        </p:spPr>
      </p:pic>
      <p:sp>
        <p:nvSpPr>
          <p:cNvPr id="46" name="Google Shape;123;p4"/>
          <p:cNvSpPr/>
          <p:nvPr/>
        </p:nvSpPr>
        <p:spPr>
          <a:xfrm>
            <a:off x="6989760" y="4500720"/>
            <a:ext cx="205596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E31B11E-8973-4B71-856C-41DB0FD5575C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7" name="Text Box 7"/>
          <p:cNvSpPr/>
          <p:nvPr/>
        </p:nvSpPr>
        <p:spPr>
          <a:xfrm>
            <a:off x="2401560" y="233280"/>
            <a:ext cx="3426120" cy="40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1640" rIns="71640" tIns="35640" bIns="35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2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Денатурацияның түрлері </a:t>
            </a:r>
            <a:endParaRPr b="0" lang="ru-RU" sz="2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48" name="Picture 17" descr="Денатурация белка - Презентация 13984-24"/>
          <p:cNvPicPr/>
          <p:nvPr/>
        </p:nvPicPr>
        <p:blipFill>
          <a:blip r:embed="rId2"/>
          <a:srcRect l="1225" t="50758" r="9825" b="3091"/>
          <a:stretch/>
        </p:blipFill>
        <p:spPr>
          <a:xfrm>
            <a:off x="401760" y="1779480"/>
            <a:ext cx="3711600" cy="1608120"/>
          </a:xfrm>
          <a:prstGeom prst="rect">
            <a:avLst/>
          </a:prstGeom>
          <a:ln w="0">
            <a:noFill/>
          </a:ln>
        </p:spPr>
      </p:pic>
      <p:sp>
        <p:nvSpPr>
          <p:cNvPr id="49" name="Rectangle 19"/>
          <p:cNvSpPr/>
          <p:nvPr/>
        </p:nvSpPr>
        <p:spPr>
          <a:xfrm>
            <a:off x="206280" y="1022400"/>
            <a:ext cx="1952640" cy="66204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71640" rIns="71640" tIns="35640" bIns="3564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0" name="Rectangle 23"/>
          <p:cNvSpPr/>
          <p:nvPr/>
        </p:nvSpPr>
        <p:spPr>
          <a:xfrm>
            <a:off x="2257560" y="1022400"/>
            <a:ext cx="1731960" cy="66204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71640" rIns="71640" tIns="35640" bIns="3564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1" name="Text Box 28"/>
          <p:cNvSpPr/>
          <p:nvPr/>
        </p:nvSpPr>
        <p:spPr>
          <a:xfrm>
            <a:off x="2463840" y="1170000"/>
            <a:ext cx="1830240" cy="36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9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Қайтымды</a:t>
            </a: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2" name="Text Box 29"/>
          <p:cNvSpPr/>
          <p:nvPr/>
        </p:nvSpPr>
        <p:spPr>
          <a:xfrm>
            <a:off x="206280" y="1187280"/>
            <a:ext cx="1938600" cy="36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9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Қайтымсыз</a:t>
            </a: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53" name="Picture 30" descr="9-8"/>
          <p:cNvPicPr/>
          <p:nvPr/>
        </p:nvPicPr>
        <p:blipFill>
          <a:blip r:embed="rId3"/>
          <a:srcRect l="711" t="63107" r="25579" b="261"/>
          <a:stretch/>
        </p:blipFill>
        <p:spPr>
          <a:xfrm>
            <a:off x="431640" y="3498840"/>
            <a:ext cx="3681720" cy="1274760"/>
          </a:xfrm>
          <a:prstGeom prst="rect">
            <a:avLst/>
          </a:prstGeom>
          <a:ln w="0">
            <a:noFill/>
          </a:ln>
        </p:spPr>
      </p:pic>
      <p:sp>
        <p:nvSpPr>
          <p:cNvPr id="54" name="Text Box 34"/>
          <p:cNvSpPr/>
          <p:nvPr/>
        </p:nvSpPr>
        <p:spPr>
          <a:xfrm>
            <a:off x="4688640" y="1004760"/>
            <a:ext cx="2720880" cy="36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1640" rIns="71640" tIns="35640" bIns="35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900" strike="noStrike" u="none">
                <a:solidFill>
                  <a:srgbClr val="000000"/>
                </a:solidFill>
                <a:uFillTx/>
                <a:latin typeface="Times New Roman"/>
              </a:rPr>
              <a:t>Нәруыз денатурациясы</a:t>
            </a: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5" name="Text Box 35"/>
          <p:cNvSpPr/>
          <p:nvPr/>
        </p:nvSpPr>
        <p:spPr>
          <a:xfrm>
            <a:off x="4222800" y="1482840"/>
            <a:ext cx="4605120" cy="110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700" strike="noStrike" u="none">
                <a:solidFill>
                  <a:srgbClr val="000000"/>
                </a:solidFill>
                <a:uFillTx/>
                <a:latin typeface="Times New Roman"/>
              </a:rPr>
              <a:t>Қайтымды денатурация – бұл нәруыздың бірінші реттік  құрылымының сақталуы, нәруыз құрылымдарының қалпына келу үдерісі.</a:t>
            </a:r>
            <a:endParaRPr b="0" lang="ru-RU" sz="17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Text Box 36"/>
          <p:cNvSpPr/>
          <p:nvPr/>
        </p:nvSpPr>
        <p:spPr>
          <a:xfrm>
            <a:off x="4210200" y="2855880"/>
            <a:ext cx="4617720" cy="110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700" strike="noStrike" u="none">
                <a:solidFill>
                  <a:srgbClr val="000000"/>
                </a:solidFill>
                <a:uFillTx/>
                <a:latin typeface="Times New Roman"/>
              </a:rPr>
              <a:t>Қайтымсыз денатурация – егер нәруыздың бірінші реттік құрылымы бұзылған жағдайда, құрылым қайта қалпына келмейтін үдеріс</a:t>
            </a:r>
            <a:endParaRPr b="0" lang="ru-RU" sz="17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122400"/>
            <a:ext cx="9144000" cy="5021280"/>
          </a:xfrm>
          <a:prstGeom prst="rect">
            <a:avLst/>
          </a:prstGeom>
          <a:ln w="0">
            <a:noFill/>
          </a:ln>
        </p:spPr>
      </p:pic>
      <p:sp>
        <p:nvSpPr>
          <p:cNvPr id="58" name="Google Shape;123;p4"/>
          <p:cNvSpPr/>
          <p:nvPr/>
        </p:nvSpPr>
        <p:spPr>
          <a:xfrm>
            <a:off x="6978600" y="4546440"/>
            <a:ext cx="205596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6E8A5F6-B56B-4483-8032-5A56FE680AF6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" name="Text Box 7"/>
          <p:cNvSpPr/>
          <p:nvPr/>
        </p:nvSpPr>
        <p:spPr>
          <a:xfrm>
            <a:off x="4173480" y="433440"/>
            <a:ext cx="144360" cy="41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1640" rIns="71640" tIns="35640" bIns="3564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0" name="Rectangle 8"/>
          <p:cNvSpPr/>
          <p:nvPr/>
        </p:nvSpPr>
        <p:spPr>
          <a:xfrm>
            <a:off x="331920" y="966960"/>
            <a:ext cx="3795480" cy="81252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71640" rIns="71640" tIns="35640" bIns="356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9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молекула конформациясының</a:t>
            </a:r>
            <a:br>
              <a:rPr sz="1900"/>
            </a:br>
            <a:r>
              <a:rPr b="1" lang="kk-KZ" sz="19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өзгеруі</a:t>
            </a: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1" name="Rectangle 9"/>
          <p:cNvSpPr/>
          <p:nvPr/>
        </p:nvSpPr>
        <p:spPr>
          <a:xfrm>
            <a:off x="331920" y="1900080"/>
            <a:ext cx="3795480" cy="70344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71640" rIns="71640" tIns="35640" bIns="356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9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молекула зарядының өзгеруі</a:t>
            </a: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Rectangle 17"/>
          <p:cNvSpPr/>
          <p:nvPr/>
        </p:nvSpPr>
        <p:spPr>
          <a:xfrm>
            <a:off x="331920" y="3540240"/>
            <a:ext cx="3841560" cy="53964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71640" rIns="71640" tIns="35640" bIns="356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9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суда ерігіштіктің кемуі;</a:t>
            </a:r>
            <a:r>
              <a:rPr b="0" lang="ru-RU" sz="1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3" name="Rectangle 18"/>
          <p:cNvSpPr/>
          <p:nvPr/>
        </p:nvSpPr>
        <p:spPr>
          <a:xfrm>
            <a:off x="336600" y="4172040"/>
            <a:ext cx="3836880" cy="65700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71640" rIns="71640" tIns="35640" bIns="356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9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биологиялық белсенділіктің</a:t>
            </a:r>
            <a:br>
              <a:rPr sz="1900"/>
            </a:br>
            <a:r>
              <a:rPr b="1" lang="kk-KZ" sz="19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жоғалуы</a:t>
            </a:r>
            <a:r>
              <a:rPr b="1" lang="kk-KZ" sz="1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.</a:t>
            </a:r>
            <a:r>
              <a:rPr b="0" lang="ru-RU" sz="1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4" name="Rectangle 19"/>
          <p:cNvSpPr/>
          <p:nvPr/>
        </p:nvSpPr>
        <p:spPr>
          <a:xfrm>
            <a:off x="331920" y="2643120"/>
            <a:ext cx="4975200" cy="76032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71640" rIns="71640" tIns="35640" bIns="356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9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протеолитикалық фермерттер әрекетіне</a:t>
            </a:r>
            <a:br>
              <a:rPr sz="1900"/>
            </a:br>
            <a:r>
              <a:rPr b="1" lang="kk-KZ" sz="19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төзімділіктің төмендеуі</a:t>
            </a:r>
            <a:r>
              <a:rPr b="1" lang="ru-RU" sz="19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5" name="Rectangle 22"/>
          <p:cNvSpPr/>
          <p:nvPr/>
        </p:nvSpPr>
        <p:spPr>
          <a:xfrm>
            <a:off x="-92160" y="1851840"/>
            <a:ext cx="207720" cy="20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1640" rIns="71640" tIns="35640" bIns="3564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900" strike="noStrike" u="none">
                <a:solidFill>
                  <a:srgbClr val="000000"/>
                </a:solidFill>
                <a:uFillTx/>
                <a:latin typeface="Arial"/>
                <a:ea typeface="Times New Roman"/>
              </a:rPr>
              <a:t>1</a:t>
            </a:r>
            <a:endParaRPr b="0" lang="ru-RU" sz="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6" name="Text Box 24"/>
          <p:cNvSpPr/>
          <p:nvPr/>
        </p:nvSpPr>
        <p:spPr>
          <a:xfrm>
            <a:off x="463680" y="395280"/>
            <a:ext cx="7707240" cy="40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2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Денатурацияланған нәруыздарға тән өзгерістер</a:t>
            </a:r>
            <a:endParaRPr b="0" lang="ru-RU" sz="2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7" name="Rectangle 25"/>
          <p:cNvSpPr/>
          <p:nvPr/>
        </p:nvSpPr>
        <p:spPr>
          <a:xfrm>
            <a:off x="5685120" y="4043520"/>
            <a:ext cx="186480" cy="25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1640" rIns="71640" tIns="35640" bIns="3564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68" name="Picture 27" descr="Лизун Яичница глазунья: продажа, цена в Запорожье. пластилин и ..."/>
          <p:cNvPicPr/>
          <p:nvPr/>
        </p:nvPicPr>
        <p:blipFill>
          <a:blip r:embed="rId2"/>
          <a:stretch/>
        </p:blipFill>
        <p:spPr>
          <a:xfrm>
            <a:off x="5872320" y="2506680"/>
            <a:ext cx="2547720" cy="2039760"/>
          </a:xfrm>
          <a:prstGeom prst="rect">
            <a:avLst/>
          </a:prstGeom>
          <a:ln w="0">
            <a:noFill/>
          </a:ln>
        </p:spPr>
      </p:pic>
      <p:pic>
        <p:nvPicPr>
          <p:cNvPr id="69" name="Picture 30" descr="Денатурация и ренатурация белка - 11970-10"/>
          <p:cNvPicPr/>
          <p:nvPr/>
        </p:nvPicPr>
        <p:blipFill>
          <a:blip r:embed="rId3"/>
          <a:srcRect l="51266" t="27982" r="6068" b="15148"/>
          <a:stretch/>
        </p:blipFill>
        <p:spPr>
          <a:xfrm>
            <a:off x="5684760" y="1239840"/>
            <a:ext cx="2486160" cy="1320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76320"/>
            <a:ext cx="9144000" cy="5222880"/>
          </a:xfrm>
          <a:prstGeom prst="rect">
            <a:avLst/>
          </a:prstGeom>
          <a:ln w="0">
            <a:noFill/>
          </a:ln>
        </p:spPr>
      </p:pic>
      <p:sp>
        <p:nvSpPr>
          <p:cNvPr id="71" name="Google Shape;123;p4"/>
          <p:cNvSpPr/>
          <p:nvPr/>
        </p:nvSpPr>
        <p:spPr>
          <a:xfrm>
            <a:off x="6996240" y="4664160"/>
            <a:ext cx="20556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5183313-0F14-43E7-BA39-5F5E17DAD4AA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2" name="Oval 7"/>
          <p:cNvSpPr/>
          <p:nvPr/>
        </p:nvSpPr>
        <p:spPr>
          <a:xfrm>
            <a:off x="336600" y="984240"/>
            <a:ext cx="3822480" cy="1165320"/>
          </a:xfrm>
          <a:prstGeom prst="ellipse">
            <a:avLst/>
          </a:prstGeom>
          <a:solidFill>
            <a:srgbClr val="ff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71640" rIns="71640" tIns="35640" bIns="3564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900" strike="noStrike" u="none">
                <a:solidFill>
                  <a:srgbClr val="000000"/>
                </a:solidFill>
                <a:uFillTx/>
                <a:latin typeface="Arial"/>
              </a:rPr>
              <a:t>Нәруыз денатурациясының </a:t>
            </a:r>
            <a:br>
              <a:rPr sz="1900"/>
            </a:br>
            <a:r>
              <a:rPr b="1" lang="kk-KZ" sz="1900" strike="noStrike" u="none">
                <a:solidFill>
                  <a:srgbClr val="000000"/>
                </a:solidFill>
                <a:uFillTx/>
                <a:latin typeface="Arial"/>
              </a:rPr>
              <a:t>қолданылуы</a:t>
            </a: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3" name="Text Box 8"/>
          <p:cNvSpPr/>
          <p:nvPr/>
        </p:nvSpPr>
        <p:spPr>
          <a:xfrm>
            <a:off x="1096920" y="395280"/>
            <a:ext cx="6811920" cy="40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200" strike="noStrike" u="none">
                <a:solidFill>
                  <a:srgbClr val="ffffff"/>
                </a:solidFill>
                <a:uFillTx/>
                <a:latin typeface="Arial"/>
              </a:rPr>
              <a:t>Нәруыз денатурациясының қолданылуы</a:t>
            </a:r>
            <a:endParaRPr b="0" lang="ru-RU" sz="2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4" name="Rectangle 10"/>
          <p:cNvSpPr/>
          <p:nvPr/>
        </p:nvSpPr>
        <p:spPr>
          <a:xfrm>
            <a:off x="5145120" y="1359000"/>
            <a:ext cx="3510000" cy="116676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71640" rIns="71640" tIns="35640" bIns="3564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5" name="Rectangle 22"/>
          <p:cNvSpPr/>
          <p:nvPr/>
        </p:nvSpPr>
        <p:spPr>
          <a:xfrm>
            <a:off x="336600" y="3665520"/>
            <a:ext cx="3990960" cy="116856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71640" rIns="71640" tIns="35640" bIns="3564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6" name="Rectangle 23"/>
          <p:cNvSpPr/>
          <p:nvPr/>
        </p:nvSpPr>
        <p:spPr>
          <a:xfrm>
            <a:off x="5145120" y="2598840"/>
            <a:ext cx="3510000" cy="150804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71640" rIns="71640" tIns="35640" bIns="3564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7" name="Rectangle 24"/>
          <p:cNvSpPr/>
          <p:nvPr/>
        </p:nvSpPr>
        <p:spPr>
          <a:xfrm>
            <a:off x="5159520" y="4249800"/>
            <a:ext cx="3509640" cy="81576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71640" rIns="71640" tIns="35640" bIns="3564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8" name="Rectangle 25"/>
          <p:cNvSpPr/>
          <p:nvPr/>
        </p:nvSpPr>
        <p:spPr>
          <a:xfrm>
            <a:off x="336600" y="2414520"/>
            <a:ext cx="3990960" cy="104472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71640" rIns="71640" tIns="35640" bIns="3564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9" name="Text Box 27"/>
          <p:cNvSpPr/>
          <p:nvPr/>
        </p:nvSpPr>
        <p:spPr>
          <a:xfrm>
            <a:off x="488880" y="2608200"/>
            <a:ext cx="3890880" cy="65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900" strike="noStrike" u="none">
                <a:solidFill>
                  <a:srgbClr val="000000"/>
                </a:solidFill>
                <a:uFillTx/>
                <a:latin typeface="Arial"/>
              </a:rPr>
              <a:t>қандағы нәруыздық емес</a:t>
            </a:r>
            <a:br>
              <a:rPr sz="1900"/>
            </a:br>
            <a:r>
              <a:rPr b="1" lang="kk-KZ" sz="1900" strike="noStrike" u="none">
                <a:solidFill>
                  <a:srgbClr val="000000"/>
                </a:solidFill>
                <a:uFillTx/>
                <a:latin typeface="Arial"/>
              </a:rPr>
              <a:t> заттарды анықтауда</a:t>
            </a:r>
            <a:r>
              <a:rPr b="0" lang="ru-RU" sz="12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0" name="Text Box 28"/>
          <p:cNvSpPr/>
          <p:nvPr/>
        </p:nvSpPr>
        <p:spPr>
          <a:xfrm>
            <a:off x="-109440" y="3921120"/>
            <a:ext cx="4883040" cy="65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900" strike="noStrike" u="none">
                <a:solidFill>
                  <a:srgbClr val="000000"/>
                </a:solidFill>
                <a:uFillTx/>
                <a:latin typeface="Arial"/>
              </a:rPr>
              <a:t>қан плазмасындағы</a:t>
            </a:r>
            <a:br>
              <a:rPr sz="1900"/>
            </a:br>
            <a:r>
              <a:rPr b="1" lang="kk-KZ" sz="1900" strike="noStrike" u="none">
                <a:solidFill>
                  <a:srgbClr val="000000"/>
                </a:solidFill>
                <a:uFillTx/>
                <a:latin typeface="Arial"/>
              </a:rPr>
              <a:t> нәруыздарды тұндыруда</a:t>
            </a:r>
            <a:r>
              <a:rPr b="0" lang="ru-RU" sz="12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1" name="Text Box 29"/>
          <p:cNvSpPr/>
          <p:nvPr/>
        </p:nvSpPr>
        <p:spPr>
          <a:xfrm>
            <a:off x="4651200" y="1614600"/>
            <a:ext cx="4307040" cy="65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900" strike="noStrike" u="none">
                <a:solidFill>
                  <a:srgbClr val="000000"/>
                </a:solidFill>
                <a:uFillTx/>
                <a:latin typeface="Arial"/>
              </a:rPr>
              <a:t>дезинфекция жасау және</a:t>
            </a:r>
            <a:br>
              <a:rPr sz="1900"/>
            </a:br>
            <a:r>
              <a:rPr b="1" lang="kk-KZ" sz="1900" strike="noStrike" u="none">
                <a:solidFill>
                  <a:srgbClr val="000000"/>
                </a:solidFill>
                <a:uFillTx/>
                <a:latin typeface="Arial"/>
              </a:rPr>
              <a:t> санитарлық өңдеуде</a:t>
            </a:r>
            <a:r>
              <a:rPr b="0" lang="ru-RU" sz="19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2" name="Text Box 30"/>
          <p:cNvSpPr/>
          <p:nvPr/>
        </p:nvSpPr>
        <p:spPr>
          <a:xfrm>
            <a:off x="4870440" y="2598840"/>
            <a:ext cx="4087800" cy="153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600" strike="noStrike" u="none">
                <a:solidFill>
                  <a:srgbClr val="000000"/>
                </a:solidFill>
                <a:uFillTx/>
                <a:latin typeface="Arial"/>
              </a:rPr>
              <a:t>ауыр металдардың тұздарымен уланғанда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6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600" strike="noStrike" u="none">
                <a:solidFill>
                  <a:srgbClr val="000000"/>
                </a:solidFill>
                <a:uFillTx/>
                <a:latin typeface="Arial"/>
              </a:rPr>
              <a:t>емдеу және алдын алуда;                    (емдеу үшін сүт </a:t>
            </a:r>
            <a:br>
              <a:rPr sz="1600"/>
            </a:br>
            <a:r>
              <a:rPr b="1" lang="kk-KZ" sz="1600" strike="noStrike" u="none">
                <a:solidFill>
                  <a:srgbClr val="000000"/>
                </a:solidFill>
                <a:uFillTx/>
                <a:latin typeface="Arial"/>
              </a:rPr>
              <a:t>немесе жұмыртқа нәруызы пайдаланылады</a:t>
            </a:r>
            <a:r>
              <a:rPr b="0" lang="kk-KZ" sz="1600" strike="noStrike" u="none">
                <a:solidFill>
                  <a:srgbClr val="000000"/>
                </a:solidFill>
                <a:uFillTx/>
                <a:latin typeface="Arial"/>
              </a:rPr>
              <a:t>);</a:t>
            </a:r>
            <a:r>
              <a:rPr b="0" lang="ru-RU" sz="12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3" name="Text Box 31"/>
          <p:cNvSpPr/>
          <p:nvPr/>
        </p:nvSpPr>
        <p:spPr>
          <a:xfrm>
            <a:off x="5226120" y="4329000"/>
            <a:ext cx="3195720" cy="65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900" strike="noStrike" u="none">
                <a:solidFill>
                  <a:srgbClr val="000000"/>
                </a:solidFill>
                <a:uFillTx/>
                <a:latin typeface="Arial"/>
              </a:rPr>
              <a:t>нәруыздық дәрілік заттарды өндіруде</a:t>
            </a:r>
            <a:r>
              <a:rPr b="0" lang="ru-RU" sz="19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4" name="Line 32"/>
          <p:cNvSpPr/>
          <p:nvPr/>
        </p:nvSpPr>
        <p:spPr>
          <a:xfrm>
            <a:off x="4145040" y="1554120"/>
            <a:ext cx="506160" cy="12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71280" rIns="71280" tIns="-23040" bIns="-23040" anchor="t">
            <a:noAutofit/>
          </a:bodyPr>
          <a:p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5" name="Line 33"/>
          <p:cNvSpPr/>
          <p:nvPr/>
        </p:nvSpPr>
        <p:spPr>
          <a:xfrm>
            <a:off x="4673520" y="1554120"/>
            <a:ext cx="0" cy="3368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71280" rIns="71280" tIns="35640" bIns="35640" anchor="t">
            <a:noAutofit/>
          </a:bodyPr>
          <a:p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6" name="Line 34"/>
          <p:cNvSpPr/>
          <p:nvPr/>
        </p:nvSpPr>
        <p:spPr>
          <a:xfrm>
            <a:off x="4673520" y="2160720"/>
            <a:ext cx="471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71280" rIns="71280" tIns="-35640" bIns="-35640" anchor="t">
            <a:noAutofit/>
          </a:bodyPr>
          <a:p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7" name="Line 35"/>
          <p:cNvSpPr/>
          <p:nvPr/>
        </p:nvSpPr>
        <p:spPr>
          <a:xfrm flipH="1">
            <a:off x="4327200" y="3003480"/>
            <a:ext cx="2444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71280" rIns="71280" tIns="-35640" bIns="-35640" anchor="t">
            <a:noAutofit/>
          </a:bodyPr>
          <a:p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8" name="Line 36"/>
          <p:cNvSpPr/>
          <p:nvPr/>
        </p:nvSpPr>
        <p:spPr>
          <a:xfrm flipH="1">
            <a:off x="4323960" y="4249800"/>
            <a:ext cx="358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71280" rIns="71280" tIns="-35640" bIns="-35640" anchor="t">
            <a:noAutofit/>
          </a:bodyPr>
          <a:p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9" name="Line 37"/>
          <p:cNvSpPr/>
          <p:nvPr/>
        </p:nvSpPr>
        <p:spPr>
          <a:xfrm>
            <a:off x="4673520" y="4834080"/>
            <a:ext cx="471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71280" rIns="71280" tIns="-35640" bIns="-35640" anchor="t">
            <a:noAutofit/>
          </a:bodyPr>
          <a:p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0" name="Line 37"/>
          <p:cNvSpPr/>
          <p:nvPr/>
        </p:nvSpPr>
        <p:spPr>
          <a:xfrm>
            <a:off x="4708440" y="3352680"/>
            <a:ext cx="436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71280" rIns="71280" tIns="-35640" bIns="-35640" anchor="t">
            <a:noAutofit/>
          </a:bodyPr>
          <a:p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7920"/>
            <a:ext cx="9144000" cy="5143680"/>
          </a:xfrm>
          <a:prstGeom prst="rect">
            <a:avLst/>
          </a:prstGeom>
          <a:ln w="0">
            <a:noFill/>
          </a:ln>
        </p:spPr>
      </p:pic>
      <p:sp>
        <p:nvSpPr>
          <p:cNvPr id="92" name="Google Shape;123;p4"/>
          <p:cNvSpPr/>
          <p:nvPr/>
        </p:nvSpPr>
        <p:spPr>
          <a:xfrm>
            <a:off x="6924600" y="448164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2993318-E00D-4C40-8F95-7C52F2019F02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3" name="Oval 7"/>
          <p:cNvSpPr/>
          <p:nvPr/>
        </p:nvSpPr>
        <p:spPr>
          <a:xfrm>
            <a:off x="566640" y="1098720"/>
            <a:ext cx="3830760" cy="1169640"/>
          </a:xfrm>
          <a:prstGeom prst="ellipse">
            <a:avLst/>
          </a:prstGeom>
          <a:solidFill>
            <a:srgbClr val="ff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71640" rIns="71640" tIns="35640" bIns="356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9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Ренатурация-</a:t>
            </a: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4" name="Text Box 8"/>
          <p:cNvSpPr/>
          <p:nvPr/>
        </p:nvSpPr>
        <p:spPr>
          <a:xfrm>
            <a:off x="1673280" y="368280"/>
            <a:ext cx="5975280" cy="40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2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Ренатурация</a:t>
            </a:r>
            <a:endParaRPr b="0" lang="ru-RU" sz="2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5" name="Rectangle 13"/>
          <p:cNvSpPr/>
          <p:nvPr/>
        </p:nvSpPr>
        <p:spPr>
          <a:xfrm>
            <a:off x="200160" y="2543040"/>
            <a:ext cx="4608360" cy="221148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71640" rIns="71640" tIns="35640" bIns="3564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6" name="Text Box 14"/>
          <p:cNvSpPr/>
          <p:nvPr/>
        </p:nvSpPr>
        <p:spPr>
          <a:xfrm>
            <a:off x="-63360" y="2779560"/>
            <a:ext cx="5165640" cy="193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Табиғи қасиетін жойған </a:t>
            </a:r>
            <a:r>
              <a:rPr b="0" lang="kk-KZ" sz="2400" strike="noStrike" u="sng">
                <a:solidFill>
                  <a:srgbClr val="0000ff"/>
                </a:solidFill>
                <a:uFillTx/>
                <a:latin typeface="Times New Roman"/>
                <a:ea typeface="Times New Roman"/>
                <a:hlinkClick r:id="rId2"/>
              </a:rPr>
              <a:t>биополимердің</a:t>
            </a: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 (мысалы нәруыз немесе </a:t>
            </a:r>
            <a:r>
              <a:rPr b="0" lang="kk-KZ" sz="2400" strike="noStrike" u="sng">
                <a:solidFill>
                  <a:srgbClr val="0000ff"/>
                </a:solidFill>
                <a:uFillTx/>
                <a:latin typeface="Times New Roman"/>
                <a:ea typeface="Times New Roman"/>
                <a:hlinkClick r:id="rId3"/>
              </a:rPr>
              <a:t>нуклеид кышкылдарының</a:t>
            </a: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) қайта қалпына келуі. </a:t>
            </a:r>
            <a:br>
              <a:rPr sz="2500"/>
            </a:br>
            <a:br>
              <a:rPr sz="2500"/>
            </a:b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7" name="Line 19"/>
          <p:cNvSpPr/>
          <p:nvPr/>
        </p:nvSpPr>
        <p:spPr>
          <a:xfrm>
            <a:off x="2503440" y="2268360"/>
            <a:ext cx="31680" cy="285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71280" rIns="71280" tIns="35640" bIns="35640" anchor="t">
            <a:noAutofit/>
          </a:bodyPr>
          <a:p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98" name="Picture 26" descr="9-11"/>
          <p:cNvPicPr/>
          <p:nvPr/>
        </p:nvPicPr>
        <p:blipFill>
          <a:blip r:embed="rId4"/>
          <a:stretch/>
        </p:blipFill>
        <p:spPr>
          <a:xfrm>
            <a:off x="5056200" y="1512720"/>
            <a:ext cx="3728880" cy="28450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9144000" cy="5143680"/>
          </a:xfrm>
          <a:prstGeom prst="rect">
            <a:avLst/>
          </a:prstGeom>
          <a:ln w="0">
            <a:noFill/>
          </a:ln>
        </p:spPr>
      </p:pic>
      <p:sp>
        <p:nvSpPr>
          <p:cNvPr id="100" name="Google Shape;123;p4"/>
          <p:cNvSpPr/>
          <p:nvPr/>
        </p:nvSpPr>
        <p:spPr>
          <a:xfrm>
            <a:off x="6989760" y="4560840"/>
            <a:ext cx="205596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5F683D6-3EEA-4678-AE3D-36C0A82E9FC5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1" name="Oval 7"/>
          <p:cNvSpPr/>
          <p:nvPr/>
        </p:nvSpPr>
        <p:spPr>
          <a:xfrm>
            <a:off x="198360" y="1087560"/>
            <a:ext cx="3694320" cy="1198440"/>
          </a:xfrm>
          <a:prstGeom prst="ellipse">
            <a:avLst/>
          </a:prstGeom>
          <a:solidFill>
            <a:srgbClr val="ff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71640" rIns="71640" tIns="35640" bIns="356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9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Нәруыз ренатурациясының </a:t>
            </a:r>
            <a:br>
              <a:rPr sz="1900"/>
            </a:br>
            <a:r>
              <a:rPr b="1" lang="kk-KZ" sz="19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үдерісінің жүруі</a:t>
            </a: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2" name="Text Box 8"/>
          <p:cNvSpPr/>
          <p:nvPr/>
        </p:nvSpPr>
        <p:spPr>
          <a:xfrm>
            <a:off x="3240" y="316080"/>
            <a:ext cx="8272440" cy="40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2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Қалпына келу -ренатурация үдерісінің жүру жағдайы</a:t>
            </a:r>
            <a:endParaRPr b="0" lang="ru-RU" sz="2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3" name="Rectangle 10"/>
          <p:cNvSpPr/>
          <p:nvPr/>
        </p:nvSpPr>
        <p:spPr>
          <a:xfrm>
            <a:off x="198360" y="3684600"/>
            <a:ext cx="3694320" cy="101268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71640" rIns="71640" tIns="35640" bIns="3564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4" name="Rectangle 13"/>
          <p:cNvSpPr/>
          <p:nvPr/>
        </p:nvSpPr>
        <p:spPr>
          <a:xfrm>
            <a:off x="198360" y="2560680"/>
            <a:ext cx="3694320" cy="101268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71640" rIns="71640" tIns="35640" bIns="3564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5" name="Text Box 14"/>
          <p:cNvSpPr/>
          <p:nvPr/>
        </p:nvSpPr>
        <p:spPr>
          <a:xfrm>
            <a:off x="393840" y="2638440"/>
            <a:ext cx="3498840" cy="1077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бірінші реттік құрылымы бұзылмаса</a:t>
            </a:r>
            <a:br>
              <a:rPr sz="2200"/>
            </a:br>
            <a:endParaRPr b="0" lang="ru-RU" sz="2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6" name="Text Box 15"/>
          <p:cNvSpPr/>
          <p:nvPr/>
        </p:nvSpPr>
        <p:spPr>
          <a:xfrm>
            <a:off x="574560" y="3646440"/>
            <a:ext cx="3137040" cy="1077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амин қышқылдары арасында пептидтік байланыс сақталса</a:t>
            </a:r>
            <a:endParaRPr b="0" lang="ru-RU" sz="2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7" name="Line 19"/>
          <p:cNvSpPr/>
          <p:nvPr/>
        </p:nvSpPr>
        <p:spPr>
          <a:xfrm>
            <a:off x="3892680" y="1747800"/>
            <a:ext cx="6429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71280" rIns="71280" tIns="-35640" bIns="-35640" anchor="t">
            <a:noAutofit/>
          </a:bodyPr>
          <a:p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8" name="Line 22"/>
          <p:cNvSpPr/>
          <p:nvPr/>
        </p:nvSpPr>
        <p:spPr>
          <a:xfrm flipH="1">
            <a:off x="3892680" y="3067200"/>
            <a:ext cx="6429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71280" rIns="71280" tIns="-35640" bIns="-35640" anchor="t">
            <a:noAutofit/>
          </a:bodyPr>
          <a:p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09" name="Picture 25" descr="XuMuK.ru - Денатурация белков. «БИОЛОГИЧЕСКАЯ ХИМИЯ», Березов Т.Т ..."/>
          <p:cNvPicPr/>
          <p:nvPr/>
        </p:nvPicPr>
        <p:blipFill>
          <a:blip r:embed="rId2"/>
          <a:stretch/>
        </p:blipFill>
        <p:spPr>
          <a:xfrm>
            <a:off x="6653160" y="1224000"/>
            <a:ext cx="2008080" cy="1566720"/>
          </a:xfrm>
          <a:prstGeom prst="rect">
            <a:avLst/>
          </a:prstGeom>
          <a:ln w="0">
            <a:noFill/>
          </a:ln>
        </p:spPr>
      </p:pic>
      <p:pic>
        <p:nvPicPr>
          <p:cNvPr id="110" name="Picture 26" descr="БЕЛКИ И ПЕПТИДЫ: КЛАССИФИКАЦИЯ И СТРОЕНИЕ - СТРУКТУРА И СВОЙСТВА ..."/>
          <p:cNvPicPr/>
          <p:nvPr/>
        </p:nvPicPr>
        <p:blipFill>
          <a:blip r:embed="rId3"/>
          <a:srcRect l="0" t="0" r="0" b="6865"/>
          <a:stretch/>
        </p:blipFill>
        <p:spPr>
          <a:xfrm>
            <a:off x="4686480" y="2970360"/>
            <a:ext cx="3933720" cy="1785960"/>
          </a:xfrm>
          <a:prstGeom prst="rect">
            <a:avLst/>
          </a:prstGeom>
          <a:ln w="0">
            <a:noFill/>
          </a:ln>
        </p:spPr>
      </p:pic>
      <p:pic>
        <p:nvPicPr>
          <p:cNvPr id="111" name="Picture 28" descr="9-2"/>
          <p:cNvPicPr/>
          <p:nvPr/>
        </p:nvPicPr>
        <p:blipFill>
          <a:blip r:embed="rId4"/>
          <a:srcRect l="1874" t="13120" r="1874" b="3858"/>
          <a:stretch/>
        </p:blipFill>
        <p:spPr>
          <a:xfrm>
            <a:off x="4659480" y="1224000"/>
            <a:ext cx="2001600" cy="1665360"/>
          </a:xfrm>
          <a:prstGeom prst="rect">
            <a:avLst/>
          </a:prstGeom>
          <a:ln w="0">
            <a:noFill/>
          </a:ln>
        </p:spPr>
      </p:pic>
      <p:sp>
        <p:nvSpPr>
          <p:cNvPr id="112" name="Line 22"/>
          <p:cNvSpPr/>
          <p:nvPr/>
        </p:nvSpPr>
        <p:spPr>
          <a:xfrm flipH="1">
            <a:off x="3892320" y="4189320"/>
            <a:ext cx="679320" cy="1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71280" rIns="71280" tIns="-33840" bIns="-33840" anchor="t">
            <a:noAutofit/>
          </a:bodyPr>
          <a:p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3" name="Прямая соединительная линия 2"/>
          <p:cNvSpPr/>
          <p:nvPr/>
        </p:nvSpPr>
        <p:spPr>
          <a:xfrm>
            <a:off x="4535640" y="1339920"/>
            <a:ext cx="36360" cy="2849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5512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Администратор</dc:creator>
  <dc:description/>
  <dc:language>ru-RU</dc:language>
  <cp:lastModifiedBy>Huawei</cp:lastModifiedBy>
  <cp:lastPrinted>2020-01-23T08:03:28Z</cp:lastPrinted>
  <dcterms:modified xsi:type="dcterms:W3CDTF">2024-11-02T21:51:58Z</dcterms:modified>
  <cp:revision>358</cp:revision>
  <dc:subject/>
  <dc:title>Презентация PowerPoint</dc:title>
</cp:coreProperties>
</file>