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16" r:id="rId4"/>
    <p:sldId id="308" r:id="rId5"/>
    <p:sldId id="309" r:id="rId6"/>
    <p:sldId id="297" r:id="rId7"/>
    <p:sldId id="298" r:id="rId8"/>
    <p:sldId id="296" r:id="rId9"/>
    <p:sldId id="319" r:id="rId10"/>
    <p:sldId id="310" r:id="rId11"/>
    <p:sldId id="317" r:id="rId12"/>
    <p:sldId id="311" r:id="rId13"/>
    <p:sldId id="318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88" autoAdjust="0"/>
  </p:normalViewPr>
  <p:slideViewPr>
    <p:cSldViewPr>
      <p:cViewPr varScale="1">
        <p:scale>
          <a:sx n="84" d="100"/>
          <a:sy n="84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0C6C3-6092-483D-954E-4CE8B885581A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C31E4-2155-4F07-8482-717E890FEF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688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73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7411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82513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20902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96902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59069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70978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70759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01289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07816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69420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98127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72525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54534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71797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hyperlink" Target="https://youtu.be/Wdt39RLmE_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emf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85754" y="2643182"/>
            <a:ext cx="83582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654" tIns="24815" rIns="49654" bIns="24815"/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Тақырыбы: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 және ДНҚ молекулалары құрылысының ұқсастықтары мен айырмашылықтары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</a:pPr>
            <a:endParaRPr lang="ru-RU" sz="2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charset="0"/>
              <a:buNone/>
            </a:pPr>
            <a:endParaRPr lang="ru-RU" altLang="ru-RU" sz="2500" b="1" dirty="0">
              <a:solidFill>
                <a:srgbClr val="090F78"/>
              </a:solidFill>
              <a:latin typeface="Century Gothic" pitchFamily="34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214414" y="5715016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357290" y="5929330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2" name="Прямоугольник 11"/>
          <p:cNvSpPr/>
          <p:nvPr/>
        </p:nvSpPr>
        <p:spPr>
          <a:xfrm>
            <a:off x="1714480" y="4071942"/>
            <a:ext cx="6572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10 - сынып </a:t>
            </a:r>
            <a:r>
              <a:rPr lang="kk-KZ" alt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(Қоғамдық – гуманитарлық бағыты)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201063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10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522515"/>
            <a:ext cx="7471606" cy="49757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826707" y="6698176"/>
            <a:ext cx="6745689" cy="16972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" name="Google Shape;230;p65"/>
          <p:cNvSpPr txBox="1">
            <a:spLocks/>
          </p:cNvSpPr>
          <p:nvPr/>
        </p:nvSpPr>
        <p:spPr bwMode="auto">
          <a:xfrm>
            <a:off x="285720" y="1500174"/>
            <a:ext cx="8519558" cy="3503152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lIns="93712" tIns="93712" rIns="93712" bIns="93712"/>
          <a:lstStyle>
            <a:lvl1pPr marL="373063" indent="-3730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311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0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1488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963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086" indent="-65086">
              <a:buNone/>
              <a:defRPr/>
            </a:pPr>
            <a:endParaRPr lang="ru-RU" sz="2100" b="1" dirty="0">
              <a:solidFill>
                <a:srgbClr val="434343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sp>
        <p:nvSpPr>
          <p:cNvPr id="9225" name="Прямоугольник 11"/>
          <p:cNvSpPr>
            <a:spLocks noChangeArrowheads="1"/>
          </p:cNvSpPr>
          <p:nvPr/>
        </p:nvSpPr>
        <p:spPr bwMode="auto">
          <a:xfrm>
            <a:off x="285720" y="1071546"/>
            <a:ext cx="8191248" cy="69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Тапсырма.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мен РНҚ –ның айырмашылығы мен ұқсастықтарын салыстырыңдар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3000364" y="357166"/>
            <a:ext cx="2171448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Тапсырма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8" name="Прямоугольник 13"/>
          <p:cNvSpPr>
            <a:spLocks noChangeArrowheads="1"/>
          </p:cNvSpPr>
          <p:nvPr/>
        </p:nvSpPr>
        <p:spPr bwMode="auto">
          <a:xfrm>
            <a:off x="571472" y="5786454"/>
            <a:ext cx="6643734" cy="35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 және ДНҚ молекулаларының құрылысын салыстырады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71472" y="2071678"/>
            <a:ext cx="4572000" cy="27860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4214810" y="2071678"/>
            <a:ext cx="4429188" cy="27860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4214810" y="2571744"/>
            <a:ext cx="1071570" cy="1714512"/>
          </a:xfrm>
          <a:prstGeom prst="arc">
            <a:avLst>
              <a:gd name="adj1" fmla="val 16200000"/>
              <a:gd name="adj2" fmla="val 7322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214811" y="2500306"/>
            <a:ext cx="1643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28860" y="1643050"/>
            <a:ext cx="745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215074" y="1643050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</a:t>
            </a:r>
            <a:endParaRPr lang="ru-RU" sz="20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14348" y="5429264"/>
            <a:ext cx="1659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11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429396"/>
            <a:ext cx="8400300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928662" y="6643710"/>
            <a:ext cx="7429552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" name="Google Shape;230;p65"/>
          <p:cNvSpPr txBox="1">
            <a:spLocks/>
          </p:cNvSpPr>
          <p:nvPr/>
        </p:nvSpPr>
        <p:spPr bwMode="auto">
          <a:xfrm>
            <a:off x="285720" y="1500174"/>
            <a:ext cx="8519558" cy="3503152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lIns="93712" tIns="93712" rIns="93712" bIns="93712"/>
          <a:lstStyle>
            <a:lvl1pPr marL="373063" indent="-3730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311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0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1488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963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086" indent="-65086">
              <a:buNone/>
              <a:defRPr/>
            </a:pPr>
            <a:endParaRPr lang="ru-RU" sz="2100" b="1" dirty="0">
              <a:solidFill>
                <a:srgbClr val="434343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sp>
        <p:nvSpPr>
          <p:cNvPr id="9225" name="Прямоугольник 11"/>
          <p:cNvSpPr>
            <a:spLocks noChangeArrowheads="1"/>
          </p:cNvSpPr>
          <p:nvPr/>
        </p:nvSpPr>
        <p:spPr bwMode="auto">
          <a:xfrm>
            <a:off x="357158" y="1000108"/>
            <a:ext cx="8191248" cy="69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Тапсырма.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мен РНҚ –ның айырмашылығы мен ұқсастықтарын салыстырыңдар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3000364" y="285728"/>
            <a:ext cx="2896006" cy="106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8" name="Прямоугольник 13"/>
          <p:cNvSpPr>
            <a:spLocks noChangeArrowheads="1"/>
          </p:cNvSpPr>
          <p:nvPr/>
        </p:nvSpPr>
        <p:spPr bwMode="auto">
          <a:xfrm>
            <a:off x="571472" y="5500702"/>
            <a:ext cx="8326147" cy="63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just"/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algn="just">
              <a:buFont typeface="Arial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 және ДНҚ молекулаларының құрылысын салыстырады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00034" y="2071678"/>
            <a:ext cx="4429156" cy="335758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Дезоксирибоза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А, Т, Г, Ц, екі тізбекті,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ядродан басқа митохондрия және хлоропластың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құрамына кіреді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4214810" y="2071678"/>
            <a:ext cx="4572064" cy="335758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Рибоза,    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цитоплазмада,     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рибосомаларда,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ішінара ядрода 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кездеседі. Біртізбекті,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3 тип аРНҚ,рРНҚ, 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тРНҚ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4357686" y="2500306"/>
            <a:ext cx="1357322" cy="2214578"/>
          </a:xfrm>
          <a:prstGeom prst="arc">
            <a:avLst>
              <a:gd name="adj1" fmla="val 16200000"/>
              <a:gd name="adj2" fmla="val 7322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429124" y="2571744"/>
            <a:ext cx="14287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Көмірсу </a:t>
            </a:r>
          </a:p>
          <a:p>
            <a:pPr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типі,</a:t>
            </a:r>
          </a:p>
          <a:p>
            <a:pPr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азотты негіздер, сутектік байланыс, орналасу орны-жасуша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00298" y="1500174"/>
            <a:ext cx="745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215074" y="1500174"/>
            <a:ext cx="726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201063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286520"/>
            <a:ext cx="7614482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857224" y="6500834"/>
            <a:ext cx="7072362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" name="Google Shape;230;p65"/>
          <p:cNvSpPr txBox="1">
            <a:spLocks/>
          </p:cNvSpPr>
          <p:nvPr/>
        </p:nvSpPr>
        <p:spPr bwMode="auto">
          <a:xfrm>
            <a:off x="312221" y="1507522"/>
            <a:ext cx="8519558" cy="3503152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lIns="93712" tIns="93712" rIns="93712" bIns="93712"/>
          <a:lstStyle>
            <a:lvl1pPr marL="373063" indent="-3730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311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0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1488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963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086" indent="-65086">
              <a:buNone/>
              <a:defRPr/>
            </a:pPr>
            <a:endParaRPr lang="ru-RU" sz="2100" b="1" dirty="0">
              <a:solidFill>
                <a:srgbClr val="434343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1785917" y="428604"/>
            <a:ext cx="4286281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1"/>
          <p:cNvSpPr>
            <a:spLocks noChangeArrowheads="1"/>
          </p:cNvSpPr>
          <p:nvPr/>
        </p:nvSpPr>
        <p:spPr bwMode="auto">
          <a:xfrm>
            <a:off x="524092" y="1071546"/>
            <a:ext cx="8619908" cy="69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Тапсырма</a:t>
            </a:r>
            <a:r>
              <a:rPr lang="kk-KZ" sz="2000" b="1" dirty="0" smtClean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мен РНҚ молекулаларының ерекшеліктерін салыстырып, қажетті сөздерді толықтырыңыздар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4348" y="5143512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>
              <a:buFont typeface="Arial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мен РНҚ молекулаларының ерекшеліктерін салыстырып, қажетті сөздерді толықтырады;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2910" y="1928802"/>
            <a:ext cx="8286776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Барлық нуклеин қышқылдары  </a:t>
            </a:r>
            <a:r>
              <a:rPr lang="kk-KZ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............................. </a:t>
            </a:r>
            <a:r>
              <a:rPr lang="kk-KZ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тұрады.  </a:t>
            </a:r>
            <a:r>
              <a:rPr lang="kk-KZ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................</a:t>
            </a:r>
            <a:r>
              <a:rPr lang="kk-KZ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.нуклеин (ДНҚ) және  </a:t>
            </a:r>
            <a:r>
              <a:rPr lang="kk-KZ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.......</a:t>
            </a:r>
            <a:r>
              <a:rPr lang="kk-KZ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нуклеин  (РНҚ) қышқылдарын ажыратады. Жасушада бір нуклеотидтен тұратын энергетикалық заттар </a:t>
            </a:r>
            <a:r>
              <a:rPr lang="kk-KZ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........  </a:t>
            </a:r>
            <a:r>
              <a:rPr lang="kk-KZ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қызмет атқарады.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Нуклеотидтер арасындағы химиялық байланыс – ковалентті полярлы немесе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......................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байланыс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ru-RU" sz="1600" dirty="0"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13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85720" y="6286520"/>
            <a:ext cx="7715304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642910" y="6500834"/>
            <a:ext cx="6786610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" name="Google Shape;230;p65"/>
          <p:cNvSpPr txBox="1">
            <a:spLocks/>
          </p:cNvSpPr>
          <p:nvPr/>
        </p:nvSpPr>
        <p:spPr bwMode="auto">
          <a:xfrm>
            <a:off x="312221" y="1507522"/>
            <a:ext cx="8519558" cy="3503152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lIns="93712" tIns="93712" rIns="93712" bIns="93712"/>
          <a:lstStyle>
            <a:lvl1pPr marL="373063" indent="-3730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311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0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1488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963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086" indent="-65086">
              <a:buNone/>
              <a:defRPr/>
            </a:pPr>
            <a:endParaRPr lang="ru-RU" sz="2100" b="1" dirty="0">
              <a:solidFill>
                <a:srgbClr val="434343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714348" y="357166"/>
            <a:ext cx="7429553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1"/>
          <p:cNvSpPr>
            <a:spLocks noChangeArrowheads="1"/>
          </p:cNvSpPr>
          <p:nvPr/>
        </p:nvSpPr>
        <p:spPr bwMode="auto">
          <a:xfrm>
            <a:off x="285720" y="1142984"/>
            <a:ext cx="8619908" cy="69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kk-KZ" sz="2000" b="1" dirty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мен РНҚ молекулаларының ерекшеліктерін салыстырып, қажетті сөздерді толықтырыңыздар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034" y="4929198"/>
            <a:ext cx="79296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algn="just">
              <a:buFont typeface="Arial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мен РНҚ молекулаларының ерекшеліктерін салыстырып, қажетті сөздерді толықтырады;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0034" y="2000240"/>
            <a:ext cx="7786742" cy="310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Барлық нуклеин қышқылдары  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нуклеотидтерден </a:t>
            </a: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тұрады. 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Дезоксирибо</a:t>
            </a: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нуклеин (ДНҚ) және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рибо</a:t>
            </a: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нуклеин (РНҚ) қышқылдарын ажыратады. Жасушада бір нуклеотидтен тұратын энергетикалық заттар 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АТФ</a:t>
            </a: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қызмет атқарады.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Нуклеотидтер арасындағы химиялық байланыс – ковалентті полярлы немесе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фосфодиэфирлі байланыс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ru-RU" sz="2400" dirty="0"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D3D2BEA5-0062-471A-9819-C6DBC8A4B1EF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14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13317" name="Google Shape;124;p4"/>
          <p:cNvCxnSpPr>
            <a:cxnSpLocks noChangeShapeType="1"/>
          </p:cNvCxnSpPr>
          <p:nvPr/>
        </p:nvCxnSpPr>
        <p:spPr bwMode="auto">
          <a:xfrm flipV="1">
            <a:off x="357158" y="6357958"/>
            <a:ext cx="8094666" cy="1439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13318" name="Google Shape;125;p4"/>
          <p:cNvCxnSpPr>
            <a:cxnSpLocks noChangeShapeType="1"/>
          </p:cNvCxnSpPr>
          <p:nvPr/>
        </p:nvCxnSpPr>
        <p:spPr bwMode="auto">
          <a:xfrm>
            <a:off x="1000100" y="6643710"/>
            <a:ext cx="6858048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319" name="Прямоугольник 9"/>
          <p:cNvSpPr>
            <a:spLocks noChangeArrowheads="1"/>
          </p:cNvSpPr>
          <p:nvPr/>
        </p:nvSpPr>
        <p:spPr bwMode="auto">
          <a:xfrm>
            <a:off x="8774765" y="6000768"/>
            <a:ext cx="369235" cy="29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fld id="{51536530-AA71-47B4-87B7-8E07BA85469E}" type="slidenum">
              <a:rPr lang="ru-RU" altLang="ru-RU" sz="1400" b="1">
                <a:solidFill>
                  <a:srgbClr val="002060"/>
                </a:solidFill>
              </a:rPr>
              <a:pPr/>
              <a:t>14</a:t>
            </a:fld>
            <a:endParaRPr lang="ru-RU" dirty="0"/>
          </a:p>
        </p:txBody>
      </p:sp>
      <p:sp>
        <p:nvSpPr>
          <p:cNvPr id="13320" name="Прямоугольник 11"/>
          <p:cNvSpPr>
            <a:spLocks noChangeArrowheads="1"/>
          </p:cNvSpPr>
          <p:nvPr/>
        </p:nvSpPr>
        <p:spPr bwMode="auto">
          <a:xfrm>
            <a:off x="2786050" y="357166"/>
            <a:ext cx="4239417" cy="587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Сабақты бекіту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1" name="Rectangle 1"/>
          <p:cNvSpPr>
            <a:spLocks noChangeArrowheads="1"/>
          </p:cNvSpPr>
          <p:nvPr/>
        </p:nvSpPr>
        <p:spPr bwMode="auto">
          <a:xfrm>
            <a:off x="285720" y="1000108"/>
            <a:ext cx="8858280" cy="81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Суреттерде  не бейнеленген, оның құрылысын,арасын қандай байланыс жалғастырып тұр, айтыңыз?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2" name="Rectangle 2"/>
          <p:cNvSpPr>
            <a:spLocks noChangeArrowheads="1"/>
          </p:cNvSpPr>
          <p:nvPr/>
        </p:nvSpPr>
        <p:spPr bwMode="auto">
          <a:xfrm>
            <a:off x="357158" y="5072074"/>
            <a:ext cx="7286676" cy="1188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>
              <a:buFont typeface="Arial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Суретте бейнеленген қышқылдардың айырмашылығын айтады;</a:t>
            </a:r>
          </a:p>
          <a:p>
            <a:pPr>
              <a:buFont typeface="Arial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Негіздермен фосфаттардың арасындағы химиялық байланысты біледі;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pic>
        <p:nvPicPr>
          <p:cNvPr id="12" name="Picture 2" descr="C:\Users\Madina\Desktop\DNK_RNK.png"/>
          <p:cNvPicPr>
            <a:picLocks noChangeAspect="1" noChangeArrowheads="1"/>
          </p:cNvPicPr>
          <p:nvPr/>
        </p:nvPicPr>
        <p:blipFill>
          <a:blip r:embed="rId3"/>
          <a:srcRect t="8889" b="6357"/>
          <a:stretch>
            <a:fillRect/>
          </a:stretch>
        </p:blipFill>
        <p:spPr bwMode="auto">
          <a:xfrm>
            <a:off x="4929190" y="1785926"/>
            <a:ext cx="3857652" cy="3143272"/>
          </a:xfrm>
          <a:prstGeom prst="rect">
            <a:avLst/>
          </a:prstGeom>
          <a:noFill/>
        </p:spPr>
      </p:pic>
      <p:pic>
        <p:nvPicPr>
          <p:cNvPr id="13" name="Объект 6">
            <a:extLst>
              <a:ext uri="{FF2B5EF4-FFF2-40B4-BE49-F238E27FC236}">
                <a16:creationId xmlns="" xmlns:a16="http://schemas.microsoft.com/office/drawing/2014/main" id="{FC5DFF89-BD0C-4468-9901-3836BCF56B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rcRect l="8000" t="20556" r="16572" b="12037"/>
          <a:stretch>
            <a:fillRect/>
          </a:stretch>
        </p:blipFill>
        <p:spPr>
          <a:xfrm>
            <a:off x="928662" y="2214554"/>
            <a:ext cx="3429024" cy="250033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3071802" y="3143248"/>
            <a:ext cx="1200152" cy="214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0F462884-74EE-4AD4-8498-5B7C1FD4E686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15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33060" y="142852"/>
            <a:ext cx="9110940" cy="67151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4341" name="Прямоугольник 7"/>
          <p:cNvSpPr>
            <a:spLocks noChangeArrowheads="1"/>
          </p:cNvSpPr>
          <p:nvPr/>
        </p:nvSpPr>
        <p:spPr bwMode="auto">
          <a:xfrm>
            <a:off x="8791055" y="6072206"/>
            <a:ext cx="352945" cy="29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fld id="{7E17A8AC-AC56-4073-9013-EB41745DCFC6}" type="slidenum">
              <a:rPr lang="ru-RU" altLang="ru-RU" sz="1400" b="1">
                <a:solidFill>
                  <a:srgbClr val="002060"/>
                </a:solidFill>
              </a:rPr>
              <a:pPr/>
              <a:t>15</a:t>
            </a:fld>
            <a:endParaRPr lang="ru-RU" dirty="0"/>
          </a:p>
        </p:txBody>
      </p:sp>
      <p:cxnSp>
        <p:nvCxnSpPr>
          <p:cNvPr id="14342" name="Google Shape;124;p4"/>
          <p:cNvCxnSpPr>
            <a:cxnSpLocks noChangeShapeType="1"/>
          </p:cNvCxnSpPr>
          <p:nvPr/>
        </p:nvCxnSpPr>
        <p:spPr bwMode="auto">
          <a:xfrm>
            <a:off x="714348" y="6286520"/>
            <a:ext cx="7143800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14343" name="Google Shape;125;p4"/>
          <p:cNvCxnSpPr>
            <a:cxnSpLocks noChangeShapeType="1"/>
          </p:cNvCxnSpPr>
          <p:nvPr/>
        </p:nvCxnSpPr>
        <p:spPr bwMode="auto">
          <a:xfrm>
            <a:off x="1285852" y="6500834"/>
            <a:ext cx="6000792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4345" name="Прямоугольник 11"/>
          <p:cNvSpPr>
            <a:spLocks noChangeArrowheads="1"/>
          </p:cNvSpPr>
          <p:nvPr/>
        </p:nvSpPr>
        <p:spPr bwMode="auto">
          <a:xfrm>
            <a:off x="3575608" y="406037"/>
            <a:ext cx="2602079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жауап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Объект 6">
            <a:extLst>
              <a:ext uri="{FF2B5EF4-FFF2-40B4-BE49-F238E27FC236}">
                <a16:creationId xmlns="" xmlns:a16="http://schemas.microsoft.com/office/drawing/2014/main" id="{FC5DFF89-BD0C-4468-9901-3836BCF56B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 l="8000" t="3704" r="4000"/>
          <a:stretch>
            <a:fillRect/>
          </a:stretch>
        </p:blipFill>
        <p:spPr>
          <a:xfrm>
            <a:off x="642910" y="2071678"/>
            <a:ext cx="3500462" cy="2857520"/>
          </a:xfrm>
          <a:prstGeom prst="rect">
            <a:avLst/>
          </a:prstGeom>
        </p:spPr>
      </p:pic>
      <p:pic>
        <p:nvPicPr>
          <p:cNvPr id="13" name="Picture 2" descr="C:\Users\Madina\Desktop\DNK_RNK.png"/>
          <p:cNvPicPr>
            <a:picLocks noChangeAspect="1" noChangeArrowheads="1"/>
          </p:cNvPicPr>
          <p:nvPr/>
        </p:nvPicPr>
        <p:blipFill>
          <a:blip r:embed="rId4"/>
          <a:srcRect t="8889"/>
          <a:stretch>
            <a:fillRect/>
          </a:stretch>
        </p:blipFill>
        <p:spPr bwMode="auto">
          <a:xfrm>
            <a:off x="4572000" y="1928802"/>
            <a:ext cx="4143404" cy="3143272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928662" y="1071546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Суреттерде  не бейнеленген, оның құрылысын , арасын қандай байланыс жалғастырып тұр, айтыңыз?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5143512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>
              <a:buFont typeface="Arial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Суретте бейнеленген қышқылдардың айырмашылығын айтады;</a:t>
            </a:r>
          </a:p>
          <a:p>
            <a:pPr>
              <a:buFont typeface="Arial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Негіздермен фосфаттардың арасындағы химиялық байланысты біледі;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495482" y="1599673"/>
            <a:ext cx="4381952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4" name="Содержимое 3"/>
          <p:cNvSpPr>
            <a:spLocks noGrp="1"/>
          </p:cNvSpPr>
          <p:nvPr>
            <p:ph sz="half" idx="2"/>
          </p:nvPr>
        </p:nvSpPr>
        <p:spPr>
          <a:xfrm>
            <a:off x="5029472" y="1599673"/>
            <a:ext cx="4380595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875992CB-7A8B-4985-87A2-1425F71B0CD8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16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35033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5367" name="Прямоугольник 6"/>
          <p:cNvSpPr>
            <a:spLocks noChangeArrowheads="1"/>
          </p:cNvSpPr>
          <p:nvPr/>
        </p:nvSpPr>
        <p:spPr bwMode="auto">
          <a:xfrm>
            <a:off x="3927197" y="383000"/>
            <a:ext cx="2502245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Прямоугольник 7"/>
          <p:cNvSpPr>
            <a:spLocks noChangeArrowheads="1"/>
          </p:cNvSpPr>
          <p:nvPr/>
        </p:nvSpPr>
        <p:spPr bwMode="auto">
          <a:xfrm>
            <a:off x="8967528" y="5969613"/>
            <a:ext cx="352945" cy="308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>
              <a:buSzPts val="1100"/>
            </a:pPr>
            <a:fld id="{A630265F-6A3E-4468-A4CF-452309B7BA33}" type="slidenum">
              <a:rPr lang="ru-RU" altLang="ru-RU" sz="14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400" b="1" dirty="0">
              <a:solidFill>
                <a:srgbClr val="002060"/>
              </a:solidFill>
            </a:endParaRPr>
          </a:p>
        </p:txBody>
      </p:sp>
      <p:sp>
        <p:nvSpPr>
          <p:cNvPr id="15369" name="Прямоугольник 8"/>
          <p:cNvSpPr>
            <a:spLocks noChangeArrowheads="1"/>
          </p:cNvSpPr>
          <p:nvPr/>
        </p:nvSpPr>
        <p:spPr bwMode="auto">
          <a:xfrm>
            <a:off x="901368" y="1209473"/>
            <a:ext cx="5924052" cy="89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just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panose="020B0604020202020204" pitchFamily="34" charset="0"/>
              </a:rPr>
              <a:t>Бүгін сабақта сіздер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panose="020B0604020202020204" pitchFamily="34" charset="0"/>
              </a:rPr>
              <a:t>:</a:t>
            </a:r>
          </a:p>
          <a:p>
            <a:pPr algn="just"/>
            <a:endParaRPr lang="ru-RU" sz="2500" b="1" dirty="0">
              <a:solidFill>
                <a:srgbClr val="002060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2214554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 және ДНҚ молекулаларының құрылысын салыстырдыңыздар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78" name="Прямоугольник 9"/>
          <p:cNvSpPr>
            <a:spLocks noChangeArrowheads="1"/>
          </p:cNvSpPr>
          <p:nvPr/>
        </p:nvSpPr>
        <p:spPr bwMode="auto">
          <a:xfrm>
            <a:off x="3643306" y="357166"/>
            <a:ext cx="2336173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Прямоугольник 9"/>
          <p:cNvSpPr>
            <a:spLocks noChangeArrowheads="1"/>
          </p:cNvSpPr>
          <p:nvPr/>
        </p:nvSpPr>
        <p:spPr bwMode="auto">
          <a:xfrm>
            <a:off x="285720" y="1785926"/>
            <a:ext cx="8858280" cy="94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10.4.1.4  РНҚ және ДНҚ молекулаларының құрылысын салыстыру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Прямоугольник 8"/>
          <p:cNvSpPr>
            <a:spLocks noChangeArrowheads="1"/>
          </p:cNvSpPr>
          <p:nvPr/>
        </p:nvSpPr>
        <p:spPr bwMode="auto">
          <a:xfrm>
            <a:off x="214282" y="4143380"/>
            <a:ext cx="8501122" cy="94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 және ДНҚ молекулаларының құрылысын салыстыра алады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Прямоугольник 9"/>
          <p:cNvSpPr>
            <a:spLocks noChangeArrowheads="1"/>
          </p:cNvSpPr>
          <p:nvPr/>
        </p:nvSpPr>
        <p:spPr bwMode="auto">
          <a:xfrm>
            <a:off x="2928926" y="3643314"/>
            <a:ext cx="4929222" cy="46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3564749" y="1108684"/>
            <a:ext cx="2102968" cy="46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just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3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071670" y="5214950"/>
          <a:ext cx="5357850" cy="350520"/>
        </p:xfrm>
        <a:graphic>
          <a:graphicData uri="http://schemas.openxmlformats.org/drawingml/2006/table">
            <a:tbl>
              <a:tblPr/>
              <a:tblGrid>
                <a:gridCol w="535785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Осы сілтемені көріп, сабақты бастаймыз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85720" y="357166"/>
            <a:ext cx="742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Нуклеин қышқылдарының ерекшеліктері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85918" y="4357694"/>
            <a:ext cx="5107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https://youtu.be/Wdt39RLmE_s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69" name="Picture 1" descr="C:\Users\Madina\Desktop\images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1357298"/>
            <a:ext cx="6357982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4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571472" y="1357298"/>
            <a:ext cx="3500462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720" y="357166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Нуклеин қышқылдары құрылысының ұқсастықтары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910" y="1357298"/>
            <a:ext cx="3786214" cy="4312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Барлық нуклеин қышқылдары  нуклеотидтерден тұрады. 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Дезоксирибонуклеин (ДНҚ) және  рибонуклеин (РНҚ) </a:t>
            </a: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қышқылдарын ажыратады. Жасушада бір нуклеотидтен тұратын 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энергетикалық заттар (АТФ)</a:t>
            </a:r>
            <a:r>
              <a:rPr lang="kk-KZ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қызмет атқарады.</a:t>
            </a:r>
            <a:endParaRPr lang="ru-RU" dirty="0">
              <a:solidFill>
                <a:srgbClr val="002060"/>
              </a:solidFill>
              <a:ea typeface="Times New Roman"/>
              <a:cs typeface="Times New Roman"/>
            </a:endParaRPr>
          </a:p>
        </p:txBody>
      </p:sp>
      <p:pic>
        <p:nvPicPr>
          <p:cNvPr id="30722" name="Picture 2" descr="C:\Users\Madina\Desktop\DNK_RN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1357298"/>
            <a:ext cx="3357566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5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8" name="Прямоугольник 17"/>
          <p:cNvSpPr/>
          <p:nvPr/>
        </p:nvSpPr>
        <p:spPr>
          <a:xfrm>
            <a:off x="1357290" y="357166"/>
            <a:ext cx="66275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ДНҚ мен РНҚ-ның ұқсастықтары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28673" name="Picture 1" descr="C:\Users\Madina\Desktop\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1214422"/>
            <a:ext cx="4143404" cy="314327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14282" y="1428736"/>
            <a:ext cx="36433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Кез-келген нуклеотидтің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құрамбөліктері: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азоттық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негіздер,бескөміртекті қант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фосфор қышқылы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928934"/>
            <a:ext cx="3571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 тек азотты негіз бен 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моносахарид өзара қосылатын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болса, онда мұндай қосылыс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нуклеозид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4357694"/>
            <a:ext cx="3571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Нуклеотидтер арасындағы 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химиялық байланыс –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ковалентті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полярлы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фосфодиэфирлі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байланыс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Объект 6">
            <a:extLst>
              <a:ext uri="{FF2B5EF4-FFF2-40B4-BE49-F238E27FC236}">
                <a16:creationId xmlns="" xmlns:a16="http://schemas.microsoft.com/office/drawing/2014/main" id="{FC5DFF89-BD0C-4468-9901-3836BCF56B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5"/>
          <a:srcRect l="8000" t="3704" r="4000"/>
          <a:stretch>
            <a:fillRect/>
          </a:stretch>
        </p:blipFill>
        <p:spPr>
          <a:xfrm>
            <a:off x="4500562" y="4572008"/>
            <a:ext cx="3500462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786842" y="5950896"/>
            <a:ext cx="357158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6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642910" y="6286520"/>
            <a:ext cx="7215238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1071538" y="6500834"/>
            <a:ext cx="6143668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2" name="Содержимое 4"/>
          <p:cNvSpPr>
            <a:spLocks noGrp="1"/>
          </p:cNvSpPr>
          <p:nvPr>
            <p:ph idx="1"/>
          </p:nvPr>
        </p:nvSpPr>
        <p:spPr>
          <a:xfrm>
            <a:off x="0" y="571480"/>
            <a:ext cx="4643438" cy="2571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28597" y="1144494"/>
          <a:ext cx="8072493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29"/>
                <a:gridCol w="2500330"/>
                <a:gridCol w="3071834"/>
              </a:tblGrid>
              <a:tr h="362143">
                <a:tc>
                  <a:txBody>
                    <a:bodyPr/>
                    <a:lstStyle/>
                    <a:p>
                      <a:pPr algn="l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ДНҚ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 Белгісі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 РНҚ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762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Дезоксирибоза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Көмірсу типі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Рибоза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3655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А,</a:t>
                      </a:r>
                      <a:r>
                        <a:rPr lang="kk-KZ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Т, Г, Ц</a:t>
                      </a:r>
                    </a:p>
                    <a:p>
                      <a:pPr algn="l"/>
                      <a:r>
                        <a:rPr lang="kk-KZ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(У болмайды)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Азотты негіздер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А,У,Г,Ц</a:t>
                      </a:r>
                    </a:p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(Т болмайды)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762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Екі</a:t>
                      </a:r>
                      <a:r>
                        <a:rPr lang="kk-KZ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тізбекті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Молекула құрылымы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Негізінен біртізбекті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762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Тұрақты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Сутектік байланыс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Жоқ (тРНҚ-дан басқа)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3655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Сақталады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Комплементарлық принцип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Сақталмайды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9442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Ядродан басқа митохондрия және хлоропластың</a:t>
                      </a:r>
                    </a:p>
                    <a:p>
                      <a:pPr algn="l"/>
                      <a:r>
                        <a:rPr lang="kk-KZ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құрамына кіреді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Орналасу орны-жасуша </a:t>
                      </a:r>
                      <a:r>
                        <a:rPr lang="kk-KZ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Цитоплазмада, рибосомаларда,</a:t>
                      </a:r>
                      <a:r>
                        <a:rPr lang="kk-KZ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ішінара ядрода (ядрошықтарда және ядро шырынында)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3655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тип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Тіршілік ететін типтер саны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тип аРНҚ,рРНҚ, тРНҚ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1472" y="428604"/>
            <a:ext cx="7222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ДНҚ  мен РНҚ –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ның құрылысында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ғы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айырмашылықтар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17197" y="-770320"/>
            <a:ext cx="10121387" cy="7628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7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522515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826707" y="6698176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7" name="Содержимое 4"/>
          <p:cNvSpPr>
            <a:spLocks noGrp="1"/>
          </p:cNvSpPr>
          <p:nvPr>
            <p:ph idx="1"/>
          </p:nvPr>
        </p:nvSpPr>
        <p:spPr>
          <a:xfrm>
            <a:off x="0" y="357166"/>
            <a:ext cx="8786874" cy="2071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1" y="642918"/>
          <a:ext cx="9215502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273"/>
                <a:gridCol w="3000395"/>
                <a:gridCol w="307183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kk-KZ" dirty="0" smtClean="0"/>
                        <a:t>           ДНҚ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Белгісі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РНҚ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Сантиметрге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дейін, миллиондаған жұбы бар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Ұзындығы – молекуладағы нуклеотидтер саны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Едеуір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қысқа, бірнеше мыңдаған негіздері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Тұқым қуалау ақпаратын сақтау және оны еншілес жасушаларға көбейген кезде тасымалдау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Атқаратын қызметі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Нәруыз биосинтезін жүзеге асыру. Нәруыздар түріндегі тұқымқуалау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ақпаратын жүзеге асыру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Тұрақты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Молекула тұрақтылығының</a:t>
                      </a:r>
                    </a:p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дәрежесі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Жаңа сутектік байланыстар есебінен сырт пішінін өзгерте алады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Бар. ДНҚ молекулаларын екі еселеу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Өздігінен көшірмелей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алу қасиеті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Жоқ.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ДНҚ көшірмесі ретінде түзіледі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786842" y="5950896"/>
            <a:ext cx="357158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8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85720" y="6286520"/>
            <a:ext cx="7429552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428596" y="6572272"/>
            <a:ext cx="7000924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0" y="357166"/>
            <a:ext cx="8572528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ДНҚ  молекуласы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7137" t="25390" r="59370" b="9179"/>
          <a:stretch>
            <a:fillRect/>
          </a:stretch>
        </p:blipFill>
        <p:spPr bwMode="auto">
          <a:xfrm>
            <a:off x="5000628" y="1214422"/>
            <a:ext cx="385765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14282" y="1071546"/>
            <a:ext cx="50465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молекулаларының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 бөлігінде 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тұқымқуалаушылық ақпараты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яғни осы 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ағзаның барлық  нәруыздарындағы 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аминқышқылдарының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 көрсетеді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557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158" y="2643182"/>
            <a:ext cx="5143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Эукариоттарда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ДНҚ хромосома құрамындағы 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ядрода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болады.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Прокариоттарда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ДНҚ 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цитоплазмада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 сақинатәрізді молекула 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түрінде қалқып жүреді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4143380"/>
            <a:ext cx="4951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РНҚ-ның барлық типтері әртүрлі құрылымдарда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болады және түрлі қызмет атқарады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9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14282" y="6286520"/>
            <a:ext cx="7858180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428596" y="6500834"/>
            <a:ext cx="7286676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2" name="Содержимое 4"/>
          <p:cNvSpPr>
            <a:spLocks noGrp="1"/>
          </p:cNvSpPr>
          <p:nvPr>
            <p:ph idx="1"/>
          </p:nvPr>
        </p:nvSpPr>
        <p:spPr>
          <a:xfrm>
            <a:off x="0" y="571480"/>
            <a:ext cx="4643438" cy="2571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1604" y="428604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ДНҚ  мен РНҚ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–ның құрылысы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C:\Users\Madina\Desktop\image04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1285860"/>
            <a:ext cx="7786741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3361</TotalTime>
  <Words>695</Words>
  <Application>Microsoft Office PowerPoint</Application>
  <PresentationFormat>Экран (4:3)</PresentationFormat>
  <Paragraphs>168</Paragraphs>
  <Slides>16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Open Sans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Madina</dc:creator>
  <cp:lastModifiedBy>Huawei</cp:lastModifiedBy>
  <cp:revision>304</cp:revision>
  <dcterms:created xsi:type="dcterms:W3CDTF">2020-07-14T09:45:37Z</dcterms:created>
  <dcterms:modified xsi:type="dcterms:W3CDTF">2024-11-02T17:16:56Z</dcterms:modified>
</cp:coreProperties>
</file>