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6" r:id="rId2"/>
    <p:sldId id="737" r:id="rId3"/>
    <p:sldId id="735" r:id="rId4"/>
    <p:sldId id="734" r:id="rId5"/>
    <p:sldId id="722" r:id="rId6"/>
    <p:sldId id="711" r:id="rId7"/>
    <p:sldId id="721" r:id="rId8"/>
    <p:sldId id="683" r:id="rId9"/>
    <p:sldId id="723" r:id="rId10"/>
    <p:sldId id="698" r:id="rId11"/>
    <p:sldId id="724" r:id="rId12"/>
    <p:sldId id="728" r:id="rId13"/>
    <p:sldId id="725" r:id="rId14"/>
    <p:sldId id="726" r:id="rId15"/>
    <p:sldId id="727" r:id="rId16"/>
    <p:sldId id="729" r:id="rId17"/>
    <p:sldId id="730" r:id="rId18"/>
    <p:sldId id="731" r:id="rId19"/>
    <p:sldId id="732" r:id="rId20"/>
    <p:sldId id="7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  <a:srgbClr val="CC99FF"/>
    <a:srgbClr val="D8DDF4"/>
    <a:srgbClr val="593593"/>
    <a:srgbClr val="A43F94"/>
    <a:srgbClr val="72599A"/>
    <a:srgbClr val="FFFF00"/>
    <a:srgbClr val="3333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72" y="749"/>
      </p:cViewPr>
      <p:guideLst>
        <p:guide orient="horz" pos="3113"/>
        <p:guide pos="15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39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188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399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398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8217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841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486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765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34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17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71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76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11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62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182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93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audio" Target="../media/media10.wma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microsoft.com/office/2007/relationships/media" Target="../media/media10.wma"/><Relationship Id="rId16" Type="http://schemas.openxmlformats.org/officeDocument/2006/relationships/image" Target="../media/image52.png"/><Relationship Id="rId1" Type="http://schemas.openxmlformats.org/officeDocument/2006/relationships/tags" Target="../tags/tag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3.png"/><Relationship Id="rId3" Type="http://schemas.openxmlformats.org/officeDocument/2006/relationships/audio" Target="../media/media12.wma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microsoft.com/office/2007/relationships/media" Target="../media/media12.wma"/><Relationship Id="rId1" Type="http://schemas.openxmlformats.org/officeDocument/2006/relationships/tags" Target="../tags/tag8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2.png"/><Relationship Id="rId10" Type="http://schemas.openxmlformats.org/officeDocument/2006/relationships/image" Target="../media/image6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9.pn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microsoft.com/office/2007/relationships/hdphoto" Target="../media/hdphoto3.wdp"/><Relationship Id="rId3" Type="http://schemas.openxmlformats.org/officeDocument/2006/relationships/audio" Target="../media/media13.wma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17" Type="http://schemas.openxmlformats.org/officeDocument/2006/relationships/image" Target="../media/image2.png"/><Relationship Id="rId2" Type="http://schemas.microsoft.com/office/2007/relationships/media" Target="../media/media13.wma"/><Relationship Id="rId16" Type="http://schemas.openxmlformats.org/officeDocument/2006/relationships/image" Target="../media/image59.png"/><Relationship Id="rId1" Type="http://schemas.openxmlformats.org/officeDocument/2006/relationships/tags" Target="../tags/tag9.xml"/><Relationship Id="rId6" Type="http://schemas.openxmlformats.org/officeDocument/2006/relationships/image" Target="../media/image65.png"/><Relationship Id="rId11" Type="http://schemas.microsoft.com/office/2007/relationships/hdphoto" Target="../media/hdphoto1.wdp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72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8.png"/><Relationship Id="rId1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2.png"/><Relationship Id="rId3" Type="http://schemas.openxmlformats.org/officeDocument/2006/relationships/audio" Target="../media/media14.wma"/><Relationship Id="rId21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microsoft.com/office/2007/relationships/hdphoto" Target="../media/hdphoto3.wdp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microsoft.com/office/2007/relationships/media" Target="../media/media14.wma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tags" Target="../tags/tag10.xml"/><Relationship Id="rId6" Type="http://schemas.openxmlformats.org/officeDocument/2006/relationships/image" Target="../media/image73.png"/><Relationship Id="rId11" Type="http://schemas.openxmlformats.org/officeDocument/2006/relationships/image" Target="../media/image69.png"/><Relationship Id="rId24" Type="http://schemas.openxmlformats.org/officeDocument/2006/relationships/image" Target="../media/image89.png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7.png"/><Relationship Id="rId19" Type="http://schemas.openxmlformats.org/officeDocument/2006/relationships/image" Target="../media/image8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6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8.png"/><Relationship Id="rId18" Type="http://schemas.openxmlformats.org/officeDocument/2006/relationships/image" Target="../media/image93.png"/><Relationship Id="rId26" Type="http://schemas.openxmlformats.org/officeDocument/2006/relationships/image" Target="../media/image2.png"/><Relationship Id="rId3" Type="http://schemas.openxmlformats.org/officeDocument/2006/relationships/audio" Target="../media/media15.wma"/><Relationship Id="rId21" Type="http://schemas.openxmlformats.org/officeDocument/2006/relationships/image" Target="../media/image94.png"/><Relationship Id="rId7" Type="http://schemas.microsoft.com/office/2007/relationships/hdphoto" Target="../media/hdphoto3.wdp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2" Type="http://schemas.microsoft.com/office/2007/relationships/media" Target="../media/media15.wma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tags" Target="../tags/tag11.xml"/><Relationship Id="rId6" Type="http://schemas.openxmlformats.org/officeDocument/2006/relationships/image" Target="../media/image69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2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microsoft.com/office/2007/relationships/hdphoto" Target="../media/hdphoto3.wdp"/><Relationship Id="rId3" Type="http://schemas.openxmlformats.org/officeDocument/2006/relationships/audio" Target="../media/media16.wma"/><Relationship Id="rId7" Type="http://schemas.openxmlformats.org/officeDocument/2006/relationships/image" Target="../media/image96.png"/><Relationship Id="rId12" Type="http://schemas.openxmlformats.org/officeDocument/2006/relationships/image" Target="../media/image69.png"/><Relationship Id="rId17" Type="http://schemas.openxmlformats.org/officeDocument/2006/relationships/image" Target="../media/image2.png"/><Relationship Id="rId2" Type="http://schemas.microsoft.com/office/2007/relationships/media" Target="../media/media16.wma"/><Relationship Id="rId16" Type="http://schemas.openxmlformats.org/officeDocument/2006/relationships/image" Target="../media/image60.png"/><Relationship Id="rId1" Type="http://schemas.openxmlformats.org/officeDocument/2006/relationships/tags" Target="../tags/tag12.xml"/><Relationship Id="rId6" Type="http://schemas.openxmlformats.org/officeDocument/2006/relationships/image" Target="../media/image95.png"/><Relationship Id="rId11" Type="http://schemas.microsoft.com/office/2007/relationships/hdphoto" Target="../media/hdphoto1.wdp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100.png"/><Relationship Id="rId10" Type="http://schemas.openxmlformats.org/officeDocument/2006/relationships/image" Target="../media/image6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8.png"/><Relationship Id="rId1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audio" Target="../media/media17.wma"/><Relationship Id="rId21" Type="http://schemas.openxmlformats.org/officeDocument/2006/relationships/image" Target="../media/image2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microsoft.com/office/2007/relationships/media" Target="../media/media17.wma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13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40.png"/><Relationship Id="rId3" Type="http://schemas.openxmlformats.org/officeDocument/2006/relationships/audio" Target="../media/media18.wma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microsoft.com/office/2007/relationships/media" Target="../media/media18.wma"/><Relationship Id="rId16" Type="http://schemas.openxmlformats.org/officeDocument/2006/relationships/image" Target="../media/image126.png"/><Relationship Id="rId20" Type="http://schemas.openxmlformats.org/officeDocument/2006/relationships/image" Target="../media/image2.png"/><Relationship Id="rId1" Type="http://schemas.openxmlformats.org/officeDocument/2006/relationships/tags" Target="../tags/tag14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125.png"/><Relationship Id="rId10" Type="http://schemas.openxmlformats.org/officeDocument/2006/relationships/image" Target="../media/image120.png"/><Relationship Id="rId19" Type="http://schemas.openxmlformats.org/officeDocument/2006/relationships/image" Target="../media/image12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9.png"/><Relationship Id="rId14" Type="http://schemas.openxmlformats.org/officeDocument/2006/relationships/image" Target="../media/image1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audio" Target="../media/media19.wma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2.png"/><Relationship Id="rId2" Type="http://schemas.microsoft.com/office/2007/relationships/media" Target="../media/media19.wma"/><Relationship Id="rId16" Type="http://schemas.openxmlformats.org/officeDocument/2006/relationships/image" Target="../media/image139.png"/><Relationship Id="rId1" Type="http://schemas.openxmlformats.org/officeDocument/2006/relationships/tags" Target="../tags/tag15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notesSlide" Target="../notesSlides/notesSlide17.xml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wma"/><Relationship Id="rId7" Type="http://schemas.openxmlformats.org/officeDocument/2006/relationships/image" Target="../media/image4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4.wma"/><Relationship Id="rId7" Type="http://schemas.openxmlformats.org/officeDocument/2006/relationships/image" Target="../media/image4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openxmlformats.org/officeDocument/2006/relationships/image" Target="../media/image7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610.png"/><Relationship Id="rId5" Type="http://schemas.openxmlformats.org/officeDocument/2006/relationships/image" Target="../media/image510.png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audio" Target="../media/media7.wma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microsoft.com/office/2007/relationships/media" Target="../media/media7.wma"/><Relationship Id="rId16" Type="http://schemas.openxmlformats.org/officeDocument/2006/relationships/image" Target="../media/image2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710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.png"/><Relationship Id="rId3" Type="http://schemas.openxmlformats.org/officeDocument/2006/relationships/audio" Target="../media/media8.wma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microsoft.com/office/2007/relationships/media" Target="../media/media8.wma"/><Relationship Id="rId16" Type="http://schemas.openxmlformats.org/officeDocument/2006/relationships/image" Target="../media/image28.png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audio" Target="../media/media9.wma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microsoft.com/office/2007/relationships/media" Target="../media/media9.wma"/><Relationship Id="rId16" Type="http://schemas.openxmlformats.org/officeDocument/2006/relationships/image" Target="../media/image39.png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762261"/>
            <a:ext cx="91939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кездейсоқ шамалардың сандық сипаттамалары (Қайталау)»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883142" y="5148822"/>
            <a:ext cx="1851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Мұғалім</a:t>
            </a:r>
            <a:r>
              <a:rPr lang="kk-KZ" sz="2800" b="1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85">
        <p:fade/>
      </p:transition>
    </mc:Choice>
    <mc:Fallback xmlns="">
      <p:transition spd="med" advTm="10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232943" y="2777553"/>
                <a:ext cx="4260205" cy="1460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43" y="2777553"/>
                <a:ext cx="4260205" cy="14607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28400" y="2953404"/>
                <a:ext cx="1492716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400" y="2953404"/>
                <a:ext cx="1492716" cy="1133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69794" y="1770374"/>
                <a:ext cx="2141612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794" y="1770374"/>
                <a:ext cx="2141612" cy="5665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810444" y="1497110"/>
                <a:ext cx="2860976" cy="1027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44" y="1497110"/>
                <a:ext cx="2860976" cy="10275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81197" y="700515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97" y="700515"/>
                <a:ext cx="4531428" cy="61499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974758" y="1467483"/>
                <a:ext cx="1492716" cy="11330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758" y="1467483"/>
                <a:ext cx="1492716" cy="113306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739488" y="2583216"/>
            <a:ext cx="6842760" cy="1973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896664" y="2868149"/>
                <a:ext cx="4956448" cy="6149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664" y="2868149"/>
                <a:ext cx="4956448" cy="61499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762764" y="2697107"/>
                <a:ext cx="2705109" cy="9676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64" y="2697107"/>
                <a:ext cx="2705109" cy="96763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367618" y="2713050"/>
                <a:ext cx="1080118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618" y="2713050"/>
                <a:ext cx="1080118" cy="9251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26838" y="630502"/>
                <a:ext cx="3176382" cy="742260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838" y="630502"/>
                <a:ext cx="3176382" cy="742260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2739488" y="3656907"/>
                <a:ext cx="4289699" cy="1547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𝟏𝟕</m:t>
                              </m:r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488" y="3656907"/>
                <a:ext cx="4289699" cy="154734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6886076" y="3871827"/>
                <a:ext cx="1478675" cy="11296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𝟏𝟕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076" y="3871827"/>
                <a:ext cx="1478675" cy="112966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646;p44"/>
              <p:cNvSpPr txBox="1"/>
              <p:nvPr/>
            </p:nvSpPr>
            <p:spPr>
              <a:xfrm>
                <a:off x="3376304" y="5139856"/>
                <a:ext cx="6840959" cy="695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𝟏𝟕</m:t>
                            </m:r>
                          </m:e>
                        </m:rad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04" y="5139856"/>
                <a:ext cx="6840959" cy="695341"/>
              </a:xfrm>
              <a:prstGeom prst="rect">
                <a:avLst/>
              </a:prstGeom>
              <a:blipFill rotWithShape="0">
                <a:blip r:embed="rId18"/>
                <a:stretch>
                  <a:fillRect l="-2317" b="-2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31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37"/>
    </mc:Choice>
    <mc:Fallback xmlns="">
      <p:transition spd="slow" advTm="59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6" grpId="0"/>
      <p:bldP spid="2" grpId="0"/>
      <p:bldP spid="31" grpId="0"/>
      <p:bldP spid="32" grpId="0"/>
      <p:bldP spid="37" grpId="0" animBg="1"/>
      <p:bldP spid="3" grpId="0" animBg="1"/>
      <p:bldP spid="34" grpId="0" animBg="1"/>
      <p:bldP spid="35" grpId="0"/>
      <p:bldP spid="39" grpId="0"/>
      <p:bldP spid="45" grpId="0" animBg="1"/>
      <p:bldP spid="46" grpId="0"/>
      <p:bldP spid="47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5092" y="1210461"/>
                <a:ext cx="10323640" cy="10772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 рет лақтырылған тиынның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𝑿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шамасы «елтаңба» жағының түсу санына тең. 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92" y="1210461"/>
                <a:ext cx="10323640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1476" t="-7955" r="-826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3721" y="2320504"/>
                <a:ext cx="1032364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шамасының үлестірім заңының кестесін құрыңыз;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пен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есептеңіз.</a:t>
                </a:r>
                <a:r>
                  <a:rPr lang="en-US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1" y="2320504"/>
                <a:ext cx="10323640" cy="1569660"/>
              </a:xfrm>
              <a:prstGeom prst="rect">
                <a:avLst/>
              </a:prstGeom>
              <a:blipFill rotWithShape="0">
                <a:blip r:embed="rId6"/>
                <a:stretch>
                  <a:fillRect t="-5447" b="-1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95" y="3890164"/>
            <a:ext cx="3471464" cy="17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41"/>
    </mc:Choice>
    <mc:Fallback xmlns="">
      <p:transition spd="slow" advTm="20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011" y="1196768"/>
            <a:ext cx="508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 мүмкін жағдайы: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6040" y="1090151"/>
                <a:ext cx="548023" cy="722948"/>
              </a:xfrm>
              <a:prstGeom prst="roundRect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40" y="1090151"/>
                <a:ext cx="548023" cy="72294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851597" y="2269038"/>
            <a:ext cx="532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 жағымен түскендегі ықтималдығы: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1596" y="3710416"/>
            <a:ext cx="532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 </a:t>
            </a: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жағымен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түспеу ықтималдығы: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4" descr="Картинки по запросу &quot;теңге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946"/>
          <a:stretch/>
        </p:blipFill>
        <p:spPr bwMode="auto">
          <a:xfrm>
            <a:off x="6024789" y="2269038"/>
            <a:ext cx="1138011" cy="115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46" y="3955709"/>
            <a:ext cx="615455" cy="6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09463" y="2245811"/>
                <a:ext cx="670560" cy="1208225"/>
              </a:xfrm>
              <a:prstGeom prst="roundRect">
                <a:avLst/>
              </a:prstGeom>
              <a:noFill/>
              <a:ln w="57150">
                <a:solidFill>
                  <a:srgbClr val="33CC33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63" y="2245811"/>
                <a:ext cx="670560" cy="1208225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solidFill>
                  <a:srgbClr val="33CC33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09463" y="3671167"/>
                <a:ext cx="670560" cy="1208225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40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4000" b="1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63" y="3671167"/>
                <a:ext cx="670560" cy="120822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0" descr="https://im3.bloha.ru/emoji/white-heavy-check-mark_270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00" y="2612408"/>
            <a:ext cx="625158" cy="6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Картинки по запросу &quot;теңге&quot;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80"/>
          <a:stretch/>
        </p:blipFill>
        <p:spPr bwMode="auto">
          <a:xfrm>
            <a:off x="6024789" y="3671167"/>
            <a:ext cx="1183290" cy="11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30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40"/>
    </mc:Choice>
    <mc:Fallback xmlns="">
      <p:transition spd="slow" advTm="25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/>
      <p:bldP spid="33" grpId="0"/>
      <p:bldP spid="15" grpId="0"/>
      <p:bldP spid="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40762" y="546530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1906" y="1280446"/>
            <a:ext cx="1040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 </a:t>
            </a: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жағымен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мүлдем түспеу ықтималдығы: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10909" y="2225058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6633" y="2225058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61931" y="4055929"/>
                <a:ext cx="32120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931" y="4055929"/>
                <a:ext cx="321203" cy="1037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037059" y="4055929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59" y="4055929"/>
                <a:ext cx="403957" cy="10371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038781" y="4009273"/>
                <a:ext cx="1179810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781" y="4009273"/>
                <a:ext cx="1179810" cy="10409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3162857" y="4159001"/>
                <a:ext cx="90773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62857" y="4159001"/>
                <a:ext cx="90773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4" y="2845203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37" y="2845203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97598" y="2225058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502" y="2845203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73957" y="4039753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957" y="4039753"/>
                <a:ext cx="403957" cy="10371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flipH="1">
                <a:off x="6087180" y="4159001"/>
                <a:ext cx="90773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87180" y="4159001"/>
                <a:ext cx="907731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705" y="1273369"/>
            <a:ext cx="615455" cy="6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202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45"/>
    </mc:Choice>
    <mc:Fallback xmlns="">
      <p:transition spd="slow" advTm="32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6" grpId="0"/>
      <p:bldP spid="5" grpId="0"/>
      <p:bldP spid="55" grpId="0"/>
      <p:bldP spid="61" grpId="0"/>
      <p:bldP spid="62" grpId="0"/>
      <p:bldP spid="22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47978" y="435989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9438" y="1004933"/>
            <a:ext cx="1121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 жағымен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түсу ықтималдығы: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0894" y="3441938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94" y="3441938"/>
                <a:ext cx="403957" cy="1037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74953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953" y="3461970"/>
                <a:ext cx="403957" cy="10371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753157" y="4833555"/>
                <a:ext cx="3133871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57" y="4833555"/>
                <a:ext cx="3133871" cy="10409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1192180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2180" y="3575678"/>
                <a:ext cx="692148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24208" y="3493201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6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6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08" y="3493201"/>
                <a:ext cx="788677" cy="9233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372113" y="161304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7837" y="161304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8" y="2233191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41" y="2233191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58802" y="161304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06" y="2233191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25559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59" y="3461970"/>
                <a:ext cx="403957" cy="10371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flipH="1">
                <a:off x="2142786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2786" y="3575678"/>
                <a:ext cx="692148" cy="83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31385" y="3461971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85" y="3461971"/>
                <a:ext cx="403957" cy="10371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18115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15" y="3461970"/>
                <a:ext cx="403957" cy="10371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flipH="1">
                <a:off x="4535342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35342" y="3575678"/>
                <a:ext cx="692148" cy="8309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68721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21" y="3461970"/>
                <a:ext cx="403957" cy="10371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flipH="1">
                <a:off x="5485948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85948" y="3575678"/>
                <a:ext cx="692148" cy="83099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44223" y="3493201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6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6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23" y="3493201"/>
                <a:ext cx="788677" cy="92333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551400" y="3461971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400" y="3461971"/>
                <a:ext cx="403957" cy="10371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538130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130" y="3461970"/>
                <a:ext cx="403957" cy="103714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flipH="1">
                <a:off x="7955357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55357" y="3575678"/>
                <a:ext cx="692148" cy="83099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9488736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736" y="3461970"/>
                <a:ext cx="403957" cy="103714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flipH="1">
                <a:off x="8905963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05963" y="3575678"/>
                <a:ext cx="692148" cy="83099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45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21"/>
    </mc:Choice>
    <mc:Fallback xmlns="">
      <p:transition spd="slow" advTm="53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55" grpId="0"/>
      <p:bldP spid="61" grpId="0"/>
      <p:bldP spid="62" grpId="0"/>
      <p:bldP spid="50" grpId="0"/>
      <p:bldP spid="26" grpId="0"/>
      <p:bldP spid="29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47978" y="435989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0169" y="435989"/>
            <a:ext cx="801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 жағымен 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түсу ықтималдығы: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2113" y="161304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7837" y="161304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8" y="2233191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41" y="2233191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58802" y="161304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06" y="2233191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8223" y="3461971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23" y="3461971"/>
                <a:ext cx="403957" cy="10371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74953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953" y="3461970"/>
                <a:ext cx="403957" cy="10371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53157" y="4833555"/>
                <a:ext cx="3133871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157" y="4833555"/>
                <a:ext cx="3133871" cy="10409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flipH="1">
                <a:off x="1192180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2180" y="3575678"/>
                <a:ext cx="692148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24208" y="3493201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6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6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08" y="3493201"/>
                <a:ext cx="788677" cy="92333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25559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59" y="3461970"/>
                <a:ext cx="403957" cy="10371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flipH="1">
                <a:off x="2142786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2786" y="3575678"/>
                <a:ext cx="692148" cy="83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131385" y="3461971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385" y="3461971"/>
                <a:ext cx="403957" cy="10371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18115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15" y="3461970"/>
                <a:ext cx="403957" cy="10371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 flipH="1">
                <a:off x="4535342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535342" y="3575678"/>
                <a:ext cx="692148" cy="83099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68721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721" y="3461970"/>
                <a:ext cx="403957" cy="103714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flipH="1">
                <a:off x="5485948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485948" y="3575678"/>
                <a:ext cx="692148" cy="830997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644223" y="3493201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6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6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23" y="3493201"/>
                <a:ext cx="788677" cy="92333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551400" y="3461971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400" y="3461971"/>
                <a:ext cx="403957" cy="103714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538130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130" y="3461970"/>
                <a:ext cx="403957" cy="1037143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 flipH="1">
                <a:off x="7955357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955357" y="3575678"/>
                <a:ext cx="692148" cy="83099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488736" y="3461970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736" y="3461970"/>
                <a:ext cx="403957" cy="1037143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flipH="1">
                <a:off x="8905963" y="3575678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905963" y="3575678"/>
                <a:ext cx="692148" cy="83099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68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26"/>
    </mc:Choice>
    <mc:Fallback xmlns="">
      <p:transition spd="slow" advTm="39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29" grpId="0"/>
      <p:bldP spid="30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5" grpId="0"/>
      <p:bldP spid="56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47978" y="435989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4107" y="1075409"/>
            <a:ext cx="946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Елтаңба жағымен 3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түсу ықтималдығы: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4615" y="2008022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0339" y="2008022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8857" y="3964027"/>
                <a:ext cx="32120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857" y="3964027"/>
                <a:ext cx="321203" cy="1037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73985" y="3964027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85" y="3964027"/>
                <a:ext cx="403957" cy="10371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75707" y="3917371"/>
                <a:ext cx="1179810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707" y="3917371"/>
                <a:ext cx="1179810" cy="10409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flipH="1">
                <a:off x="2799783" y="4067099"/>
                <a:ext cx="90773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799783" y="4067099"/>
                <a:ext cx="907731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80" y="2628167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43" y="2628167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Картинки по запросу &quot;теңге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08" y="2628167"/>
            <a:ext cx="2016089" cy="1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0883" y="3947851"/>
                <a:ext cx="403957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rgbClr val="33CC33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883" y="3947851"/>
                <a:ext cx="403957" cy="10371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flipH="1">
                <a:off x="5724106" y="4067099"/>
                <a:ext cx="90773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24106" y="4067099"/>
                <a:ext cx="907731" cy="83099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671304" y="2008022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10" descr="https://im3.bloha.ru/emoji/white-heavy-check-mark_270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297" y="1024440"/>
            <a:ext cx="625158" cy="6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6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68"/>
    </mc:Choice>
    <mc:Fallback xmlns="">
      <p:transition spd="slow" advTm="1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142057"/>
                  </p:ext>
                </p:extLst>
              </p:nvPr>
            </p:nvGraphicFramePr>
            <p:xfrm>
              <a:off x="1456601" y="814290"/>
              <a:ext cx="6794550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3142057"/>
                  </p:ext>
                </p:extLst>
              </p:nvPr>
            </p:nvGraphicFramePr>
            <p:xfrm>
              <a:off x="1456601" y="814290"/>
              <a:ext cx="6794550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12632" r="-401345" b="-1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60795" r="-40134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79438" y="1390983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438" y="1390983"/>
                <a:ext cx="403957" cy="10409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662621" y="1390982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21" y="1390982"/>
                <a:ext cx="403957" cy="10409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47098" y="1390981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98" y="1390981"/>
                <a:ext cx="403957" cy="10409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30281" y="1390980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281" y="1390980"/>
                <a:ext cx="403957" cy="10409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790874" y="3271378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74" y="3271378"/>
                <a:ext cx="1724896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480766" y="2981843"/>
                <a:ext cx="1199367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766" y="2981843"/>
                <a:ext cx="1199367" cy="113332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4576747" y="2984763"/>
                <a:ext cx="1745991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747" y="2984763"/>
                <a:ext cx="1745991" cy="11333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381515" y="4386279"/>
                <a:ext cx="4011033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15" y="4386279"/>
                <a:ext cx="4011033" cy="11333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Прямоугольник 49"/>
              <p:cNvSpPr/>
              <p:nvPr/>
            </p:nvSpPr>
            <p:spPr>
              <a:xfrm>
                <a:off x="6260422" y="2988719"/>
                <a:ext cx="1745991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0" name="Прямоугольник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22" y="2988719"/>
                <a:ext cx="1745991" cy="11333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6249450" y="4408647"/>
                <a:ext cx="1337226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0" y="4408647"/>
                <a:ext cx="1337226" cy="113332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угольник 54"/>
              <p:cNvSpPr/>
              <p:nvPr/>
            </p:nvSpPr>
            <p:spPr>
              <a:xfrm>
                <a:off x="7912637" y="2980213"/>
                <a:ext cx="2218877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5" name="Прямоугольник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637" y="2980213"/>
                <a:ext cx="2218877" cy="113332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393346" y="4386279"/>
                <a:ext cx="58862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346" y="4386279"/>
                <a:ext cx="588623" cy="112947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Таблица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715554"/>
                  </p:ext>
                </p:extLst>
              </p:nvPr>
            </p:nvGraphicFramePr>
            <p:xfrm>
              <a:off x="8531594" y="849804"/>
              <a:ext cx="2343540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1,5</a:t>
                          </a:r>
                          <a:endParaRPr lang="ru-RU" sz="32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Таблица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3715554"/>
                  </p:ext>
                </p:extLst>
              </p:nvPr>
            </p:nvGraphicFramePr>
            <p:xfrm>
              <a:off x="8531594" y="849804"/>
              <a:ext cx="2343540" cy="116848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408" t="-13542" r="-58367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bg1"/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1,5</a:t>
                          </a:r>
                          <a:endParaRPr lang="ru-RU" sz="32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9"/>
                          <a:stretch>
                            <a:fillRect l="-408" t="-112371" r="-58367" b="-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7912756" y="4657119"/>
                <a:ext cx="15087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2756" y="4657119"/>
                <a:ext cx="1508746" cy="6463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177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2"/>
    </mc:Choice>
    <mc:Fallback xmlns="">
      <p:transition spd="slow" advTm="44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5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717592"/>
                  </p:ext>
                </p:extLst>
              </p:nvPr>
            </p:nvGraphicFramePr>
            <p:xfrm>
              <a:off x="1451828" y="554123"/>
              <a:ext cx="6794550" cy="165696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Таблица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717592"/>
                  </p:ext>
                </p:extLst>
              </p:nvPr>
            </p:nvGraphicFramePr>
            <p:xfrm>
              <a:off x="1451828" y="554123"/>
              <a:ext cx="6794550" cy="165696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358910"/>
                    <a:gridCol w="1358910"/>
                    <a:gridCol w="1358910"/>
                    <a:gridCol w="1358910"/>
                    <a:gridCol w="1358910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12371" r="-400897" b="-183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48" t="-61932" r="-400897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274665" y="1130816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665" y="1130816"/>
                <a:ext cx="403957" cy="10409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57848" y="1130815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848" y="1130815"/>
                <a:ext cx="403957" cy="104099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042325" y="1130814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325" y="1130814"/>
                <a:ext cx="403957" cy="10409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25508" y="1130813"/>
                <a:ext cx="403957" cy="10409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508" y="1130813"/>
                <a:ext cx="403957" cy="10409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4080" y="2383620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080" y="2383620"/>
                <a:ext cx="4531428" cy="61499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012222"/>
                  </p:ext>
                </p:extLst>
              </p:nvPr>
            </p:nvGraphicFramePr>
            <p:xfrm>
              <a:off x="8524320" y="549476"/>
              <a:ext cx="2343540" cy="159520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3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,</m:t>
                                </m:r>
                                <m:r>
                                  <a:rPr lang="en-US" sz="3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3600" b="1" dirty="0" smtClean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  <a:p>
                          <a:pPr algn="ctr"/>
                          <a:endParaRPr lang="ru-RU" sz="2400" b="1" dirty="0">
                            <a:solidFill>
                              <a:schemeClr val="bg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6012222"/>
                  </p:ext>
                </p:extLst>
              </p:nvPr>
            </p:nvGraphicFramePr>
            <p:xfrm>
              <a:off x="8524320" y="549476"/>
              <a:ext cx="2343540" cy="1595208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08" t="-606" r="-57959" b="-7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175714" t="-606" r="-1429" b="-77576"/>
                          </a:stretch>
                        </a:blipFill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08" t="-171134" r="-57959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855560" y="3190077"/>
                <a:ext cx="1199367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60" y="3190077"/>
                <a:ext cx="1199367" cy="11333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885752" y="3200368"/>
                <a:ext cx="1745991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52" y="3200368"/>
                <a:ext cx="1745991" cy="11333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471221" y="4482640"/>
                <a:ext cx="2988319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221" y="4482640"/>
                <a:ext cx="2988319" cy="113332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459540" y="4504866"/>
                <a:ext cx="1337226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40" y="4504866"/>
                <a:ext cx="1337226" cy="113332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568148" y="3205666"/>
                <a:ext cx="2117887" cy="113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48" y="3205666"/>
                <a:ext cx="2117887" cy="113332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22557" y="3401418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57" y="3401418"/>
                <a:ext cx="1942776" cy="64819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132511"/>
              </p:ext>
            </p:extLst>
          </p:nvPr>
        </p:nvGraphicFramePr>
        <p:xfrm>
          <a:off x="2806154" y="559219"/>
          <a:ext cx="1364833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64833"/>
              </a:tblGrid>
              <a:tr h="5715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582659"/>
              </p:ext>
            </p:extLst>
          </p:nvPr>
        </p:nvGraphicFramePr>
        <p:xfrm>
          <a:off x="4173378" y="559157"/>
          <a:ext cx="1422595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22595"/>
              </a:tblGrid>
              <a:tr h="5564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9135"/>
              </p:ext>
            </p:extLst>
          </p:nvPr>
        </p:nvGraphicFramePr>
        <p:xfrm>
          <a:off x="6887126" y="559219"/>
          <a:ext cx="1362774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62774"/>
              </a:tblGrid>
              <a:tr h="5715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745482" y="4788509"/>
                <a:ext cx="10615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482" y="4788509"/>
                <a:ext cx="1061509" cy="6463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36795"/>
              </p:ext>
            </p:extLst>
          </p:nvPr>
        </p:nvGraphicFramePr>
        <p:xfrm>
          <a:off x="5509112" y="551693"/>
          <a:ext cx="1362774" cy="579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62774"/>
              </a:tblGrid>
              <a:tr h="57159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4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5"/>
    </mc:Choice>
    <mc:Fallback xmlns="">
      <p:transition spd="slow" advTm="29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animBg="1"/>
      <p:bldP spid="30" grpId="0"/>
      <p:bldP spid="31" grpId="0"/>
      <p:bldP spid="33" grpId="0"/>
      <p:bldP spid="35" grpId="0"/>
      <p:bldP spid="36" grpId="0"/>
      <p:bldP spid="3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3232943" y="2777553"/>
                <a:ext cx="4059125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43" y="2777553"/>
                <a:ext cx="4059125" cy="6588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17280" y="2783836"/>
                <a:ext cx="13115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80" y="2783836"/>
                <a:ext cx="1311578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08710" y="1525263"/>
                <a:ext cx="1903149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710" y="1525263"/>
                <a:ext cx="1903149" cy="50359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2810444" y="1497110"/>
                <a:ext cx="2302040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44" y="1497110"/>
                <a:ext cx="2302040" cy="64819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742996" y="697406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96" y="697406"/>
                <a:ext cx="4531428" cy="614992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671665" y="1467442"/>
                <a:ext cx="1311578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665" y="1467442"/>
                <a:ext cx="1311578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Google Shape;646;p44"/>
              <p:cNvSpPr txBox="1"/>
              <p:nvPr/>
            </p:nvSpPr>
            <p:spPr>
              <a:xfrm>
                <a:off x="4966515" y="5266752"/>
                <a:ext cx="6840959" cy="6953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kk-KZ" sz="3200" b="1" dirty="0" smtClean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𝟕𝟓</m:t>
                    </m:r>
                  </m:oMath>
                </a14:m>
                <a:endParaRPr lang="ru-RU" sz="3200" b="1" dirty="0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Google Shape;646;p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515" y="5266752"/>
                <a:ext cx="6840959" cy="695341"/>
              </a:xfrm>
              <a:prstGeom prst="rect">
                <a:avLst/>
              </a:prstGeom>
              <a:blipFill rotWithShape="0">
                <a:blip r:embed="rId12"/>
                <a:stretch>
                  <a:fillRect l="-2317" t="-3509" b="-20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087584" y="2184417"/>
            <a:ext cx="6605803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90046" y="2652072"/>
                <a:ext cx="5575300" cy="691892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6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46" y="2652072"/>
                <a:ext cx="5575300" cy="69189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497721" y="2750681"/>
                <a:ext cx="27051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21" y="2750681"/>
                <a:ext cx="2705109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97258" y="3955922"/>
                <a:ext cx="2830169" cy="612934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58" y="3955922"/>
                <a:ext cx="2830169" cy="61293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17922" y="2706823"/>
                <a:ext cx="1646213" cy="612934"/>
              </a:xfrm>
              <a:prstGeom prst="roundRect">
                <a:avLst/>
              </a:prstGeom>
              <a:ln w="57150"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922" y="2706823"/>
                <a:ext cx="1646213" cy="61293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3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48"/>
    </mc:Choice>
    <mc:Fallback xmlns="">
      <p:transition spd="slow" advTm="32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6" grpId="0"/>
      <p:bldP spid="2" grpId="0"/>
      <p:bldP spid="31" grpId="0"/>
      <p:bldP spid="32" grpId="0"/>
      <p:bldP spid="37" grpId="0" animBg="1"/>
      <p:bldP spid="49" grpId="0"/>
      <p:bldP spid="4" grpId="0" animBg="1"/>
      <p:bldP spid="38" grpId="0" animBg="1"/>
      <p:bldP spid="40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кездейсоқ шамалардың сандық сипаттамаларын қолданып, есептер шығарасыз.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20606"/>
      </p:ext>
    </p:extLst>
  </p:cSld>
  <p:clrMapOvr>
    <a:masterClrMapping/>
  </p:clrMapOvr>
  <p:transition spd="med" advTm="72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212">
        <p:fade/>
      </p:transition>
    </mc:Choice>
    <mc:Fallback xmlns="">
      <p:transition spd="med" advTm="15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Кездейсоқ шаманың неше түрі бар.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219" y="2093954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бір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219" y="2907616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екі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649" y="3723181"/>
            <a:ext cx="1321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үш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649" y="4531726"/>
            <a:ext cx="1685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төрт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3721" y="2852661"/>
            <a:ext cx="779715" cy="702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22614" t="37011" r="57731" b="29786"/>
          <a:stretch/>
        </p:blipFill>
        <p:spPr>
          <a:xfrm>
            <a:off x="4605259" y="2033432"/>
            <a:ext cx="1205773" cy="1145146"/>
          </a:xfrm>
          <a:prstGeom prst="rect">
            <a:avLst/>
          </a:prstGeom>
        </p:spPr>
      </p:pic>
      <p:pic>
        <p:nvPicPr>
          <p:cNvPr id="17" name="Picture 2" descr="https://im3.bloha.ru/emoji/white-sun-behind-cloud-with-rain_1f3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26" y="3748200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3.bloha.ru/emoji/slot-machine_1f3b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42" y="2131350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im8.bloha.ru/emoji/mountain-railway_1f6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26" y="3735383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75"/>
    </mc:Choice>
    <mc:Fallback xmlns="">
      <p:transition spd="slow" advTm="17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шамалардың түрлері.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219" y="2093954"/>
            <a:ext cx="2762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дискретті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219" y="2907616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жалған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649" y="3723181"/>
            <a:ext cx="2443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үзіліссіз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649" y="4531726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ақиқат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3721" y="2036587"/>
            <a:ext cx="779715" cy="702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33721" y="3716161"/>
            <a:ext cx="779715" cy="702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l="22614" t="37011" r="57731" b="29786"/>
          <a:stretch/>
        </p:blipFill>
        <p:spPr>
          <a:xfrm>
            <a:off x="5702539" y="2093954"/>
            <a:ext cx="1205773" cy="1145146"/>
          </a:xfrm>
          <a:prstGeom prst="rect">
            <a:avLst/>
          </a:prstGeom>
        </p:spPr>
      </p:pic>
      <p:pic>
        <p:nvPicPr>
          <p:cNvPr id="21" name="Picture 2" descr="https://im3.bloha.ru/emoji/white-sun-behind-cloud-with-rain_1f3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06" y="3808722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im3.bloha.ru/emoji/slot-machine_1f3b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522" y="2191872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im8.bloha.ru/emoji/mountain-railway_1f69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06" y="3795905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36"/>
    </mc:Choice>
    <mc:Fallback xmlns="">
      <p:transition spd="slow" advTm="23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873" y="1743777"/>
            <a:ext cx="565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Математикалық күтім: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872" y="2732997"/>
            <a:ext cx="294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Дисперсия: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872" y="3722217"/>
            <a:ext cx="5170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Орташа квадраттық </a:t>
            </a:r>
            <a:endParaRPr lang="en-US" sz="3600" b="1" dirty="0" smtClean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ауытқу: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086569" y="1743776"/>
                <a:ext cx="136287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569" y="1743776"/>
                <a:ext cx="1362874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058710" y="3945467"/>
                <a:ext cx="14382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10" y="3945467"/>
                <a:ext cx="1438214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058710" y="2732996"/>
                <a:ext cx="130837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710" y="2732996"/>
                <a:ext cx="1308370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>
            <a:stCxn id="2" idx="3"/>
          </p:cNvCxnSpPr>
          <p:nvPr/>
        </p:nvCxnSpPr>
        <p:spPr>
          <a:xfrm>
            <a:off x="6622794" y="2066943"/>
            <a:ext cx="1435916" cy="2201689"/>
          </a:xfrm>
          <a:prstGeom prst="straightConnector1">
            <a:avLst/>
          </a:prstGeom>
          <a:ln w="762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6297222" y="2155137"/>
            <a:ext cx="1862220" cy="895165"/>
          </a:xfrm>
          <a:prstGeom prst="straightConnector1">
            <a:avLst/>
          </a:prstGeom>
          <a:ln w="762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271686" y="3211884"/>
            <a:ext cx="1814883" cy="988698"/>
          </a:xfrm>
          <a:prstGeom prst="straightConnector1">
            <a:avLst/>
          </a:prstGeom>
          <a:ln w="762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Сәйкестендіруді орындаңыз: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7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60"/>
    </mc:Choice>
    <mc:Fallback xmlns="">
      <p:transition spd="slow" advTm="26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7383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45092" y="1210461"/>
            <a:ext cx="1032364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Санжардың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-тоқсанның қорытынды  бағаларының кестесі берілген. Кесте бойынша бағалардың дисперсиясын және орташа квадраттық ауытқуын табыңыз.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77448"/>
                  </p:ext>
                </p:extLst>
              </p:nvPr>
            </p:nvGraphicFramePr>
            <p:xfrm>
              <a:off x="2859789" y="3814333"/>
              <a:ext cx="612686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Таблица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5277448"/>
                  </p:ext>
                </p:extLst>
              </p:nvPr>
            </p:nvGraphicFramePr>
            <p:xfrm>
              <a:off x="2859789" y="3814333"/>
              <a:ext cx="612686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" t="-12500" r="-3000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97" t="-113684" r="-300000" b="-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1"/>
    </mc:Choice>
    <mc:Fallback xmlns="">
      <p:transition spd="slow" advTm="4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635783"/>
                  </p:ext>
                </p:extLst>
              </p:nvPr>
            </p:nvGraphicFramePr>
            <p:xfrm>
              <a:off x="3354504" y="571811"/>
              <a:ext cx="6126864" cy="22250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Таблица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635783"/>
                  </p:ext>
                </p:extLst>
              </p:nvPr>
            </p:nvGraphicFramePr>
            <p:xfrm>
              <a:off x="3354504" y="571811"/>
              <a:ext cx="6126864" cy="22250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7" t="-12632" r="-300000" b="-2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7" t="-111458" r="-300000" b="-18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6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7" t="-116000" r="-300000" b="-1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043820" y="3093275"/>
            <a:ext cx="395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 көлемі: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1275" y="3156436"/>
            <a:ext cx="643440" cy="61293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89825" y="4157076"/>
                <a:ext cx="13270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25" y="4157076"/>
                <a:ext cx="1327095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582406" y="3894636"/>
                <a:ext cx="236943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406" y="3894636"/>
                <a:ext cx="2369431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53078" y="4157076"/>
                <a:ext cx="13270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078" y="4157076"/>
                <a:ext cx="132709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203416" y="3895466"/>
                <a:ext cx="2369431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416" y="3895466"/>
                <a:ext cx="2369431" cy="921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24742" y="5230501"/>
                <a:ext cx="13270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742" y="5230501"/>
                <a:ext cx="1327095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223153" y="4968061"/>
                <a:ext cx="236943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153" y="4968061"/>
                <a:ext cx="2369431" cy="92519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418813" y="1680416"/>
                <a:ext cx="5886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813" y="1680416"/>
                <a:ext cx="588623" cy="113306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6886814" y="1669583"/>
                <a:ext cx="58862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14" y="1669583"/>
                <a:ext cx="588623" cy="11294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358525" y="1705269"/>
                <a:ext cx="5886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5" y="1705269"/>
                <a:ext cx="588623" cy="113306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84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53"/>
    </mc:Choice>
    <mc:Fallback xmlns="">
      <p:transition spd="slow" advTm="5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animBg="1"/>
      <p:bldP spid="5" grpId="0"/>
      <p:bldP spid="37" grpId="0"/>
      <p:bldP spid="38" grpId="0"/>
      <p:bldP spid="39" grpId="0"/>
      <p:bldP spid="40" grpId="0"/>
      <p:bldP spid="41" grpId="0"/>
      <p:bldP spid="6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32641" y="3516727"/>
                <a:ext cx="172489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641" y="3516727"/>
                <a:ext cx="1724896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Прямоугольник 61"/>
              <p:cNvSpPr/>
              <p:nvPr/>
            </p:nvSpPr>
            <p:spPr>
              <a:xfrm>
                <a:off x="3922533" y="3227192"/>
                <a:ext cx="119936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2" name="Прямоугольник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533" y="3227192"/>
                <a:ext cx="1199367" cy="1133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Прямоугольник 62"/>
              <p:cNvSpPr/>
              <p:nvPr/>
            </p:nvSpPr>
            <p:spPr>
              <a:xfrm>
                <a:off x="5018514" y="3230112"/>
                <a:ext cx="1745991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3" name="Прямоугольник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514" y="3230112"/>
                <a:ext cx="1745991" cy="11294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Прямоугольник 63"/>
              <p:cNvSpPr/>
              <p:nvPr/>
            </p:nvSpPr>
            <p:spPr>
              <a:xfrm>
                <a:off x="3292642" y="4594573"/>
                <a:ext cx="3185487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4" name="Прямоугольник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42" y="4594573"/>
                <a:ext cx="3185487" cy="11443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6702189" y="3234068"/>
                <a:ext cx="221887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189" y="3234068"/>
                <a:ext cx="2218877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31528" y="2400807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528" y="2400807"/>
                <a:ext cx="4531428" cy="614992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622147"/>
                  </p:ext>
                </p:extLst>
              </p:nvPr>
            </p:nvGraphicFramePr>
            <p:xfrm>
              <a:off x="1634683" y="435497"/>
              <a:ext cx="6126864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1622147"/>
                  </p:ext>
                </p:extLst>
              </p:nvPr>
            </p:nvGraphicFramePr>
            <p:xfrm>
              <a:off x="1634683" y="435497"/>
              <a:ext cx="6126864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97" t="-13684" r="-300000" b="-1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97" t="-61364" r="-3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679154" y="971584"/>
                <a:ext cx="5886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54" y="971584"/>
                <a:ext cx="588623" cy="113306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151120" y="971584"/>
                <a:ext cx="58862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120" y="971584"/>
                <a:ext cx="588623" cy="112947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623086" y="971584"/>
                <a:ext cx="5886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086" y="971584"/>
                <a:ext cx="588623" cy="113306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6253021" y="4594573"/>
                <a:ext cx="94128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021" y="4594573"/>
                <a:ext cx="941283" cy="113306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91796"/>
                  </p:ext>
                </p:extLst>
              </p:nvPr>
            </p:nvGraphicFramePr>
            <p:xfrm>
              <a:off x="8097600" y="425750"/>
              <a:ext cx="2343540" cy="1597050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Таблица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491796"/>
                  </p:ext>
                </p:extLst>
              </p:nvPr>
            </p:nvGraphicFramePr>
            <p:xfrm>
              <a:off x="8097600" y="425750"/>
              <a:ext cx="2343540" cy="1597050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100768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08" t="-602" r="-57959" b="-77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75714" t="-602" r="-1429" b="-77108"/>
                          </a:stretch>
                        </a:blipFill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408" t="-172165" r="-57959" b="-31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1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1"/>
    </mc:Choice>
    <mc:Fallback xmlns="">
      <p:transition spd="slow" advTm="32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/>
      <p:bldP spid="62" grpId="0"/>
      <p:bldP spid="63" grpId="0"/>
      <p:bldP spid="64" grpId="0"/>
      <p:bldP spid="32" grpId="0"/>
      <p:bldP spid="34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31528" y="2400807"/>
                <a:ext cx="4531428" cy="614992"/>
              </a:xfrm>
              <a:prstGeom prst="roundRect">
                <a:avLst/>
              </a:prstGeom>
              <a:ln w="5715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528" y="2400807"/>
                <a:ext cx="4531428" cy="61499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643274"/>
                  </p:ext>
                </p:extLst>
              </p:nvPr>
            </p:nvGraphicFramePr>
            <p:xfrm>
              <a:off x="1830587" y="549476"/>
              <a:ext cx="6126864" cy="165696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Таблица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9643274"/>
                  </p:ext>
                </p:extLst>
              </p:nvPr>
            </p:nvGraphicFramePr>
            <p:xfrm>
              <a:off x="1830587" y="549476"/>
              <a:ext cx="6126864" cy="1656969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531716"/>
                    <a:gridCol w="1531716"/>
                    <a:gridCol w="1531716"/>
                    <a:gridCol w="1531716"/>
                  </a:tblGrid>
                  <a:tr h="59016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97" t="-13402" r="-300000" b="-183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4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kk-KZ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5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397" t="-62857" r="-300000" b="-1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943630" y="1081972"/>
                <a:ext cx="5886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3630" y="1081972"/>
                <a:ext cx="588623" cy="11330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440617" y="1085563"/>
                <a:ext cx="58862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17" y="1085563"/>
                <a:ext cx="588623" cy="11294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3834732" y="1085563"/>
                <a:ext cx="5886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32" y="1085563"/>
                <a:ext cx="588623" cy="113306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694061"/>
                  </p:ext>
                </p:extLst>
              </p:nvPr>
            </p:nvGraphicFramePr>
            <p:xfrm>
              <a:off x="8524320" y="549476"/>
              <a:ext cx="2343540" cy="1597050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𝑴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(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𝑿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32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f>
                                  <m:fPr>
                                    <m:ctrlP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32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Tahoma" panose="020B060403050404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1694061"/>
                  </p:ext>
                </p:extLst>
              </p:nvPr>
            </p:nvGraphicFramePr>
            <p:xfrm>
              <a:off x="8524320" y="549476"/>
              <a:ext cx="2343540" cy="1597050"/>
            </p:xfrm>
            <a:graphic>
              <a:graphicData uri="http://schemas.openxmlformats.org/drawingml/2006/table">
                <a:tbl>
                  <a:tblPr firstRow="1" bandRow="1">
                    <a:tableStyleId>{91EBBBCC-DAD2-459C-BE2E-F6DE35CF9A28}</a:tableStyleId>
                  </a:tblPr>
                  <a:tblGrid>
                    <a:gridCol w="1493519"/>
                    <a:gridCol w="850021"/>
                  </a:tblGrid>
                  <a:tr h="100768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08" t="-602" r="-57959" b="-76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75714" t="-602" r="-1429" b="-76506"/>
                          </a:stretch>
                        </a:blipFill>
                      </a:tcPr>
                    </a:tc>
                  </a:tr>
                  <a:tr h="58936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08" t="-172165" r="-57959" b="-30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855560" y="3190077"/>
                <a:ext cx="1199367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560" y="3190077"/>
                <a:ext cx="1199367" cy="113306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885752" y="3200368"/>
                <a:ext cx="202170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𝟏𝟔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52" y="3200368"/>
                <a:ext cx="2021707" cy="112947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612427" y="4504866"/>
                <a:ext cx="2988319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427" y="4504866"/>
                <a:ext cx="2988319" cy="11443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5459540" y="4504866"/>
                <a:ext cx="1612942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𝟏𝟎𝟕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40" y="4504866"/>
                <a:ext cx="1612942" cy="113306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5821851" y="3204127"/>
                <a:ext cx="2494594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𝟐𝟓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851" y="3204127"/>
                <a:ext cx="2494594" cy="113306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122557" y="3401418"/>
                <a:ext cx="1942776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557" y="3401418"/>
                <a:ext cx="1942776" cy="64819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78656"/>
              </p:ext>
            </p:extLst>
          </p:nvPr>
        </p:nvGraphicFramePr>
        <p:xfrm>
          <a:off x="3362136" y="554317"/>
          <a:ext cx="1545143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45143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233015"/>
              </p:ext>
            </p:extLst>
          </p:nvPr>
        </p:nvGraphicFramePr>
        <p:xfrm>
          <a:off x="4901377" y="554317"/>
          <a:ext cx="1513216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13216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73110"/>
              </p:ext>
            </p:extLst>
          </p:nvPr>
        </p:nvGraphicFramePr>
        <p:xfrm>
          <a:off x="6429832" y="554317"/>
          <a:ext cx="1525447" cy="59097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25447"/>
              </a:tblGrid>
              <a:tr h="5909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3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6876659" y="4504866"/>
                <a:ext cx="1689886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𝟏𝟕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659" y="4504866"/>
                <a:ext cx="1689886" cy="114435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36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71"/>
    </mc:Choice>
    <mc:Fallback xmlns="">
      <p:transition spd="slow" advTm="3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 animBg="1"/>
      <p:bldP spid="30" grpId="0"/>
      <p:bldP spid="31" grpId="0"/>
      <p:bldP spid="33" grpId="0"/>
      <p:bldP spid="35" grpId="0"/>
      <p:bldP spid="36" grpId="0"/>
      <p:bldP spid="37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9|3.2|2.6|0.9|1|3.4|4.8|2.4|0.5|0.7|1.3|2.7|2.2|0.5|3.3|0.4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6|1.9|3|0.7|0.3|1|2.5|3.5|0.7|0.4|0.7|4.2|2.6|0.4|0.6|0.6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5|1|0.6|0.5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4|2.5|2|1.9|6.8|1.9|4.9|1.2|1.1|0.6|0.7|0.7|4.2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8|1.2|1.4|1.3|2.4|3.5|0.7|1.1|1.3|0.9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5|1.2|2|1.2|0.9|0.8|0.9|1.6|4.2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2.8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1.1|5.3|8.4|1.2|3.1|5.8|1.6|3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12.5|0.7|0.8|0.6|0.9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|2.2|2.1|5|5|6.2|0.9|0.9|0.8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6|2.9|3.4|3.2|0.8|1.8|0.8|5.1|7.5|5.2|3.6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7.4|1|4.2|1.2|0.9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2|1.3|3.3|2.4|0.8|2.7|1.1|0.8|2.9|0.5|0.5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18861</TotalTime>
  <Words>491</Words>
  <Application>Microsoft Office PowerPoint</Application>
  <PresentationFormat>Широкоэкранный</PresentationFormat>
  <Paragraphs>272</Paragraphs>
  <Slides>20</Slides>
  <Notes>17</Notes>
  <HiddenSlides>0</HiddenSlides>
  <MMClips>20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1541</cp:revision>
  <dcterms:created xsi:type="dcterms:W3CDTF">2017-01-10T11:09:36Z</dcterms:created>
  <dcterms:modified xsi:type="dcterms:W3CDTF">2024-09-18T17:05:00Z</dcterms:modified>
</cp:coreProperties>
</file>