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84" r:id="rId2"/>
    <p:sldId id="685" r:id="rId3"/>
    <p:sldId id="672" r:id="rId4"/>
    <p:sldId id="673" r:id="rId5"/>
    <p:sldId id="674" r:id="rId6"/>
    <p:sldId id="671" r:id="rId7"/>
    <p:sldId id="647" r:id="rId8"/>
    <p:sldId id="649" r:id="rId9"/>
    <p:sldId id="675" r:id="rId10"/>
    <p:sldId id="657" r:id="rId11"/>
    <p:sldId id="676" r:id="rId12"/>
    <p:sldId id="661" r:id="rId13"/>
    <p:sldId id="665" r:id="rId14"/>
    <p:sldId id="650" r:id="rId15"/>
    <p:sldId id="677" r:id="rId16"/>
    <p:sldId id="678" r:id="rId17"/>
    <p:sldId id="679" r:id="rId18"/>
    <p:sldId id="680" r:id="rId19"/>
    <p:sldId id="681" r:id="rId20"/>
    <p:sldId id="682" r:id="rId21"/>
    <p:sldId id="683" r:id="rId22"/>
    <p:sldId id="6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F4"/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5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08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7007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56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822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1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1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16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87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031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4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0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1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895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media10.wma"/><Relationship Id="rId7" Type="http://schemas.openxmlformats.org/officeDocument/2006/relationships/image" Target="../media/image46.png"/><Relationship Id="rId12" Type="http://schemas.openxmlformats.org/officeDocument/2006/relationships/image" Target="../media/image2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audio" Target="../media/media13.wma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2.png"/><Relationship Id="rId2" Type="http://schemas.microsoft.com/office/2007/relationships/media" Target="../media/media13.wma"/><Relationship Id="rId16" Type="http://schemas.openxmlformats.org/officeDocument/2006/relationships/image" Target="../media/image62.png"/><Relationship Id="rId1" Type="http://schemas.openxmlformats.org/officeDocument/2006/relationships/tags" Target="../tags/tag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media14.wma"/><Relationship Id="rId7" Type="http://schemas.openxmlformats.org/officeDocument/2006/relationships/image" Target="../media/image12.png"/><Relationship Id="rId2" Type="http://schemas.microsoft.com/office/2007/relationships/media" Target="../media/media14.wma"/><Relationship Id="rId1" Type="http://schemas.openxmlformats.org/officeDocument/2006/relationships/tags" Target="../tags/tag10.xml"/><Relationship Id="rId6" Type="http://schemas.openxmlformats.org/officeDocument/2006/relationships/image" Target="../media/image6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5.wma"/><Relationship Id="rId7" Type="http://schemas.openxmlformats.org/officeDocument/2006/relationships/image" Target="../media/image68.png"/><Relationship Id="rId2" Type="http://schemas.microsoft.com/office/2007/relationships/media" Target="../media/media15.wma"/><Relationship Id="rId1" Type="http://schemas.openxmlformats.org/officeDocument/2006/relationships/tags" Target="../tags/tag11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media16.wma"/><Relationship Id="rId7" Type="http://schemas.openxmlformats.org/officeDocument/2006/relationships/image" Target="../media/image51.png"/><Relationship Id="rId2" Type="http://schemas.microsoft.com/office/2007/relationships/media" Target="../media/media16.wma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media17.wma"/><Relationship Id="rId7" Type="http://schemas.openxmlformats.org/officeDocument/2006/relationships/image" Target="../media/image720.png"/><Relationship Id="rId2" Type="http://schemas.microsoft.com/office/2007/relationships/media" Target="../media/media17.wma"/><Relationship Id="rId1" Type="http://schemas.openxmlformats.org/officeDocument/2006/relationships/tags" Target="../tags/tag13.xml"/><Relationship Id="rId6" Type="http://schemas.openxmlformats.org/officeDocument/2006/relationships/image" Target="../media/image7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audio" Target="../media/media18.wma"/><Relationship Id="rId7" Type="http://schemas.openxmlformats.org/officeDocument/2006/relationships/image" Target="../media/image70.png"/><Relationship Id="rId12" Type="http://schemas.openxmlformats.org/officeDocument/2006/relationships/image" Target="../media/image80.png"/><Relationship Id="rId2" Type="http://schemas.microsoft.com/office/2007/relationships/media" Target="../media/media18.wma"/><Relationship Id="rId1" Type="http://schemas.openxmlformats.org/officeDocument/2006/relationships/tags" Target="../tags/tag14.xml"/><Relationship Id="rId6" Type="http://schemas.openxmlformats.org/officeDocument/2006/relationships/image" Target="../media/image69.png"/><Relationship Id="rId11" Type="http://schemas.openxmlformats.org/officeDocument/2006/relationships/image" Target="../media/image79.png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2.png"/><Relationship Id="rId10" Type="http://schemas.openxmlformats.org/officeDocument/2006/relationships/image" Target="../media/image7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7.png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audio" Target="../media/media19.wma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microsoft.com/office/2007/relationships/media" Target="../media/media19.wma"/><Relationship Id="rId16" Type="http://schemas.openxmlformats.org/officeDocument/2006/relationships/image" Target="../media/image92.png"/><Relationship Id="rId1" Type="http://schemas.openxmlformats.org/officeDocument/2006/relationships/tags" Target="../tags/tag1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7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96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audio" Target="../media/media21.wma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microsoft.com/office/2007/relationships/media" Target="../media/media21.wma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tags" Target="../tags/tag16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7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5.wma"/><Relationship Id="rId7" Type="http://schemas.openxmlformats.org/officeDocument/2006/relationships/image" Target="../media/image73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16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audio" Target="../media/media8.wma"/><Relationship Id="rId21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microsoft.com/office/2007/relationships/media" Target="../media/media8.wma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media9.wma"/><Relationship Id="rId7" Type="http://schemas.openxmlformats.org/officeDocument/2006/relationships/image" Target="../media/image41.png"/><Relationship Id="rId12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982450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кездейсоқ шамалардың сандық сипаттамалары»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19">
        <p:fade/>
      </p:transition>
    </mc:Choice>
    <mc:Fallback xmlns="">
      <p:transition spd="med" advTm="7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 сақтайық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577" y="1144429"/>
            <a:ext cx="1023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математикалық күтім – кездейсоқ шама мәндерінің арифметикалық ортасына жақын орналасатын шама.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04870" y="2824079"/>
                <a:ext cx="2396699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acc>
                        <m:accPr>
                          <m:chr m:val="̅"/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70" y="2824079"/>
                <a:ext cx="2396699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1113154" y="3890601"/>
            <a:ext cx="5488415" cy="530295"/>
            <a:chOff x="1160930" y="4140439"/>
            <a:chExt cx="5488415" cy="530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160930" y="4140439"/>
                  <a:ext cx="153343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930" y="4140439"/>
                  <a:ext cx="1533432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71587" y="4140439"/>
                  <a:ext cx="129689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1587" y="4140439"/>
                  <a:ext cx="129689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842697" y="4166189"/>
                  <a:ext cx="180664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697" y="4166189"/>
                  <a:ext cx="1806648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57670" y="4178291"/>
                  <a:ext cx="90146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...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7670" y="4178291"/>
                  <a:ext cx="901464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3091" y="4799128"/>
                <a:ext cx="4798332" cy="891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91" y="4799128"/>
                <a:ext cx="4798332" cy="8913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0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0"/>
    </mc:Choice>
    <mc:Fallback xmlns="">
      <p:transition spd="slow" advTm="1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 сақтайық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268" y="1240752"/>
            <a:ext cx="10236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кездейсоқ шамалардың мәндері өспелі тізбек болған жағдайда математикалық күтімнен кіші кездейсоқ шаманың мәндері оның үлестірім заңы кестесінің сол жақ бөлігінде, үлкен мәндері оң жақ бөлігінде орналасады.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780371"/>
                  </p:ext>
                </p:extLst>
              </p:nvPr>
            </p:nvGraphicFramePr>
            <p:xfrm>
              <a:off x="1443856" y="3868190"/>
              <a:ext cx="7921817" cy="1505351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31688"/>
                    <a:gridCol w="1131688"/>
                    <a:gridCol w="1122929"/>
                    <a:gridCol w="1140447"/>
                    <a:gridCol w="1131688"/>
                    <a:gridCol w="1131773"/>
                    <a:gridCol w="113160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9262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780371"/>
                  </p:ext>
                </p:extLst>
              </p:nvPr>
            </p:nvGraphicFramePr>
            <p:xfrm>
              <a:off x="1443856" y="3868190"/>
              <a:ext cx="7921817" cy="1505351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31688"/>
                    <a:gridCol w="1131688"/>
                    <a:gridCol w="1122929"/>
                    <a:gridCol w="1140447"/>
                    <a:gridCol w="1131688"/>
                    <a:gridCol w="1131773"/>
                    <a:gridCol w="1131604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8" t="-12632" r="-600538" b="-1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9262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38" t="-69935" r="-600538" b="-13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</a:t>
                          </a:r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8"/>
    </mc:Choice>
    <mc:Fallback xmlns="">
      <p:transition spd="slow" advTm="19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961052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8" y="1126825"/>
            <a:ext cx="96227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адам жұмыс істейтін компанияда жалақы төмендегідей бөлінген: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51758"/>
              </p:ext>
            </p:extLst>
          </p:nvPr>
        </p:nvGraphicFramePr>
        <p:xfrm>
          <a:off x="1044558" y="2247142"/>
          <a:ext cx="9843215" cy="1280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07811">
                  <a:extLst>
                    <a:ext uri="{9D8B030D-6E8A-4147-A177-3AD203B41FA5}">
                      <a16:colId xmlns:a16="http://schemas.microsoft.com/office/drawing/2014/main" xmlns="" val="122789490"/>
                    </a:ext>
                  </a:extLst>
                </a:gridCol>
                <a:gridCol w="1618723"/>
                <a:gridCol w="1679235"/>
                <a:gridCol w="1588465"/>
                <a:gridCol w="1648981">
                  <a:extLst>
                    <a:ext uri="{9D8B030D-6E8A-4147-A177-3AD203B41FA5}">
                      <a16:colId xmlns:a16="http://schemas.microsoft.com/office/drawing/2014/main" xmlns="" val="3198207641"/>
                    </a:ext>
                  </a:extLst>
                </a:gridCol>
              </a:tblGrid>
              <a:tr h="437883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Жалақы мөлшері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305378"/>
                  </a:ext>
                </a:extLst>
              </a:tr>
              <a:tr h="454671">
                <a:tc>
                  <a:txBody>
                    <a:bodyPr/>
                    <a:lstStyle/>
                    <a:p>
                      <a:pPr algn="ctr"/>
                      <a:r>
                        <a:rPr lang="kk-KZ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Жиілігі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02588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6511" y="3739043"/>
            <a:ext cx="8689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 сайынғы жалақыға 900 мың теңге бөлінеді. Барлық жұмыскерге бірдей еңбекақы төлесе, әрқайсысы айына қанша жалақы алған болар еді?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15"/>
    </mc:Choice>
    <mc:Fallback xmlns="">
      <p:transition spd="slow" advTm="42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6919" y="41195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91189"/>
              </p:ext>
            </p:extLst>
          </p:nvPr>
        </p:nvGraphicFramePr>
        <p:xfrm>
          <a:off x="906011" y="1112493"/>
          <a:ext cx="10379976" cy="2407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88189">
                  <a:extLst>
                    <a:ext uri="{9D8B030D-6E8A-4147-A177-3AD203B41FA5}">
                      <a16:colId xmlns:a16="http://schemas.microsoft.com/office/drawing/2014/main" xmlns="" val="122789490"/>
                    </a:ext>
                  </a:extLst>
                </a:gridCol>
                <a:gridCol w="1706994"/>
                <a:gridCol w="1770805"/>
                <a:gridCol w="1675086"/>
                <a:gridCol w="1738902">
                  <a:extLst>
                    <a:ext uri="{9D8B030D-6E8A-4147-A177-3AD203B41FA5}">
                      <a16:colId xmlns:a16="http://schemas.microsoft.com/office/drawing/2014/main" xmlns="" val="3198207641"/>
                    </a:ext>
                  </a:extLst>
                </a:gridCol>
              </a:tblGrid>
              <a:tr h="437883"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Жалақы мөлшері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 мың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305378"/>
                  </a:ext>
                </a:extLst>
              </a:tr>
              <a:tr h="454671">
                <a:tc>
                  <a:txBody>
                    <a:bodyPr/>
                    <a:lstStyle/>
                    <a:p>
                      <a:pPr algn="ctr"/>
                      <a:r>
                        <a:rPr lang="kk-KZ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Жиілігі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025884"/>
                  </a:ext>
                </a:extLst>
              </a:tr>
              <a:tr h="4546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893426" y="2610180"/>
                <a:ext cx="71365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426" y="2610180"/>
                <a:ext cx="713657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652754" y="2595486"/>
                <a:ext cx="713657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54" y="2595486"/>
                <a:ext cx="713657" cy="900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8412082" y="2595486"/>
                <a:ext cx="71365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82" y="2595486"/>
                <a:ext cx="713657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0047199" y="2595486"/>
                <a:ext cx="71365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199" y="2595486"/>
                <a:ext cx="713657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19209" y="3798079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9" y="3798079"/>
                <a:ext cx="153343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330126" y="3595600"/>
                <a:ext cx="204818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26" y="3595600"/>
                <a:ext cx="2048189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288950" y="3590346"/>
                <a:ext cx="2472985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50" y="3590346"/>
                <a:ext cx="2472985" cy="9002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568604" y="3577338"/>
                <a:ext cx="303525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04" y="3577338"/>
                <a:ext cx="3035254" cy="90178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035988" y="4487375"/>
                <a:ext cx="3055260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𝟏𝟓𝟎𝟎𝟎𝟎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88" y="4487375"/>
                <a:ext cx="3055260" cy="9017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787546" y="4722317"/>
                <a:ext cx="6444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𝟑𝟑𝟎𝟎𝟎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𝟏𝟓𝟎𝟎𝟎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546" y="4722317"/>
                <a:ext cx="6444072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978830" y="5345237"/>
                <a:ext cx="1725537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830" y="5345237"/>
                <a:ext cx="1725537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9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25"/>
    </mc:Choice>
    <mc:Fallback xmlns="">
      <p:transition spd="slow" advTm="56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0577" y="1189485"/>
                <a:ext cx="102362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тұрақты,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kk-KZ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189485"/>
                <a:ext cx="10236284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86973" y="3510719"/>
                <a:ext cx="2394411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973" y="3510719"/>
                <a:ext cx="2394411" cy="6810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20577" y="1849239"/>
            <a:ext cx="10236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Тұрақты шаманың математикалық күтімі сол шамаға тең болады: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46;p44"/>
          <p:cNvSpPr txBox="1"/>
          <p:nvPr/>
        </p:nvSpPr>
        <p:spPr>
          <a:xfrm>
            <a:off x="998388" y="4721038"/>
            <a:ext cx="2473418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5790" y="4839324"/>
                <a:ext cx="35314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790" y="4839324"/>
                <a:ext cx="3531480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3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5"/>
    </mc:Choice>
    <mc:Fallback xmlns="">
      <p:transition spd="slow" advTm="28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0390" y="2495798"/>
                <a:ext cx="3993437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90" y="2495798"/>
                <a:ext cx="3993437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3721" y="1186317"/>
            <a:ext cx="10236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Тұрақты көбейткішті математикалық күтімнің алдына шығаруға болады: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46;p44"/>
          <p:cNvSpPr txBox="1"/>
          <p:nvPr/>
        </p:nvSpPr>
        <p:spPr>
          <a:xfrm>
            <a:off x="1043820" y="3651861"/>
            <a:ext cx="2967402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85093" y="3778965"/>
                <a:ext cx="35298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93" y="3778965"/>
                <a:ext cx="3529877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2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2"/>
    </mc:Choice>
    <mc:Fallback xmlns="">
      <p:transition spd="slow" advTm="2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08443" y="2954218"/>
                <a:ext cx="8841395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43" y="2954218"/>
                <a:ext cx="8841395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3720" y="1186317"/>
            <a:ext cx="1034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Кездейсоқ шамалардың қосындысының математикалық күтімі олардың математикалық күтімдерінің қосындысына тең болады: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46;p44"/>
          <p:cNvSpPr txBox="1"/>
          <p:nvPr/>
        </p:nvSpPr>
        <p:spPr>
          <a:xfrm>
            <a:off x="933720" y="4018162"/>
            <a:ext cx="2967402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97211" y="4126291"/>
                <a:ext cx="70437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211" y="4126291"/>
                <a:ext cx="7043788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4771" y="4894325"/>
                <a:ext cx="39242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771" y="4894325"/>
                <a:ext cx="3924279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1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1"/>
    </mc:Choice>
    <mc:Fallback xmlns="">
      <p:transition spd="slow" advTm="45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22297" y="2972179"/>
                <a:ext cx="8841395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kk-KZ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kk-KZ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kk-KZ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kk-KZ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297" y="2972179"/>
                <a:ext cx="8841395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3720" y="1186317"/>
            <a:ext cx="1034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Кездейсоқ шамалардың айырмасының математикалық күтімі олардың математикалық күтімдерінің айырмасына тең болады: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46;p44"/>
          <p:cNvSpPr txBox="1"/>
          <p:nvPr/>
        </p:nvSpPr>
        <p:spPr>
          <a:xfrm>
            <a:off x="874657" y="4032310"/>
            <a:ext cx="2967402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8148" y="4140439"/>
                <a:ext cx="70437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48" y="4140439"/>
                <a:ext cx="7043788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15482" y="4904660"/>
                <a:ext cx="39242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82" y="4904660"/>
                <a:ext cx="3924279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1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0"/>
    </mc:Choice>
    <mc:Fallback xmlns="">
      <p:transition spd="slow" advTm="37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589102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68024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шамасының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үлестірім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заңы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берілген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Математикалық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күтімін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есептеңіз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6802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592" t="-5447" b="-1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048460"/>
                  </p:ext>
                </p:extLst>
              </p:nvPr>
            </p:nvGraphicFramePr>
            <p:xfrm>
              <a:off x="2039274" y="3999143"/>
              <a:ext cx="6774727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29107"/>
                    <a:gridCol w="1129107"/>
                    <a:gridCol w="1120368"/>
                    <a:gridCol w="1137846"/>
                    <a:gridCol w="1129107"/>
                    <a:gridCol w="112919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048460"/>
                  </p:ext>
                </p:extLst>
              </p:nvPr>
            </p:nvGraphicFramePr>
            <p:xfrm>
              <a:off x="2039274" y="3999143"/>
              <a:ext cx="6774727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29107"/>
                    <a:gridCol w="1129107"/>
                    <a:gridCol w="1120368"/>
                    <a:gridCol w="1137846"/>
                    <a:gridCol w="1129107"/>
                    <a:gridCol w="112919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41" t="-13542" r="-502162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41" t="-114737" r="-502162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2" name="Группа 1"/>
          <p:cNvGrpSpPr/>
          <p:nvPr/>
        </p:nvGrpSpPr>
        <p:grpSpPr>
          <a:xfrm>
            <a:off x="933721" y="3056272"/>
            <a:ext cx="9686928" cy="509320"/>
            <a:chOff x="923802" y="3698204"/>
            <a:chExt cx="9686928" cy="509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23802" y="3698204"/>
                  <a:ext cx="153343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802" y="3698204"/>
                  <a:ext cx="1533432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434459" y="3698204"/>
                  <a:ext cx="129689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459" y="3698204"/>
                  <a:ext cx="1296893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31352" y="3715081"/>
                  <a:ext cx="178260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352" y="3715081"/>
                  <a:ext cx="1782604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334439" y="3715081"/>
                  <a:ext cx="25167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4439" y="3715081"/>
                  <a:ext cx="2516778" cy="4924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804082" y="3715081"/>
                  <a:ext cx="180664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4082" y="3715081"/>
                  <a:ext cx="1806648" cy="49244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539193" y="3708556"/>
                  <a:ext cx="8116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+...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193" y="3708556"/>
                  <a:ext cx="811696" cy="49244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0"/>
    </mc:Choice>
    <mc:Fallback xmlns="">
      <p:transition spd="slow" advTm="28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1597" y="2490828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7" y="2490828"/>
                <a:ext cx="15334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54" y="2490828"/>
                <a:ext cx="12968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54" y="2490828"/>
                <a:ext cx="129689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59147" y="2507705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47" y="2507705"/>
                <a:ext cx="1941942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73499" y="2507705"/>
                <a:ext cx="16966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9" y="2507705"/>
                <a:ext cx="169668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89432" y="2507705"/>
                <a:ext cx="2116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2" y="2507705"/>
                <a:ext cx="211686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24336" y="2507705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336" y="2507705"/>
                <a:ext cx="1941942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97712" y="3265579"/>
                <a:ext cx="61277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12" y="3265579"/>
                <a:ext cx="6127768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48015" y="3282456"/>
                <a:ext cx="8474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15" y="3282456"/>
                <a:ext cx="847476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1666713"/>
                  </p:ext>
                </p:extLst>
              </p:nvPr>
            </p:nvGraphicFramePr>
            <p:xfrm>
              <a:off x="2194083" y="1141693"/>
              <a:ext cx="750410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50668"/>
                    <a:gridCol w="1250668"/>
                    <a:gridCol w="1240988"/>
                    <a:gridCol w="1260348"/>
                    <a:gridCol w="1250668"/>
                    <a:gridCol w="125076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1666713"/>
                  </p:ext>
                </p:extLst>
              </p:nvPr>
            </p:nvGraphicFramePr>
            <p:xfrm>
              <a:off x="2194083" y="1141693"/>
              <a:ext cx="750410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50668"/>
                    <a:gridCol w="1250668"/>
                    <a:gridCol w="1240988"/>
                    <a:gridCol w="1260348"/>
                    <a:gridCol w="1250668"/>
                    <a:gridCol w="1250761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488" t="-13542" r="-501951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488" t="-114737" r="-501951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0383" y="4211999"/>
                <a:ext cx="406566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83" y="4211999"/>
                <a:ext cx="4065665" cy="93519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74331" y="4211999"/>
                <a:ext cx="102451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331" y="4211999"/>
                <a:ext cx="1024511" cy="93519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33841" y="4426769"/>
                <a:ext cx="7792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841" y="4426769"/>
                <a:ext cx="779252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0219" y="5260649"/>
                <a:ext cx="3383248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acc>
                        <m:accPr>
                          <m:chr m:val="̅"/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19" y="5260649"/>
                <a:ext cx="3383248" cy="681038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7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8"/>
    </mc:Choice>
    <mc:Fallback xmlns="">
      <p:transition spd="slow" advTm="55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4" grpId="0"/>
      <p:bldP spid="36" grpId="0"/>
      <p:bldP spid="44" grpId="0"/>
      <p:bldP spid="55" grpId="0"/>
      <p:bldP spid="56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шаманың математикалық күтімі ұғымымен және оның қасиеттерімен  танысасыз.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1627"/>
      </p:ext>
    </p:extLst>
  </p:cSld>
  <p:clrMapOvr>
    <a:masterClrMapping/>
  </p:clrMapOvr>
  <p:transition spd="med" advTm="97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602988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81879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әне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6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шамаларының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үлестірім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заңы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6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белгілі</a:t>
                </a:r>
                <a:r>
                  <a:rPr lang="ru-RU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мәнін есептеңіз.</a:t>
                </a:r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8187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908" t="-5923" b="-12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523915"/>
                  </p:ext>
                </p:extLst>
              </p:nvPr>
            </p:nvGraphicFramePr>
            <p:xfrm>
              <a:off x="1582073" y="3555253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523915"/>
                  </p:ext>
                </p:extLst>
              </p:nvPr>
            </p:nvGraphicFramePr>
            <p:xfrm>
              <a:off x="1582073" y="3555253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598878"/>
                  </p:ext>
                </p:extLst>
              </p:nvPr>
            </p:nvGraphicFramePr>
            <p:xfrm>
              <a:off x="5378218" y="3569108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598878"/>
                  </p:ext>
                </p:extLst>
              </p:nvPr>
            </p:nvGraphicFramePr>
            <p:xfrm>
              <a:off x="5378218" y="3569108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62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62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7"/>
    </mc:Choice>
    <mc:Fallback xmlns="">
      <p:transition spd="slow" advTm="2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Таблица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952245"/>
                  </p:ext>
                </p:extLst>
              </p:nvPr>
            </p:nvGraphicFramePr>
            <p:xfrm>
              <a:off x="3369309" y="571811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Таблица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952245"/>
                  </p:ext>
                </p:extLst>
              </p:nvPr>
            </p:nvGraphicFramePr>
            <p:xfrm>
              <a:off x="3369309" y="571811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2500" r="-20056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13684" r="-200562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Таблица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730931"/>
                  </p:ext>
                </p:extLst>
              </p:nvPr>
            </p:nvGraphicFramePr>
            <p:xfrm>
              <a:off x="7165454" y="585666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Таблица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730931"/>
                  </p:ext>
                </p:extLst>
              </p:nvPr>
            </p:nvGraphicFramePr>
            <p:xfrm>
              <a:off x="7165454" y="585666"/>
              <a:ext cx="32389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74075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62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62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82151" y="2124939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51" y="2124939"/>
                <a:ext cx="1724896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676227" y="2055113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227" y="2055113"/>
                <a:ext cx="164660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196351" y="2055113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51" y="2055113"/>
                <a:ext cx="2193229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6213566" y="2048068"/>
                <a:ext cx="27542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6" y="2048068"/>
                <a:ext cx="2754280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8793237" y="2055113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37" y="2055113"/>
                <a:ext cx="1508746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28826" y="2927760"/>
                <a:ext cx="16992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6" y="2927760"/>
                <a:ext cx="1699248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622902" y="2857934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902" y="2857934"/>
                <a:ext cx="1646605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143026" y="2857934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26" y="2857934"/>
                <a:ext cx="2193229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160241" y="2850889"/>
                <a:ext cx="27542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41" y="2850889"/>
                <a:ext cx="2754280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8739912" y="2857934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12" y="2857934"/>
                <a:ext cx="1508746" cy="6463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82151" y="4722842"/>
                <a:ext cx="25680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51" y="4722842"/>
                <a:ext cx="2568075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77032" y="3770804"/>
                <a:ext cx="6135820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32" y="3770804"/>
                <a:ext cx="6135820" cy="681038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3499529" y="4676675"/>
                <a:ext cx="23086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29" y="4676675"/>
                <a:ext cx="2308645" cy="6463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5635207" y="4676675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07" y="4676675"/>
                <a:ext cx="1508746" cy="6463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646;p44"/>
          <p:cNvSpPr txBox="1"/>
          <p:nvPr/>
        </p:nvSpPr>
        <p:spPr>
          <a:xfrm>
            <a:off x="6695387" y="5241468"/>
            <a:ext cx="3449270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4,8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77"/>
    </mc:Choice>
    <mc:Fallback xmlns="">
      <p:transition spd="slow" advTm="53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52">
        <p:fade/>
      </p:transition>
    </mc:Choice>
    <mc:Fallback xmlns="">
      <p:transition spd="med" advTm="158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2457" y="1129541"/>
            <a:ext cx="9501969" cy="107721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0" rIns="360000">
            <a:spAutoFit/>
          </a:bodyPr>
          <a:lstStyle/>
          <a:p>
            <a:pPr marL="93663"/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таңдама асықтардың түсуіне байланысты берілген.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0" y="149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91282" y="431102"/>
            <a:ext cx="949314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42741" t="29005" r="28257" b="57967"/>
          <a:stretch/>
        </p:blipFill>
        <p:spPr>
          <a:xfrm>
            <a:off x="5874126" y="2953737"/>
            <a:ext cx="3773510" cy="953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713" y="2324859"/>
            <a:ext cx="4514337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Асықтың түскендегі атауы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43137" t="23195" r="23704" b="34376"/>
          <a:stretch/>
        </p:blipFill>
        <p:spPr>
          <a:xfrm>
            <a:off x="986628" y="2324859"/>
            <a:ext cx="4314422" cy="31038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9697" y="4112740"/>
            <a:ext cx="3849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Таңдаманың көлемін табыңыз;</a:t>
            </a:r>
          </a:p>
          <a:p>
            <a:pPr marL="342900" indent="-342900">
              <a:buAutoNum type="arabicParenR"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шаманың үлестірім заңының кестесін құрыңыз.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2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1"/>
    </mc:Choice>
    <mc:Fallback xmlns="">
      <p:transition spd="slow" advTm="26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43137" t="23195" r="50223" b="68060"/>
          <a:stretch/>
        </p:blipFill>
        <p:spPr>
          <a:xfrm>
            <a:off x="1043820" y="1116363"/>
            <a:ext cx="705467" cy="5224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52141" t="31937" r="40486" b="59801"/>
          <a:stretch/>
        </p:blipFill>
        <p:spPr>
          <a:xfrm>
            <a:off x="5845399" y="1128515"/>
            <a:ext cx="798491" cy="503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/>
          <a:srcRect l="43137" t="40712" r="49542" b="51192"/>
          <a:stretch/>
        </p:blipFill>
        <p:spPr>
          <a:xfrm>
            <a:off x="1018983" y="1903862"/>
            <a:ext cx="783313" cy="4870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/>
          <a:srcRect l="43137" t="49078" r="49868" b="43125"/>
          <a:stretch/>
        </p:blipFill>
        <p:spPr>
          <a:xfrm>
            <a:off x="4421809" y="1862009"/>
            <a:ext cx="780390" cy="489092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398956" y="-1887502"/>
            <a:ext cx="456228" cy="365125"/>
          </a:xfrm>
          <a:prstGeom prst="rect">
            <a:avLst/>
          </a:prstGeom>
        </p:spPr>
        <p:txBody>
          <a:bodyPr/>
          <a:lstStyle/>
          <a:p>
            <a:fld id="{E3813BF9-5145-4417-B95D-FA8627973885}" type="slidenum">
              <a:rPr lang="en-US" b="1" smtClean="0">
                <a:solidFill>
                  <a:schemeClr val="tx2">
                    <a:lumMod val="50000"/>
                  </a:schemeClr>
                </a:solidFill>
              </a:rPr>
              <a:pPr/>
              <a:t>4</a:t>
            </a:fld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49373"/>
              </p:ext>
            </p:extLst>
          </p:nvPr>
        </p:nvGraphicFramePr>
        <p:xfrm>
          <a:off x="1012370" y="4002278"/>
          <a:ext cx="8379658" cy="115571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15983">
                  <a:extLst>
                    <a:ext uri="{9D8B030D-6E8A-4147-A177-3AD203B41FA5}">
                      <a16:colId xmlns:a16="http://schemas.microsoft.com/office/drawing/2014/main" xmlns="" val="122789490"/>
                    </a:ext>
                  </a:extLst>
                </a:gridCol>
                <a:gridCol w="1378040"/>
                <a:gridCol w="1429555"/>
                <a:gridCol w="1352281"/>
                <a:gridCol w="1403799">
                  <a:extLst>
                    <a:ext uri="{9D8B030D-6E8A-4147-A177-3AD203B41FA5}">
                      <a16:colId xmlns:a16="http://schemas.microsoft.com/office/drawing/2014/main" xmlns="" val="3198207641"/>
                    </a:ext>
                  </a:extLst>
                </a:gridCol>
              </a:tblGrid>
              <a:tr h="437883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Асықтың түсуі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Алшы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Тәйке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Бүк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Шік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305378"/>
                  </a:ext>
                </a:extLst>
              </a:tr>
              <a:tr h="454671">
                <a:tc>
                  <a:txBody>
                    <a:bodyPr/>
                    <a:lstStyle/>
                    <a:p>
                      <a:pPr algn="ctr"/>
                      <a:r>
                        <a:rPr lang="kk-KZ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Жиілігі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02588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304962" y="468816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3713" y="470043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5256" y="471631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8249" y="468312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54555" y="2741428"/>
                <a:ext cx="4620769" cy="646986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555" y="2741428"/>
                <a:ext cx="4620769" cy="64698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932034" y="2789088"/>
            <a:ext cx="5447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Таңдаманың көлемі неге тең?</a:t>
            </a:r>
            <a:endParaRPr lang="kk-KZ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/>
          <a:srcRect l="43137" t="23195" r="50223" b="68060"/>
          <a:stretch/>
        </p:blipFill>
        <p:spPr>
          <a:xfrm>
            <a:off x="1791533" y="1129867"/>
            <a:ext cx="705467" cy="52245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7"/>
          <a:srcRect l="43137" t="23195" r="50223" b="68060"/>
          <a:stretch/>
        </p:blipFill>
        <p:spPr>
          <a:xfrm>
            <a:off x="2567116" y="1122825"/>
            <a:ext cx="705467" cy="5224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/>
          <a:srcRect l="43137" t="23195" r="50223" b="68060"/>
          <a:stretch/>
        </p:blipFill>
        <p:spPr>
          <a:xfrm>
            <a:off x="3342699" y="1122825"/>
            <a:ext cx="705467" cy="5224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/>
          <a:srcRect l="52141" t="31937" r="40486" b="59801"/>
          <a:stretch/>
        </p:blipFill>
        <p:spPr>
          <a:xfrm>
            <a:off x="6700677" y="1126586"/>
            <a:ext cx="798491" cy="50300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7"/>
          <a:srcRect l="52141" t="31937" r="40486" b="59801"/>
          <a:stretch/>
        </p:blipFill>
        <p:spPr>
          <a:xfrm>
            <a:off x="7551367" y="1135817"/>
            <a:ext cx="798491" cy="50300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7"/>
          <a:srcRect l="52141" t="31937" r="40486" b="59801"/>
          <a:stretch/>
        </p:blipFill>
        <p:spPr>
          <a:xfrm>
            <a:off x="4978405" y="1135817"/>
            <a:ext cx="798491" cy="50300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/>
          <a:srcRect l="52141" t="31937" r="40486" b="59801"/>
          <a:stretch/>
        </p:blipFill>
        <p:spPr>
          <a:xfrm>
            <a:off x="4116187" y="1132551"/>
            <a:ext cx="798491" cy="5030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/>
          <a:srcRect l="43137" t="40712" r="49542" b="51192"/>
          <a:stretch/>
        </p:blipFill>
        <p:spPr>
          <a:xfrm>
            <a:off x="1871955" y="1903210"/>
            <a:ext cx="783313" cy="48706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7"/>
          <a:srcRect l="43137" t="40712" r="49542" b="51192"/>
          <a:stretch/>
        </p:blipFill>
        <p:spPr>
          <a:xfrm>
            <a:off x="2724927" y="1889862"/>
            <a:ext cx="783313" cy="48706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5"/>
          <a:srcRect l="43137" t="40712" r="49542" b="51192"/>
          <a:stretch/>
        </p:blipFill>
        <p:spPr>
          <a:xfrm>
            <a:off x="3573368" y="1883998"/>
            <a:ext cx="783313" cy="48706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7"/>
          <a:srcRect l="43137" t="49078" r="49868" b="43125"/>
          <a:stretch/>
        </p:blipFill>
        <p:spPr>
          <a:xfrm>
            <a:off x="5253918" y="1862009"/>
            <a:ext cx="780390" cy="48909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/>
          <a:srcRect l="43137" t="49078" r="49868" b="43125"/>
          <a:stretch/>
        </p:blipFill>
        <p:spPr>
          <a:xfrm>
            <a:off x="6083604" y="1862009"/>
            <a:ext cx="780390" cy="48909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5"/>
          <a:srcRect l="43137" t="49078" r="49868" b="43125"/>
          <a:stretch/>
        </p:blipFill>
        <p:spPr>
          <a:xfrm>
            <a:off x="6913290" y="1861778"/>
            <a:ext cx="780390" cy="48909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/>
          <a:srcRect l="43137" t="49078" r="49868" b="43125"/>
          <a:stretch/>
        </p:blipFill>
        <p:spPr>
          <a:xfrm>
            <a:off x="7732637" y="1869390"/>
            <a:ext cx="780390" cy="48909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7"/>
          <a:srcRect l="43137" t="49078" r="49868" b="43125"/>
          <a:stretch/>
        </p:blipFill>
        <p:spPr>
          <a:xfrm>
            <a:off x="8568412" y="1861778"/>
            <a:ext cx="780390" cy="48909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5"/>
          <a:srcRect l="43137" t="49078" r="49868" b="43125"/>
          <a:stretch/>
        </p:blipFill>
        <p:spPr>
          <a:xfrm>
            <a:off x="9404187" y="1861778"/>
            <a:ext cx="780390" cy="4890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951911" y="490233"/>
            <a:ext cx="3661033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ариациялық қатар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6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0"/>
    </mc:Choice>
    <mc:Fallback xmlns="">
      <p:transition spd="slow" advTm="43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3" grpId="0"/>
      <p:bldP spid="34" grpId="0"/>
      <p:bldP spid="35" grpId="0"/>
      <p:bldP spid="51" grpId="0" animBg="1"/>
      <p:bldP spid="6" grpId="0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95805"/>
              </p:ext>
            </p:extLst>
          </p:nvPr>
        </p:nvGraphicFramePr>
        <p:xfrm>
          <a:off x="1095584" y="1715283"/>
          <a:ext cx="9792189" cy="1981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90664">
                  <a:extLst>
                    <a:ext uri="{9D8B030D-6E8A-4147-A177-3AD203B41FA5}">
                      <a16:colId xmlns:a16="http://schemas.microsoft.com/office/drawing/2014/main" xmlns="" val="122789490"/>
                    </a:ext>
                  </a:extLst>
                </a:gridCol>
                <a:gridCol w="1610332"/>
                <a:gridCol w="1670530"/>
                <a:gridCol w="1580230"/>
                <a:gridCol w="1640433">
                  <a:extLst>
                    <a:ext uri="{9D8B030D-6E8A-4147-A177-3AD203B41FA5}">
                      <a16:colId xmlns:a16="http://schemas.microsoft.com/office/drawing/2014/main" xmlns="" val="3198207641"/>
                    </a:ext>
                  </a:extLst>
                </a:gridCol>
              </a:tblGrid>
              <a:tr h="437883"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Асықтың түсуі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Алшы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Тәйке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Бүк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Шік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305378"/>
                  </a:ext>
                </a:extLst>
              </a:tr>
              <a:tr h="454671">
                <a:tc>
                  <a:txBody>
                    <a:bodyPr/>
                    <a:lstStyle/>
                    <a:p>
                      <a:pPr algn="ctr"/>
                      <a:r>
                        <a:rPr lang="kk-KZ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Жиілігі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025884"/>
                  </a:ext>
                </a:extLst>
              </a:tr>
              <a:tr h="454671"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Ықтималдығы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935124" y="259933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8190" y="259755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18089" y="259755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07988" y="259755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5105" y="419452"/>
            <a:ext cx="10262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Кездейсоқ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шаманың үлестірім заңының кестесін құрыңыз.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47006" y="4219608"/>
                <a:ext cx="1657422" cy="646986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06" y="4219608"/>
                <a:ext cx="1657422" cy="64698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17740" y="4033499"/>
                <a:ext cx="52899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40" y="4033499"/>
                <a:ext cx="528991" cy="8079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791933" y="3174524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03467" y="4051828"/>
                <a:ext cx="528991" cy="84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67" y="4051828"/>
                <a:ext cx="528991" cy="8466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6358730" y="317452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63388" y="4033499"/>
                <a:ext cx="52899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88" y="4033499"/>
                <a:ext cx="528991" cy="807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949115" y="4051828"/>
                <a:ext cx="52899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115" y="4051828"/>
                <a:ext cx="528991" cy="8066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8074918" y="3146889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87399" y="3146888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1164" y="3790788"/>
            <a:ext cx="6824825" cy="2194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3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51"/>
    </mc:Choice>
    <mc:Fallback xmlns="">
      <p:transition spd="slow" advTm="35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animBg="1"/>
      <p:bldP spid="3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5092" y="1210461"/>
                <a:ext cx="10323640" cy="20621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шамасы мәндерінің сәйкес ықтималдық мәндеріне көбейтінділерінің қосындысы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ездейсоқ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шамасының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математикалық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күтімі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деп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атайды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92" y="1210461"/>
                <a:ext cx="10323640" cy="2062103"/>
              </a:xfrm>
              <a:prstGeom prst="rect">
                <a:avLst/>
              </a:prstGeom>
              <a:blipFill rotWithShape="0">
                <a:blip r:embed="rId5"/>
                <a:stretch>
                  <a:fillRect l="-1476" t="-4142" b="-88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636738"/>
                  </p:ext>
                </p:extLst>
              </p:nvPr>
            </p:nvGraphicFramePr>
            <p:xfrm>
              <a:off x="1360728" y="4313558"/>
              <a:ext cx="757717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534"/>
                    <a:gridCol w="108237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636738"/>
                  </p:ext>
                </p:extLst>
              </p:nvPr>
            </p:nvGraphicFramePr>
            <p:xfrm>
              <a:off x="1360728" y="4313558"/>
              <a:ext cx="757717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534"/>
                    <a:gridCol w="108237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042" r="-60000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130" t="-1042" r="-50339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1042" r="-40056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000" t="-1042" r="-30056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0000" t="-1042" r="-20056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2825" t="-1042" r="-101695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99438" t="-1042" r="-1124" b="-101042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62" t="-102105" r="-60000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130" t="-102105" r="-50339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102105" r="-40056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000" t="-102105" r="-30056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0000" t="-102105" r="-20056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2825" t="-102105" r="-10169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99438" t="-102105" r="-1124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16451" y="3429169"/>
                <a:ext cx="1420038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451" y="3429169"/>
                <a:ext cx="1420038" cy="6810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6011" y="3522430"/>
            <a:ext cx="708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күтімнің белгіленуі: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90"/>
    </mc:Choice>
    <mc:Fallback xmlns="">
      <p:transition spd="slow" advTm="37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044749"/>
                  </p:ext>
                </p:extLst>
              </p:nvPr>
            </p:nvGraphicFramePr>
            <p:xfrm>
              <a:off x="1313183" y="2115279"/>
              <a:ext cx="757717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044749"/>
                  </p:ext>
                </p:extLst>
              </p:nvPr>
            </p:nvGraphicFramePr>
            <p:xfrm>
              <a:off x="1313183" y="2115279"/>
              <a:ext cx="757717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62" t="-1042" r="-600000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130" t="-1042" r="-503390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1042" r="-400562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000" t="-1042" r="-300562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0000" t="-1042" r="-200562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02825" t="-1042" r="-101695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99438" t="-1042" r="-1124" b="-10208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62" t="-102105" r="-600000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130" t="-102105" r="-503390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102105" r="-400562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000" t="-102105" r="-300562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0000" t="-102105" r="-200562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02825" t="-102105" r="-101695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99438" t="-102105" r="-1124" b="-31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83103" y="1340366"/>
                <a:ext cx="9133685" cy="64698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–кездейсоқ шамасының үлестірім заңы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03" y="1340366"/>
                <a:ext cx="9133685" cy="646986"/>
              </a:xfrm>
              <a:prstGeom prst="roundRect">
                <a:avLst/>
              </a:prstGeom>
              <a:blipFill rotWithShape="0">
                <a:blip r:embed="rId6"/>
                <a:stretch>
                  <a:fillRect t="-7407" r="-867" b="-23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2349" y="4472990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49" y="4472990"/>
                <a:ext cx="153343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3006" y="4472990"/>
                <a:ext cx="12968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6" y="4472990"/>
                <a:ext cx="129689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09899" y="4489867"/>
                <a:ext cx="17826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99" y="4489867"/>
                <a:ext cx="1782604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12986" y="4489867"/>
                <a:ext cx="25167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86" y="4489867"/>
                <a:ext cx="2516778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82629" y="4489867"/>
                <a:ext cx="18066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629" y="4489867"/>
                <a:ext cx="1806648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60592" y="4472990"/>
                <a:ext cx="8116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92" y="4472990"/>
                <a:ext cx="811696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906011" y="3522430"/>
            <a:ext cx="864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күтімді есептеу формуласы: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19"/>
    </mc:Choice>
    <mc:Fallback xmlns="">
      <p:transition spd="slow" advTm="35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Таралу заңдылығы кестеде берілген. Математикалық күтімін есептеңіз.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302141"/>
                  </p:ext>
                </p:extLst>
              </p:nvPr>
            </p:nvGraphicFramePr>
            <p:xfrm>
              <a:off x="1904423" y="2376055"/>
              <a:ext cx="5662128" cy="123304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43688"/>
                    <a:gridCol w="943688"/>
                    <a:gridCol w="943688"/>
                    <a:gridCol w="943688"/>
                    <a:gridCol w="943688"/>
                    <a:gridCol w="943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302141"/>
                  </p:ext>
                </p:extLst>
              </p:nvPr>
            </p:nvGraphicFramePr>
            <p:xfrm>
              <a:off x="1904423" y="2376055"/>
              <a:ext cx="5662128" cy="123304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43688"/>
                    <a:gridCol w="943688"/>
                    <a:gridCol w="943688"/>
                    <a:gridCol w="943688"/>
                    <a:gridCol w="943688"/>
                    <a:gridCol w="94368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5" t="-12500" r="-50129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5" t="-100000" r="-501290" b="-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2" name="Группа 1"/>
          <p:cNvGrpSpPr/>
          <p:nvPr/>
        </p:nvGrpSpPr>
        <p:grpSpPr>
          <a:xfrm>
            <a:off x="923802" y="3698204"/>
            <a:ext cx="9686928" cy="509320"/>
            <a:chOff x="923802" y="3698204"/>
            <a:chExt cx="9686928" cy="509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23802" y="3698204"/>
                  <a:ext cx="153343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802" y="3698204"/>
                  <a:ext cx="1533432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34459" y="3698204"/>
                  <a:ext cx="129689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459" y="3698204"/>
                  <a:ext cx="129689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31352" y="3715081"/>
                  <a:ext cx="178260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352" y="3715081"/>
                  <a:ext cx="1782604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34439" y="3715081"/>
                  <a:ext cx="25167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4439" y="3715081"/>
                  <a:ext cx="2516778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804082" y="3715081"/>
                  <a:ext cx="180664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ru-RU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4082" y="3715081"/>
                  <a:ext cx="1806648" cy="4924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39193" y="3708556"/>
                  <a:ext cx="8116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+...</m:t>
                        </m:r>
                      </m:oMath>
                    </m:oMathPara>
                  </a14:m>
                  <a:endParaRPr lang="ru-RU" sz="3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193" y="3708556"/>
                  <a:ext cx="811696" cy="49244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3802" y="4499225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02" y="4499225"/>
                <a:ext cx="1533432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4459" y="4499225"/>
                <a:ext cx="12968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59" y="4499225"/>
                <a:ext cx="1296893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1352" y="4516102"/>
                <a:ext cx="16966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352" y="4516102"/>
                <a:ext cx="1696683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84557" y="5283369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7" y="5283369"/>
                <a:ext cx="1941942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40459" y="4522088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459" y="4522088"/>
                <a:ext cx="1941942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29441" y="5283369"/>
                <a:ext cx="57075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41" y="5283369"/>
                <a:ext cx="5707588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14929" y="5283369"/>
                <a:ext cx="142314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29" y="5283369"/>
                <a:ext cx="1423147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78127" y="4514626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127" y="4514626"/>
                <a:ext cx="1941942" cy="49244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9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"/>
    </mc:Choice>
    <mc:Fallback xmlns="">
      <p:transition spd="slow" advTm="3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5854015"/>
                  </p:ext>
                </p:extLst>
              </p:nvPr>
            </p:nvGraphicFramePr>
            <p:xfrm>
              <a:off x="2068352" y="549476"/>
              <a:ext cx="5662128" cy="123304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43688"/>
                    <a:gridCol w="943688"/>
                    <a:gridCol w="943688"/>
                    <a:gridCol w="943688"/>
                    <a:gridCol w="943688"/>
                    <a:gridCol w="943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5854015"/>
                  </p:ext>
                </p:extLst>
              </p:nvPr>
            </p:nvGraphicFramePr>
            <p:xfrm>
              <a:off x="2068352" y="549476"/>
              <a:ext cx="5662128" cy="123304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43688"/>
                    <a:gridCol w="943688"/>
                    <a:gridCol w="943688"/>
                    <a:gridCol w="943688"/>
                    <a:gridCol w="943688"/>
                    <a:gridCol w="94368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5" t="-13684" r="-501290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5" t="-100000" r="-501290" b="-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16870" y="2015461"/>
                <a:ext cx="25365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70" y="2015461"/>
                <a:ext cx="253659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358" y="3701779"/>
                <a:ext cx="48014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58" y="3701779"/>
                <a:ext cx="4801443" cy="921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694677" y="2694398"/>
                <a:ext cx="5357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77" y="2694398"/>
                <a:ext cx="535724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0297" y="2694398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рифметикалық ортасы: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1090" y="3701779"/>
                <a:ext cx="102451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90" y="3701779"/>
                <a:ext cx="1024511" cy="9351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80600" y="3916549"/>
                <a:ext cx="1024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00" y="3916549"/>
                <a:ext cx="1024511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2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7"/>
    </mc:Choice>
    <mc:Fallback xmlns="">
      <p:transition spd="slow" advTm="14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/>
      <p:bldP spid="2" grpId="0"/>
      <p:bldP spid="3" grpId="0"/>
      <p:bldP spid="4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1|8.2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3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4.3|0.5|1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4|0.5|1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2.6|2.9|2.3|2.7|3.1|9.3|2.1|6.4|0.9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|2.4|1.7|5.5|4.8|3.1|2.5|1.3|3|2.2|7.8|0.8|2.5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5.8|1.2|1|2.4|2.2|5|5.5|1.7|1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3|8.3|2.5|1.6|1.8|1.7|1.5|2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4|3.1|2.3|1.7|1.7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3|0.3|0.2|0.2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4|1|1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0.5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5|3.3|2.5|2.5|2.8|2.9|2.4|2.5|3|6.2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18108</TotalTime>
  <Words>759</Words>
  <Application>Microsoft Office PowerPoint</Application>
  <PresentationFormat>Широкоэкранный</PresentationFormat>
  <Paragraphs>320</Paragraphs>
  <Slides>22</Slides>
  <Notes>15</Notes>
  <HiddenSlides>0</HiddenSlides>
  <MMClips>22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1435</cp:revision>
  <dcterms:created xsi:type="dcterms:W3CDTF">2017-01-10T11:09:36Z</dcterms:created>
  <dcterms:modified xsi:type="dcterms:W3CDTF">2024-09-18T16:47:23Z</dcterms:modified>
</cp:coreProperties>
</file>