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671" r:id="rId2"/>
    <p:sldId id="672" r:id="rId3"/>
    <p:sldId id="647" r:id="rId4"/>
    <p:sldId id="649" r:id="rId5"/>
    <p:sldId id="651" r:id="rId6"/>
    <p:sldId id="656" r:id="rId7"/>
    <p:sldId id="657" r:id="rId8"/>
    <p:sldId id="658" r:id="rId9"/>
    <p:sldId id="659" r:id="rId10"/>
    <p:sldId id="668" r:id="rId11"/>
    <p:sldId id="670" r:id="rId12"/>
    <p:sldId id="669" r:id="rId13"/>
    <p:sldId id="661" r:id="rId14"/>
    <p:sldId id="665" r:id="rId15"/>
    <p:sldId id="667" r:id="rId16"/>
    <p:sldId id="650" r:id="rId17"/>
    <p:sldId id="653" r:id="rId18"/>
    <p:sldId id="660" r:id="rId19"/>
    <p:sldId id="664" r:id="rId20"/>
    <p:sldId id="6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3" userDrawn="1">
          <p15:clr>
            <a:srgbClr val="A4A3A4"/>
          </p15:clr>
        </p15:guide>
        <p15:guide id="2" pos="15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  <p:cmAuthor id="2" name="Пользователь" initials="П" lastIdx="1" clrIdx="1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3593"/>
    <a:srgbClr val="A43F94"/>
    <a:srgbClr val="72599A"/>
    <a:srgbClr val="FFFF00"/>
    <a:srgbClr val="3333CC"/>
    <a:srgbClr val="CCFF66"/>
    <a:srgbClr val="FF9999"/>
    <a:srgbClr val="E3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5" autoAdjust="0"/>
    <p:restoredTop sz="93357" autoAdjust="0"/>
  </p:normalViewPr>
  <p:slideViewPr>
    <p:cSldViewPr snapToGrid="0" showGuides="1">
      <p:cViewPr varScale="1">
        <p:scale>
          <a:sx n="48" d="100"/>
          <a:sy n="48" d="100"/>
        </p:scale>
        <p:origin x="72" y="749"/>
      </p:cViewPr>
      <p:guideLst>
        <p:guide orient="horz" pos="3113"/>
        <p:guide pos="152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18/09/2024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C06075-5473-4AAC-A69F-0FED1C08E1F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61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009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5348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1819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6466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1226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3031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017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6693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6486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7870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4466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9046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8019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0742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xmlns="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xmlns="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xmlns="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xmlns="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xmlns="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xmlns="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xmlns="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xmlns="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xmlns="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xmlns="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xmlns="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xmlns="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xmlns="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xmlns="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xmlns="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xmlns="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xmlns="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1.wma"/><Relationship Id="rId7" Type="http://schemas.openxmlformats.org/officeDocument/2006/relationships/image" Target="../media/image26.png"/><Relationship Id="rId2" Type="http://schemas.microsoft.com/office/2007/relationships/media" Target="../media/media11.wma"/><Relationship Id="rId1" Type="http://schemas.openxmlformats.org/officeDocument/2006/relationships/tags" Target="../tags/tag7.xml"/><Relationship Id="rId6" Type="http://schemas.openxmlformats.org/officeDocument/2006/relationships/image" Target="../media/image25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2.wma"/><Relationship Id="rId7" Type="http://schemas.openxmlformats.org/officeDocument/2006/relationships/image" Target="../media/image29.png"/><Relationship Id="rId2" Type="http://schemas.microsoft.com/office/2007/relationships/media" Target="../media/media12.wma"/><Relationship Id="rId1" Type="http://schemas.openxmlformats.org/officeDocument/2006/relationships/tags" Target="../tags/tag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image" Target="../media/image2.png"/><Relationship Id="rId5" Type="http://schemas.openxmlformats.org/officeDocument/2006/relationships/image" Target="../media/image28.jpe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audio" Target="../media/media14.wma"/><Relationship Id="rId7" Type="http://schemas.openxmlformats.org/officeDocument/2006/relationships/image" Target="../media/image250.png"/><Relationship Id="rId2" Type="http://schemas.microsoft.com/office/2007/relationships/media" Target="../media/media14.wma"/><Relationship Id="rId1" Type="http://schemas.openxmlformats.org/officeDocument/2006/relationships/tags" Target="../tags/tag9.xml"/><Relationship Id="rId6" Type="http://schemas.openxmlformats.org/officeDocument/2006/relationships/image" Target="../media/image240.png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wma"/><Relationship Id="rId7" Type="http://schemas.openxmlformats.org/officeDocument/2006/relationships/image" Target="../media/image2.png"/><Relationship Id="rId2" Type="http://schemas.microsoft.com/office/2007/relationships/media" Target="../media/media15.wma"/><Relationship Id="rId1" Type="http://schemas.openxmlformats.org/officeDocument/2006/relationships/tags" Target="../tags/tag10.xml"/><Relationship Id="rId6" Type="http://schemas.openxmlformats.org/officeDocument/2006/relationships/image" Target="../media/image280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wma"/><Relationship Id="rId7" Type="http://schemas.openxmlformats.org/officeDocument/2006/relationships/image" Target="../media/image2.png"/><Relationship Id="rId2" Type="http://schemas.microsoft.com/office/2007/relationships/media" Target="../media/media17.wma"/><Relationship Id="rId1" Type="http://schemas.openxmlformats.org/officeDocument/2006/relationships/tags" Target="../tags/tag11.xml"/><Relationship Id="rId6" Type="http://schemas.openxmlformats.org/officeDocument/2006/relationships/image" Target="../media/image310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.png"/><Relationship Id="rId3" Type="http://schemas.openxmlformats.org/officeDocument/2006/relationships/audio" Target="../media/media18.wma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microsoft.com/office/2007/relationships/media" Target="../media/media18.wma"/><Relationship Id="rId1" Type="http://schemas.openxmlformats.org/officeDocument/2006/relationships/tags" Target="../tags/tag12.xml"/><Relationship Id="rId6" Type="http://schemas.openxmlformats.org/officeDocument/2006/relationships/image" Target="../media/image320.png"/><Relationship Id="rId11" Type="http://schemas.openxmlformats.org/officeDocument/2006/relationships/image" Target="../media/image37.png"/><Relationship Id="rId5" Type="http://schemas.openxmlformats.org/officeDocument/2006/relationships/notesSlide" Target="../notesSlides/notesSlide14.xml"/><Relationship Id="rId10" Type="http://schemas.openxmlformats.org/officeDocument/2006/relationships/image" Target="../media/image3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9.wma"/><Relationship Id="rId7" Type="http://schemas.openxmlformats.org/officeDocument/2006/relationships/image" Target="../media/image2.png"/><Relationship Id="rId2" Type="http://schemas.microsoft.com/office/2007/relationships/media" Target="../media/media19.wma"/><Relationship Id="rId1" Type="http://schemas.openxmlformats.org/officeDocument/2006/relationships/tags" Target="../tags/tag13.xml"/><Relationship Id="rId6" Type="http://schemas.openxmlformats.org/officeDocument/2006/relationships/image" Target="../media/image39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audio" Target="../media/media3.wma"/><Relationship Id="rId7" Type="http://schemas.openxmlformats.org/officeDocument/2006/relationships/image" Target="../media/image5.png"/><Relationship Id="rId2" Type="http://schemas.microsoft.com/office/2007/relationships/media" Target="../media/media3.wm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2.png"/><Relationship Id="rId5" Type="http://schemas.openxmlformats.org/officeDocument/2006/relationships/image" Target="../media/image110.pn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7" Type="http://schemas.openxmlformats.org/officeDocument/2006/relationships/image" Target="../media/image2.png"/><Relationship Id="rId2" Type="http://schemas.microsoft.com/office/2007/relationships/media" Target="../media/media4.wma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5.wma"/><Relationship Id="rId7" Type="http://schemas.openxmlformats.org/officeDocument/2006/relationships/image" Target="../media/image9.png"/><Relationship Id="rId2" Type="http://schemas.microsoft.com/office/2007/relationships/media" Target="../media/media5.wma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media6.wma"/><Relationship Id="rId7" Type="http://schemas.openxmlformats.org/officeDocument/2006/relationships/image" Target="../media/image11.png"/><Relationship Id="rId2" Type="http://schemas.microsoft.com/office/2007/relationships/media" Target="../media/media6.wma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media8.wma"/><Relationship Id="rId7" Type="http://schemas.openxmlformats.org/officeDocument/2006/relationships/image" Target="../media/image19.png"/><Relationship Id="rId2" Type="http://schemas.microsoft.com/office/2007/relationships/media" Target="../media/media8.wma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media9.wma"/><Relationship Id="rId7" Type="http://schemas.openxmlformats.org/officeDocument/2006/relationships/image" Target="../media/image22.png"/><Relationship Id="rId2" Type="http://schemas.microsoft.com/office/2007/relationships/media" Target="../media/media9.wma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Рисунок 2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6" name="Прямоугольник 175"/>
          <p:cNvSpPr/>
          <p:nvPr/>
        </p:nvSpPr>
        <p:spPr>
          <a:xfrm>
            <a:off x="1499013" y="1982450"/>
            <a:ext cx="919397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kk-KZ" sz="4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Сабақтың тақырыбы:</a:t>
            </a:r>
          </a:p>
          <a:p>
            <a:pPr algn="ctr"/>
            <a:r>
              <a:rPr lang="kk-KZ" sz="44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«Дискретті және үзіліссіз кездейсоқ шамалар»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4008016" y="653248"/>
            <a:ext cx="3765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Алгебра, 10 сынып</a:t>
            </a:r>
            <a:endParaRPr lang="ru-RU" sz="28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8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180">
        <p:fade/>
      </p:transition>
    </mc:Choice>
    <mc:Fallback xmlns="">
      <p:transition spd="med" advTm="61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1283" y="514865"/>
            <a:ext cx="9493144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91283" y="1099640"/>
            <a:ext cx="9546545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rIns="864000">
            <a:spAutoFit/>
          </a:bodyPr>
          <a:lstStyle/>
          <a:p>
            <a:r>
              <a:rPr lang="kk-KZ" sz="24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Нұр-Сұлтан қаласындағы кейбір бағыттар бойынша автобуста жүретін жолаушылар ағынына зерттеу жүргізілді. Ол үшін әрбір сағат сайын кездейсоқ таңдалып алынған автобус жолаушыларының саны саналды. Х кездейсоқ шаманың үлестірім заңын графиктік тәсілмен көрсетіңіз.</a:t>
            </a:r>
            <a:endParaRPr lang="kk-KZ" sz="24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92" y="314356"/>
            <a:ext cx="1782438" cy="1782438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398143"/>
              </p:ext>
            </p:extLst>
          </p:nvPr>
        </p:nvGraphicFramePr>
        <p:xfrm>
          <a:off x="1401617" y="3880560"/>
          <a:ext cx="8221375" cy="1666365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1647112"/>
                <a:gridCol w="963221"/>
                <a:gridCol w="959306"/>
                <a:gridCol w="1122209"/>
                <a:gridCol w="1303210"/>
                <a:gridCol w="1122209"/>
                <a:gridCol w="1104108"/>
              </a:tblGrid>
              <a:tr h="1042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Уақыты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сағ</a:t>
                      </a:r>
                      <a:endParaRPr lang="ru-RU" sz="2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 мин</a:t>
                      </a:r>
                      <a:endParaRPr lang="ru-RU" sz="2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сағ</a:t>
                      </a:r>
                      <a:endParaRPr lang="ru-RU" sz="2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 мин</a:t>
                      </a:r>
                      <a:endParaRPr lang="ru-RU" sz="2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сағ</a:t>
                      </a:r>
                      <a:endParaRPr lang="ru-RU" sz="2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 мин</a:t>
                      </a:r>
                      <a:endParaRPr lang="ru-RU" sz="2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сағ</a:t>
                      </a:r>
                      <a:endParaRPr lang="ru-RU" sz="2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 мин</a:t>
                      </a:r>
                      <a:endParaRPr lang="ru-RU" sz="2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сағ</a:t>
                      </a:r>
                      <a:endParaRPr lang="ru-RU" sz="2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 мин</a:t>
                      </a:r>
                      <a:endParaRPr lang="ru-RU" sz="2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 сағ</a:t>
                      </a:r>
                      <a:endParaRPr lang="ru-RU" sz="2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 мин</a:t>
                      </a:r>
                      <a:endParaRPr lang="ru-RU" sz="2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</a:tr>
              <a:tr h="481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Адамдар</a:t>
                      </a: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саны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</a:tr>
            </a:tbl>
          </a:graphicData>
        </a:graphic>
      </p:graphicFrame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6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533"/>
    </mc:Choice>
    <mc:Fallback xmlns="">
      <p:transition spd="slow" advTm="475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46;p44"/>
          <p:cNvSpPr txBox="1"/>
          <p:nvPr/>
        </p:nvSpPr>
        <p:spPr>
          <a:xfrm>
            <a:off x="851597" y="455590"/>
            <a:ext cx="10346383" cy="69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0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</a:t>
            </a:r>
            <a:endParaRPr lang="ru-RU" sz="40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889527"/>
              </p:ext>
            </p:extLst>
          </p:nvPr>
        </p:nvGraphicFramePr>
        <p:xfrm>
          <a:off x="1096817" y="1259280"/>
          <a:ext cx="9088860" cy="3174617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1776919"/>
                <a:gridCol w="1108845"/>
                <a:gridCol w="1060528"/>
                <a:gridCol w="1240620"/>
                <a:gridCol w="1440719"/>
                <a:gridCol w="1240620"/>
                <a:gridCol w="1220609"/>
              </a:tblGrid>
              <a:tr h="1042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Уақыты</a:t>
                      </a:r>
                      <a:endParaRPr lang="ru-RU" sz="3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сағ</a:t>
                      </a:r>
                      <a:endParaRPr lang="ru-RU" sz="2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 мин</a:t>
                      </a:r>
                      <a:endParaRPr lang="ru-RU" sz="2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сағ</a:t>
                      </a:r>
                      <a:endParaRPr lang="ru-RU" sz="2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 мин</a:t>
                      </a:r>
                      <a:endParaRPr lang="ru-RU" sz="2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сағ</a:t>
                      </a:r>
                      <a:endParaRPr lang="ru-RU" sz="2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 мин</a:t>
                      </a:r>
                      <a:endParaRPr lang="ru-RU" sz="2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сағ</a:t>
                      </a:r>
                      <a:endParaRPr lang="ru-RU" sz="2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 мин</a:t>
                      </a:r>
                      <a:endParaRPr lang="ru-RU" sz="2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сағ</a:t>
                      </a:r>
                      <a:endParaRPr lang="ru-RU" sz="2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 мин</a:t>
                      </a:r>
                      <a:endParaRPr lang="ru-RU" sz="2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 сағ</a:t>
                      </a:r>
                      <a:endParaRPr lang="ru-RU" sz="2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 мин</a:t>
                      </a:r>
                      <a:endParaRPr lang="ru-RU" sz="2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</a:tr>
              <a:tr h="481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Адамдар</a:t>
                      </a:r>
                      <a:r>
                        <a:rPr lang="ru-RU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саны</a:t>
                      </a:r>
                      <a:endParaRPr lang="ru-RU" sz="3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</a:tr>
              <a:tr h="481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3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3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51598" y="4632878"/>
            <a:ext cx="3934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Таңдау көлемі: </a:t>
            </a:r>
            <a:endParaRPr lang="ru-RU" sz="28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06734" y="5176220"/>
                <a:ext cx="775900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𝟏𝟐𝟐</m:t>
                      </m:r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𝟐𝟎𝟎</m:t>
                      </m:r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𝟏𝟒𝟖</m:t>
                      </m:r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34" y="5176220"/>
                <a:ext cx="7759004" cy="5539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728719" y="5176220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𝟖𝟎𝟎</m:t>
                      </m:r>
                    </m:oMath>
                  </m:oMathPara>
                </a14:m>
                <a:endParaRPr lang="ru-RU" sz="3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719" y="5176220"/>
                <a:ext cx="777240" cy="553998"/>
              </a:xfrm>
              <a:prstGeom prst="rect">
                <a:avLst/>
              </a:prstGeom>
              <a:blipFill rotWithShape="0">
                <a:blip r:embed="rId7"/>
                <a:stretch>
                  <a:fillRect r="-31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Прямоугольник 31"/>
          <p:cNvSpPr/>
          <p:nvPr/>
        </p:nvSpPr>
        <p:spPr>
          <a:xfrm>
            <a:off x="2799374" y="3490905"/>
            <a:ext cx="1213794" cy="511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kk-KZ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0,075</a:t>
            </a:r>
            <a:endParaRPr lang="ru-RU" sz="28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013168" y="3490905"/>
            <a:ext cx="984565" cy="511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kk-KZ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0,15</a:t>
            </a:r>
            <a:endParaRPr lang="ru-RU" sz="28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107306" y="3490905"/>
            <a:ext cx="984565" cy="511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kk-KZ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0,25</a:t>
            </a:r>
            <a:endParaRPr lang="ru-RU" sz="28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311016" y="3490905"/>
            <a:ext cx="1213794" cy="511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kk-KZ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0,225</a:t>
            </a:r>
            <a:endParaRPr lang="ru-RU" sz="28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830498" y="3490905"/>
            <a:ext cx="984565" cy="511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kk-KZ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0,19</a:t>
            </a:r>
            <a:endParaRPr lang="ru-RU" sz="28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135597" y="3490905"/>
            <a:ext cx="984565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kk-KZ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0,1</a:t>
            </a:r>
            <a:r>
              <a:rPr lang="en-US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28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914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262"/>
    </mc:Choice>
    <mc:Fallback xmlns="">
      <p:transition spd="slow" advTm="592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" grpId="0"/>
      <p:bldP spid="26" grpId="0"/>
      <p:bldP spid="31" grpId="0"/>
      <p:bldP spid="32" grpId="0"/>
      <p:bldP spid="33" grpId="0"/>
      <p:bldP spid="39" grpId="0"/>
      <p:bldP spid="40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/>
          <a:srcRect l="18886" t="29547" r="59337" b="32682"/>
          <a:stretch/>
        </p:blipFill>
        <p:spPr>
          <a:xfrm>
            <a:off x="1219490" y="1840368"/>
            <a:ext cx="4265680" cy="4159635"/>
          </a:xfrm>
          <a:prstGeom prst="rect">
            <a:avLst/>
          </a:prstGeom>
        </p:spPr>
      </p:pic>
      <p:cxnSp>
        <p:nvCxnSpPr>
          <p:cNvPr id="38" name="Прямая со стрелкой 37"/>
          <p:cNvCxnSpPr/>
          <p:nvPr/>
        </p:nvCxnSpPr>
        <p:spPr>
          <a:xfrm flipV="1">
            <a:off x="1431601" y="1914910"/>
            <a:ext cx="3830" cy="36651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1312766" y="5026897"/>
            <a:ext cx="4280246" cy="20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296925" y="4727025"/>
                <a:ext cx="16234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925" y="4727025"/>
                <a:ext cx="162343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5926" r="-2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474417" y="1840367"/>
                <a:ext cx="3462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417" y="1840367"/>
                <a:ext cx="346249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946776" y="442143"/>
            <a:ext cx="9493144" cy="107721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Дискретті кездейсоқ шаманың үлестірім заңының </a:t>
            </a:r>
            <a:r>
              <a:rPr lang="kk-KZ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графиктік берілуі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65996" y="2358216"/>
            <a:ext cx="74595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0,25   -</a:t>
            </a:r>
          </a:p>
          <a:p>
            <a:endParaRPr lang="en-US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0,225-</a:t>
            </a:r>
          </a:p>
          <a:p>
            <a:endParaRPr lang="en-US" sz="1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0,19   -</a:t>
            </a:r>
          </a:p>
          <a:p>
            <a:endParaRPr lang="en-US" sz="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0,15   - </a:t>
            </a:r>
          </a:p>
          <a:p>
            <a:endParaRPr lang="en-US" sz="5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0,11   -</a:t>
            </a:r>
          </a:p>
          <a:p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11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0,075  -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86662" y="5056798"/>
            <a:ext cx="4661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dirty="0" smtClean="0">
                <a:solidFill>
                  <a:schemeClr val="tx2">
                    <a:lumMod val="50000"/>
                  </a:schemeClr>
                </a:solidFill>
              </a:rPr>
              <a:t>  0         6 сағ    7 сағ    8 сағ      9 сағ     10сағ     11 сағ</a:t>
            </a:r>
          </a:p>
          <a:p>
            <a:r>
              <a:rPr lang="kk-KZ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kk-KZ" sz="1400" dirty="0" smtClean="0">
                <a:solidFill>
                  <a:schemeClr val="tx2">
                    <a:lumMod val="50000"/>
                  </a:schemeClr>
                </a:solidFill>
              </a:rPr>
              <a:t>           30 мин 30 мин 30 мин  30 мин   30 мин  </a:t>
            </a:r>
            <a:r>
              <a:rPr lang="kk-KZ" sz="1400" dirty="0">
                <a:solidFill>
                  <a:schemeClr val="tx2">
                    <a:lumMod val="50000"/>
                  </a:schemeClr>
                </a:solidFill>
              </a:rPr>
              <a:t>30 </a:t>
            </a:r>
            <a:r>
              <a:rPr lang="kk-KZ" sz="1400" dirty="0" smtClean="0">
                <a:solidFill>
                  <a:schemeClr val="tx2">
                    <a:lumMod val="50000"/>
                  </a:schemeClr>
                </a:solidFill>
              </a:rPr>
              <a:t>мин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52" name="Таблица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512127"/>
              </p:ext>
            </p:extLst>
          </p:nvPr>
        </p:nvGraphicFramePr>
        <p:xfrm>
          <a:off x="5629026" y="1973039"/>
          <a:ext cx="5758025" cy="1775042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1496291"/>
                <a:gridCol w="692727"/>
                <a:gridCol w="692727"/>
                <a:gridCol w="720436"/>
                <a:gridCol w="734291"/>
                <a:gridCol w="720437"/>
                <a:gridCol w="701116"/>
              </a:tblGrid>
              <a:tr h="1042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Уақыты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сағ</a:t>
                      </a:r>
                      <a:endParaRPr lang="ru-RU" sz="16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 мин</a:t>
                      </a:r>
                      <a:endParaRPr lang="ru-RU" sz="16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сағ</a:t>
                      </a:r>
                      <a:endParaRPr lang="ru-RU" sz="16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 мин</a:t>
                      </a:r>
                      <a:endParaRPr lang="ru-RU" sz="16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сағ</a:t>
                      </a:r>
                      <a:endParaRPr lang="ru-RU" sz="16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 мин</a:t>
                      </a:r>
                      <a:endParaRPr lang="ru-RU" sz="16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сағ</a:t>
                      </a:r>
                      <a:endParaRPr lang="ru-RU" sz="16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 мин</a:t>
                      </a:r>
                      <a:endParaRPr lang="ru-RU" sz="16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сағ</a:t>
                      </a:r>
                      <a:endParaRPr lang="ru-RU" sz="16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 мин</a:t>
                      </a:r>
                      <a:endParaRPr lang="ru-RU" sz="16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 </a:t>
                      </a:r>
                      <a:r>
                        <a:rPr lang="ru-RU" sz="14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сағ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 мин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Адамдар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саны</a:t>
                      </a: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r>
                        <a:rPr 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  <a:endParaRPr lang="ru-RU" sz="16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180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  <a:r>
                        <a:rPr 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r>
                        <a:rPr 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</a:tr>
              <a:tr h="467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2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ru-RU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415" marR="18415" marT="18415" marB="18415" anchor="ctr"/>
                </a:tc>
              </a:tr>
            </a:tbl>
          </a:graphicData>
        </a:graphic>
      </p:graphicFrame>
      <p:cxnSp>
        <p:nvCxnSpPr>
          <p:cNvPr id="5" name="Прямая соединительная линия 4"/>
          <p:cNvCxnSpPr>
            <a:stCxn id="46" idx="7"/>
          </p:cNvCxnSpPr>
          <p:nvPr/>
        </p:nvCxnSpPr>
        <p:spPr>
          <a:xfrm flipV="1">
            <a:off x="1986837" y="3420144"/>
            <a:ext cx="524707" cy="7536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2541398" y="2530951"/>
            <a:ext cx="522296" cy="8285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 flipV="1">
            <a:off x="3082059" y="2540160"/>
            <a:ext cx="482969" cy="2852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 flipV="1">
            <a:off x="3600478" y="2853026"/>
            <a:ext cx="776314" cy="3655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7025687" y="3352787"/>
            <a:ext cx="846707" cy="362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kk-KZ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0,075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827566" y="3333441"/>
            <a:ext cx="699230" cy="362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0,15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510520" y="3335375"/>
            <a:ext cx="699230" cy="362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0,25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9189166" y="3343101"/>
            <a:ext cx="846707" cy="362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0,225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9970102" y="3336375"/>
            <a:ext cx="699230" cy="362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0,19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0698243" y="3336375"/>
            <a:ext cx="69923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0,1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H="1" flipV="1">
            <a:off x="4407023" y="3230943"/>
            <a:ext cx="844760" cy="4512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5184168" y="3611118"/>
            <a:ext cx="84441" cy="833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4350606" y="3170037"/>
            <a:ext cx="84441" cy="833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3557122" y="2813222"/>
            <a:ext cx="84441" cy="833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3025934" y="2502487"/>
            <a:ext cx="84441" cy="833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2473783" y="3347337"/>
            <a:ext cx="84441" cy="833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1914762" y="4161623"/>
            <a:ext cx="84441" cy="833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504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995"/>
    </mc:Choice>
    <mc:Fallback xmlns="">
      <p:transition spd="slow" advTm="839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1" grpId="0" animBg="1"/>
      <p:bldP spid="49" grpId="0" animBg="1"/>
      <p:bldP spid="50" grpId="0" animBg="1"/>
      <p:bldP spid="45" grpId="0" animBg="1"/>
      <p:bldP spid="47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46;p44"/>
          <p:cNvSpPr txBox="1"/>
          <p:nvPr/>
        </p:nvSpPr>
        <p:spPr>
          <a:xfrm>
            <a:off x="933721" y="439321"/>
            <a:ext cx="10346383" cy="6953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Тапсырма: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0577" y="1126825"/>
            <a:ext cx="10336783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Егер допты баскетбол торына бір рет лақтырғанда допты торға салу ықтималдығы 0,7-ге тең болса, онда екі рет лақтырғанда допты торға салудың үлестірім қатарын құрыңыз.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00" name="Picture 4" descr="Картинки по запросу &quot;баскетбол головами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083" y="3146116"/>
            <a:ext cx="3057014" cy="228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1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80"/>
    </mc:Choice>
    <mc:Fallback xmlns="">
      <p:transition spd="slow" advTm="175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46;p44"/>
          <p:cNvSpPr txBox="1"/>
          <p:nvPr/>
        </p:nvSpPr>
        <p:spPr>
          <a:xfrm>
            <a:off x="851597" y="455590"/>
            <a:ext cx="10346383" cy="69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0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</a:t>
            </a:r>
            <a:endParaRPr lang="ru-RU" sz="40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6576" y="1680834"/>
            <a:ext cx="3266351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Ықтималдығы: 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3975" y="1724991"/>
            <a:ext cx="855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0,7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1597" y="2903449"/>
            <a:ext cx="2671991" cy="578882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Сәтсіз «0»: 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77830" y="985852"/>
            <a:ext cx="1615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Сәтті: 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65003" y="985852"/>
            <a:ext cx="1615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Сәтсіз: 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28788" y="1724991"/>
            <a:ext cx="855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0,3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706468" y="2903449"/>
                <a:ext cx="31394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kk-KZ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0,3 </a:t>
                </a:r>
                <a14:m>
                  <m:oMath xmlns:m="http://schemas.openxmlformats.org/officeDocument/2006/math">
                    <m:r>
                      <a:rPr lang="kk-KZ" sz="28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∙</m:t>
                    </m:r>
                  </m:oMath>
                </a14:m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0,3</a:t>
                </a:r>
                <a:r>
                  <a:rPr lang="en-US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</a:t>
                </a:r>
                <a:endParaRPr lang="ru-RU" sz="28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468" y="2903449"/>
                <a:ext cx="3139440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1359" t="-12791" b="-302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5806624" y="2903449"/>
            <a:ext cx="122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0,09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1597" y="3956572"/>
            <a:ext cx="2671991" cy="57888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рет сәтті: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48086" y="4012234"/>
                <a:ext cx="25576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kk-KZ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0,3 </a:t>
                </a:r>
                <a14:m>
                  <m:oMath xmlns:m="http://schemas.openxmlformats.org/officeDocument/2006/math">
                    <m:r>
                      <a:rPr lang="kk-KZ" sz="28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∙</m:t>
                    </m:r>
                  </m:oMath>
                </a14:m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0,7</a:t>
                </a:r>
                <a:r>
                  <a:rPr lang="en-US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ru-RU" sz="28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086" y="4012234"/>
                <a:ext cx="2557643" cy="523220"/>
              </a:xfrm>
              <a:prstGeom prst="rect">
                <a:avLst/>
              </a:prstGeom>
              <a:blipFill rotWithShape="0">
                <a:blip r:embed="rId7"/>
                <a:stretch>
                  <a:fillRect l="-1667" t="-12791" b="-302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7623950" y="4012234"/>
            <a:ext cx="1820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0,42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26461" y="4012234"/>
                <a:ext cx="21869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0,7 </a:t>
                </a:r>
                <a14:m>
                  <m:oMath xmlns:m="http://schemas.openxmlformats.org/officeDocument/2006/math">
                    <m:r>
                      <a:rPr lang="kk-KZ" sz="28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∙</m:t>
                    </m:r>
                  </m:oMath>
                </a14:m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0,3</a:t>
                </a:r>
                <a:r>
                  <a:rPr lang="en-US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ru-RU" sz="28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461" y="4012234"/>
                <a:ext cx="2186954" cy="523220"/>
              </a:xfrm>
              <a:prstGeom prst="rect">
                <a:avLst/>
              </a:prstGeom>
              <a:blipFill rotWithShape="0">
                <a:blip r:embed="rId8"/>
                <a:stretch>
                  <a:fillRect l="-5866" t="-12791" b="-302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826576" y="5003590"/>
            <a:ext cx="2671991" cy="57888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рет сәтті: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869993" y="5124006"/>
                <a:ext cx="25576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kk-KZ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0,</a:t>
                </a:r>
                <a:r>
                  <a:rPr lang="en-US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</a:t>
                </a:r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kk-KZ" sz="28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∙</m:t>
                    </m:r>
                  </m:oMath>
                </a14:m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0,7</a:t>
                </a:r>
                <a:r>
                  <a:rPr lang="en-US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ru-RU" sz="28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993" y="5124006"/>
                <a:ext cx="2557643" cy="523220"/>
              </a:xfrm>
              <a:prstGeom prst="rect">
                <a:avLst/>
              </a:prstGeom>
              <a:blipFill rotWithShape="0">
                <a:blip r:embed="rId9"/>
                <a:stretch>
                  <a:fillRect l="-1909" t="-14118" b="-317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5526461" y="5121019"/>
            <a:ext cx="1820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795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467"/>
    </mc:Choice>
    <mc:Fallback xmlns="">
      <p:transition spd="slow" advTm="574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" grpId="0" animBg="1"/>
      <p:bldP spid="20" grpId="0"/>
      <p:bldP spid="23" grpId="0" animBg="1"/>
      <p:bldP spid="24" grpId="0"/>
      <p:bldP spid="25" grpId="0"/>
      <p:bldP spid="30" grpId="0"/>
      <p:bldP spid="37" grpId="0"/>
      <p:bldP spid="38" grpId="0"/>
      <p:bldP spid="17" grpId="0" animBg="1"/>
      <p:bldP spid="18" grpId="0"/>
      <p:bldP spid="27" grpId="0"/>
      <p:bldP spid="28" grpId="0"/>
      <p:bldP spid="29" grpId="0" animBg="1"/>
      <p:bldP spid="34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Таблица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5875296"/>
                  </p:ext>
                </p:extLst>
              </p:nvPr>
            </p:nvGraphicFramePr>
            <p:xfrm>
              <a:off x="2005164" y="3603143"/>
              <a:ext cx="5789240" cy="128016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447310"/>
                    <a:gridCol w="1447310"/>
                    <a:gridCol w="1447310"/>
                    <a:gridCol w="144731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3200" b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Таблица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5875296"/>
                  </p:ext>
                </p:extLst>
              </p:nvPr>
            </p:nvGraphicFramePr>
            <p:xfrm>
              <a:off x="2005164" y="3603143"/>
              <a:ext cx="5789240" cy="128016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447310"/>
                    <a:gridCol w="1447310"/>
                    <a:gridCol w="1447310"/>
                    <a:gridCol w="1447310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20" t="-13684" r="-300420" b="-12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20" t="-93103" r="-300420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7" name="TextBox 16"/>
          <p:cNvSpPr txBox="1"/>
          <p:nvPr/>
        </p:nvSpPr>
        <p:spPr>
          <a:xfrm>
            <a:off x="4416447" y="1712778"/>
            <a:ext cx="2671991" cy="57888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рет сәтті: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11900" y="1706677"/>
            <a:ext cx="2671991" cy="57888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рет сәтті: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20994" y="1706677"/>
            <a:ext cx="2671991" cy="578882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Сәтсіз «0»: 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69969" y="2441078"/>
            <a:ext cx="1601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kk-KZ" sz="36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97614" y="2441078"/>
            <a:ext cx="1601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0,42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59648" y="2441078"/>
            <a:ext cx="1601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0,49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30155" y="4205934"/>
            <a:ext cx="1601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kk-KZ" sz="3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99617" y="4196808"/>
            <a:ext cx="1601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0,42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03718" y="4190707"/>
            <a:ext cx="1601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0,49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5425" y="379518"/>
            <a:ext cx="103513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Екі </a:t>
            </a:r>
            <a:r>
              <a:rPr lang="kk-KZ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рет лақтырғанда допты торға салудың үлестірім </a:t>
            </a:r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қатары</a:t>
            </a:r>
            <a:endParaRPr lang="ru-RU" sz="3200" dirty="0"/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679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65"/>
    </mc:Choice>
    <mc:Fallback xmlns="">
      <p:transition spd="slow" advTm="35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/>
      <p:bldP spid="22" grpId="0"/>
      <p:bldP spid="23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46;p44"/>
          <p:cNvSpPr txBox="1"/>
          <p:nvPr/>
        </p:nvSpPr>
        <p:spPr>
          <a:xfrm>
            <a:off x="933721" y="439321"/>
            <a:ext cx="10346383" cy="6953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Тапсырма: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0577" y="1126825"/>
            <a:ext cx="10336783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Оқушының үш емтиханның біріншісін, екіншісін және үшіншісін сәтті тапсыру ықтималдықтары сәйкесінше – 0,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0,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0,7. Оқушының емтиханды сәтті тапсыру санының үлестірім заңын анықтаңыз.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https://im3.bloha.ru/emoji/memo_1f4d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27" y="4041452"/>
            <a:ext cx="1586082" cy="158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7.bloha.ru/emoji/open-book_1f4d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455" y="3681370"/>
            <a:ext cx="2306246" cy="230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7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63"/>
    </mc:Choice>
    <mc:Fallback xmlns="">
      <p:transition spd="slow" advTm="228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46;p44"/>
          <p:cNvSpPr txBox="1"/>
          <p:nvPr/>
        </p:nvSpPr>
        <p:spPr>
          <a:xfrm>
            <a:off x="851597" y="455590"/>
            <a:ext cx="10346383" cy="69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0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</a:t>
            </a:r>
            <a:endParaRPr lang="ru-RU" sz="40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39889" y="2390434"/>
            <a:ext cx="2108111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kk-KZ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сабақ: 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11880" y="2390434"/>
            <a:ext cx="855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0,6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9889" y="1724991"/>
            <a:ext cx="2108111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</a:t>
            </a:r>
            <a:r>
              <a:rPr lang="kk-KZ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сабақ: 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11880" y="1724991"/>
            <a:ext cx="855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0,9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9889" y="3055877"/>
            <a:ext cx="2108111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kk-KZ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сабақ: 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11880" y="3055877"/>
            <a:ext cx="962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0,7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9889" y="4198849"/>
            <a:ext cx="2671991" cy="578882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Сәтсіз «0»: 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15735" y="985852"/>
            <a:ext cx="1615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Сәтті: 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51320" y="985852"/>
            <a:ext cx="1615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Сәтсіз: 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15104" y="2390434"/>
            <a:ext cx="855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0,4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15105" y="1724991"/>
            <a:ext cx="855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0,1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15105" y="3055877"/>
            <a:ext cx="962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0,3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794760" y="4198849"/>
                <a:ext cx="31394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0,1</a:t>
                </a:r>
                <a14:m>
                  <m:oMath xmlns:m="http://schemas.openxmlformats.org/officeDocument/2006/math">
                    <m:r>
                      <a:rPr lang="kk-KZ" sz="28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kk-KZ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∙ </m:t>
                    </m:r>
                  </m:oMath>
                </a14:m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0,4 </a:t>
                </a:r>
                <a14:m>
                  <m:oMath xmlns:m="http://schemas.openxmlformats.org/officeDocument/2006/math">
                    <m:r>
                      <a:rPr lang="kk-KZ" sz="28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∙</m:t>
                    </m:r>
                  </m:oMath>
                </a14:m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0,3</a:t>
                </a:r>
                <a:r>
                  <a:rPr lang="en-US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</a:t>
                </a:r>
                <a:endParaRPr lang="ru-RU" sz="28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760" y="4198849"/>
                <a:ext cx="3139440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4078" t="-13953" b="-302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6580716" y="4198849"/>
            <a:ext cx="122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99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28"/>
    </mc:Choice>
    <mc:Fallback xmlns="">
      <p:transition spd="slow" advTm="459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1" grpId="0" animBg="1"/>
      <p:bldP spid="33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/>
      <p:bldP spid="26" grpId="0"/>
      <p:bldP spid="30" grpId="0"/>
      <p:bldP spid="32" grpId="0"/>
      <p:bldP spid="3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063234" y="536189"/>
            <a:ext cx="2671991" cy="57888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рет сәтті: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188720" y="1202520"/>
                <a:ext cx="25576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0,9</a:t>
                </a:r>
                <a14:m>
                  <m:oMath xmlns:m="http://schemas.openxmlformats.org/officeDocument/2006/math">
                    <m:r>
                      <a:rPr lang="kk-KZ" sz="28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kk-KZ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∙ </m:t>
                    </m:r>
                  </m:oMath>
                </a14:m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0,4 </a:t>
                </a:r>
                <a14:m>
                  <m:oMath xmlns:m="http://schemas.openxmlformats.org/officeDocument/2006/math">
                    <m:r>
                      <a:rPr lang="kk-KZ" sz="28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∙</m:t>
                    </m:r>
                  </m:oMath>
                </a14:m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0,3</a:t>
                </a:r>
                <a:r>
                  <a:rPr lang="en-US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ru-RU" sz="28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20" y="1202520"/>
                <a:ext cx="2557643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4762" t="-12791" b="-302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5557482" y="1868851"/>
            <a:ext cx="1820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0,154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596640" y="1202520"/>
                <a:ext cx="28710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+ 0,1</a:t>
                </a:r>
                <a14:m>
                  <m:oMath xmlns:m="http://schemas.openxmlformats.org/officeDocument/2006/math">
                    <m:r>
                      <a:rPr lang="kk-KZ" sz="28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kk-KZ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∙ </m:t>
                    </m:r>
                  </m:oMath>
                </a14:m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0,6 </a:t>
                </a:r>
                <a14:m>
                  <m:oMath xmlns:m="http://schemas.openxmlformats.org/officeDocument/2006/math">
                    <m:r>
                      <a:rPr lang="kk-KZ" sz="28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∙</m:t>
                    </m:r>
                  </m:oMath>
                </a14:m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0,3</a:t>
                </a:r>
                <a:r>
                  <a:rPr lang="en-US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ru-RU" sz="28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640" y="1202520"/>
                <a:ext cx="2871003" cy="523220"/>
              </a:xfrm>
              <a:prstGeom prst="rect">
                <a:avLst/>
              </a:prstGeom>
              <a:blipFill rotWithShape="0">
                <a:blip r:embed="rId7"/>
                <a:stretch>
                  <a:fillRect l="-4246" t="-12791" r="-2972" b="-302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410686" y="1206140"/>
                <a:ext cx="3480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+ 0,1</a:t>
                </a:r>
                <a14:m>
                  <m:oMath xmlns:m="http://schemas.openxmlformats.org/officeDocument/2006/math">
                    <m:r>
                      <a:rPr lang="kk-KZ" sz="28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kk-KZ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∙ </m:t>
                    </m:r>
                  </m:oMath>
                </a14:m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0,4 </a:t>
                </a:r>
                <a14:m>
                  <m:oMath xmlns:m="http://schemas.openxmlformats.org/officeDocument/2006/math">
                    <m:r>
                      <a:rPr lang="kk-KZ" sz="28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∙</m:t>
                    </m:r>
                  </m:oMath>
                </a14:m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0,7</a:t>
                </a:r>
                <a:r>
                  <a:rPr lang="en-US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:endParaRPr lang="ru-RU" sz="28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686" y="1206140"/>
                <a:ext cx="3480074" cy="523220"/>
              </a:xfrm>
              <a:prstGeom prst="rect">
                <a:avLst/>
              </a:prstGeom>
              <a:blipFill rotWithShape="0">
                <a:blip r:embed="rId8"/>
                <a:stretch>
                  <a:fillRect l="-3678" t="-13953" b="-302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1352771" y="1868851"/>
            <a:ext cx="4287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0,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108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+0,0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+0,0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63234" y="2636527"/>
            <a:ext cx="2671991" cy="57888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рет сәтті: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188720" y="3302858"/>
                <a:ext cx="25576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0,9</a:t>
                </a:r>
                <a14:m>
                  <m:oMath xmlns:m="http://schemas.openxmlformats.org/officeDocument/2006/math">
                    <m:r>
                      <a:rPr lang="kk-KZ" sz="28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kk-KZ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∙ </m:t>
                    </m:r>
                  </m:oMath>
                </a14:m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0,</a:t>
                </a:r>
                <a:r>
                  <a:rPr lang="kk-KZ" sz="28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</a:t>
                </a:r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kk-KZ" sz="28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∙</m:t>
                    </m:r>
                  </m:oMath>
                </a14:m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0,3</a:t>
                </a:r>
                <a:r>
                  <a:rPr lang="en-US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ru-RU" sz="28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20" y="3302858"/>
                <a:ext cx="2557643" cy="523220"/>
              </a:xfrm>
              <a:prstGeom prst="rect">
                <a:avLst/>
              </a:prstGeom>
              <a:blipFill rotWithShape="0">
                <a:blip r:embed="rId9"/>
                <a:stretch>
                  <a:fillRect l="-4762" t="-13953" b="-302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5557482" y="3969189"/>
            <a:ext cx="1820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56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596640" y="3302858"/>
                <a:ext cx="28710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+ 0,</a:t>
                </a:r>
                <a:r>
                  <a:rPr lang="kk-KZ" sz="28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9</a:t>
                </a:r>
                <a14:m>
                  <m:oMath xmlns:m="http://schemas.openxmlformats.org/officeDocument/2006/math">
                    <m:r>
                      <a:rPr lang="kk-KZ" sz="28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kk-KZ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∙ </m:t>
                    </m:r>
                  </m:oMath>
                </a14:m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0,</a:t>
                </a:r>
                <a:r>
                  <a:rPr lang="kk-KZ" sz="28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kk-KZ" sz="28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∙</m:t>
                    </m:r>
                  </m:oMath>
                </a14:m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0,</a:t>
                </a:r>
                <a:r>
                  <a:rPr lang="en-US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 </a:t>
                </a:r>
                <a:endParaRPr lang="ru-RU" sz="28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640" y="3302858"/>
                <a:ext cx="2871003" cy="523220"/>
              </a:xfrm>
              <a:prstGeom prst="rect">
                <a:avLst/>
              </a:prstGeom>
              <a:blipFill rotWithShape="0">
                <a:blip r:embed="rId10"/>
                <a:stretch>
                  <a:fillRect l="-4246" t="-13953" r="-6794" b="-302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410686" y="3306478"/>
                <a:ext cx="3480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+ 0,1</a:t>
                </a:r>
                <a14:m>
                  <m:oMath xmlns:m="http://schemas.openxmlformats.org/officeDocument/2006/math">
                    <m:r>
                      <a:rPr lang="kk-KZ" sz="28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kk-KZ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∙ </m:t>
                    </m:r>
                  </m:oMath>
                </a14:m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0,</a:t>
                </a:r>
                <a:r>
                  <a:rPr lang="kk-KZ" sz="28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</a:t>
                </a:r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kk-KZ" sz="28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∙</m:t>
                    </m:r>
                  </m:oMath>
                </a14:m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0,7</a:t>
                </a:r>
                <a:r>
                  <a:rPr lang="en-US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:endParaRPr lang="ru-RU" sz="28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686" y="3306478"/>
                <a:ext cx="3480074" cy="523220"/>
              </a:xfrm>
              <a:prstGeom prst="rect">
                <a:avLst/>
              </a:prstGeom>
              <a:blipFill rotWithShape="0">
                <a:blip r:embed="rId11"/>
                <a:stretch>
                  <a:fillRect l="-3678" t="-12791" b="-302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1352771" y="3969189"/>
            <a:ext cx="4287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0,16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+0,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252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+0,0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42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63234" y="4640647"/>
            <a:ext cx="2671991" cy="57888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рет сәтті: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188720" y="5306978"/>
                <a:ext cx="25576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0,9</a:t>
                </a:r>
                <a14:m>
                  <m:oMath xmlns:m="http://schemas.openxmlformats.org/officeDocument/2006/math">
                    <m:r>
                      <a:rPr lang="kk-KZ" sz="28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kk-KZ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∙ </m:t>
                    </m:r>
                  </m:oMath>
                </a14:m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0,</a:t>
                </a:r>
                <a:r>
                  <a:rPr lang="kk-KZ" sz="28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</a:t>
                </a:r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kk-KZ" sz="28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∙</m:t>
                    </m:r>
                  </m:oMath>
                </a14:m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0,</a:t>
                </a:r>
                <a:r>
                  <a:rPr lang="en-US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 </a:t>
                </a:r>
                <a:endParaRPr lang="ru-RU" sz="28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20" y="5306978"/>
                <a:ext cx="2557643" cy="523220"/>
              </a:xfrm>
              <a:prstGeom prst="rect">
                <a:avLst/>
              </a:prstGeom>
              <a:blipFill rotWithShape="0">
                <a:blip r:embed="rId12"/>
                <a:stretch>
                  <a:fillRect l="-4762" t="-14118" r="-4286" b="-317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3735225" y="5341902"/>
            <a:ext cx="1820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78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45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939"/>
    </mc:Choice>
    <mc:Fallback xmlns="">
      <p:transition spd="slow" advTm="799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7" grpId="0"/>
      <p:bldP spid="38" grpId="0"/>
      <p:bldP spid="42" grpId="0"/>
      <p:bldP spid="43" grpId="0"/>
      <p:bldP spid="44" grpId="0"/>
      <p:bldP spid="45" grpId="0" animBg="1"/>
      <p:bldP spid="46" grpId="0"/>
      <p:bldP spid="47" grpId="0"/>
      <p:bldP spid="48" grpId="0"/>
      <p:bldP spid="49" grpId="0"/>
      <p:bldP spid="50" grpId="0"/>
      <p:bldP spid="51" grpId="0" animBg="1"/>
      <p:bldP spid="52" grpId="0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Таблица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5830212"/>
                  </p:ext>
                </p:extLst>
              </p:nvPr>
            </p:nvGraphicFramePr>
            <p:xfrm>
              <a:off x="1513434" y="4215281"/>
              <a:ext cx="7236550" cy="128016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447310"/>
                    <a:gridCol w="1447310"/>
                    <a:gridCol w="1447310"/>
                    <a:gridCol w="1447310"/>
                    <a:gridCol w="144731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3200" b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Таблица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5830212"/>
                  </p:ext>
                </p:extLst>
              </p:nvPr>
            </p:nvGraphicFramePr>
            <p:xfrm>
              <a:off x="1513434" y="4215281"/>
              <a:ext cx="7236550" cy="128016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447310"/>
                    <a:gridCol w="1447310"/>
                    <a:gridCol w="1447310"/>
                    <a:gridCol w="1447310"/>
                    <a:gridCol w="1447310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20" t="-13684" r="-400000" b="-12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20" t="-93103" r="-400000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7" name="TextBox 16"/>
          <p:cNvSpPr txBox="1"/>
          <p:nvPr/>
        </p:nvSpPr>
        <p:spPr>
          <a:xfrm>
            <a:off x="1220994" y="3008084"/>
            <a:ext cx="2671991" cy="578882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рет сәтті: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98677" y="1706677"/>
            <a:ext cx="2671991" cy="578882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рет сәтті: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98678" y="3008084"/>
            <a:ext cx="2671991" cy="578882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рет сәтті: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20994" y="1706677"/>
            <a:ext cx="2671991" cy="578882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Сәтсіз «0»: 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49233" y="1683861"/>
            <a:ext cx="1601933" cy="715089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r>
              <a:rPr lang="kk-KZ" sz="3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49233" y="3008084"/>
            <a:ext cx="1601933" cy="715089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0,154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70668" y="1683861"/>
            <a:ext cx="1601933" cy="715089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0,456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70668" y="3008084"/>
            <a:ext cx="1601933" cy="715089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0,378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46985" y="4818072"/>
            <a:ext cx="1601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r>
              <a:rPr lang="kk-KZ" sz="3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16447" y="4808946"/>
            <a:ext cx="1601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0,154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20548" y="4802845"/>
            <a:ext cx="1601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0,456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39035" y="4811984"/>
            <a:ext cx="1601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0,378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5425" y="379518"/>
            <a:ext cx="103513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Оқушының емтиханды сәтті тапсыру санының үлестірім </a:t>
            </a:r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заңының кестесі</a:t>
            </a:r>
            <a:endParaRPr lang="ru-RU" sz="3200" dirty="0"/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381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44"/>
    </mc:Choice>
    <mc:Fallback xmlns="">
      <p:transition spd="slow" advTm="249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232509" y="2351065"/>
                <a:ext cx="581900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509" y="2351065"/>
                <a:ext cx="5819002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232509" y="2359545"/>
            <a:ext cx="97515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k-KZ" sz="32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кейбір дискретті кездейсоқ шамалардың үлестірім заңы кестесін құрып үйренесіз.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3976" y="1371600"/>
            <a:ext cx="4910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Сабақтың мақсаты:</a:t>
            </a:r>
            <a:endParaRPr lang="ru-RU" sz="36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26324"/>
      </p:ext>
    </p:extLst>
  </p:cSld>
  <p:clrMapOvr>
    <a:masterClrMapping/>
  </p:clrMapOvr>
  <p:transition spd="med" advTm="704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Рисунок 2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09359" y="2094499"/>
            <a:ext cx="7773282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Назарларыңызға</a:t>
            </a:r>
            <a:endParaRPr lang="ru-RU" sz="6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рахмет</a:t>
            </a:r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!!!</a:t>
            </a:r>
          </a:p>
          <a:p>
            <a:pPr algn="ctr"/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9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965">
        <p:fade/>
      </p:transition>
    </mc:Choice>
    <mc:Fallback xmlns="">
      <p:transition spd="med" advTm="149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46;p44"/>
          <p:cNvSpPr txBox="1"/>
          <p:nvPr/>
        </p:nvSpPr>
        <p:spPr>
          <a:xfrm>
            <a:off x="933721" y="439321"/>
            <a:ext cx="10346383" cy="126755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kk-KZ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Дискретті кездейсоқ шаманың үлестірім заңының берілу түрлері</a:t>
            </a:r>
            <a:endParaRPr lang="ru-RU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AutoShape 6" descr="https://im3.bloha.ru/emoji/white-heavy-check-mark_2705.png"/>
          <p:cNvSpPr>
            <a:spLocks noChangeAspect="1" noChangeArrowheads="1"/>
          </p:cNvSpPr>
          <p:nvPr/>
        </p:nvSpPr>
        <p:spPr bwMode="auto">
          <a:xfrm>
            <a:off x="7592694" y="5153516"/>
            <a:ext cx="1017905" cy="101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448165" y="2135256"/>
            <a:ext cx="3345775" cy="646986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аналитикалық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72324" y="2129918"/>
            <a:ext cx="2400686" cy="646986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графиктік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86199" y="3559231"/>
                <a:ext cx="305090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199" y="3559231"/>
                <a:ext cx="3050900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Группа 5"/>
          <p:cNvGrpSpPr/>
          <p:nvPr/>
        </p:nvGrpSpPr>
        <p:grpSpPr>
          <a:xfrm>
            <a:off x="923817" y="3245236"/>
            <a:ext cx="2897700" cy="2573025"/>
            <a:chOff x="923817" y="3245236"/>
            <a:chExt cx="2897700" cy="2573025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923817" y="3288421"/>
              <a:ext cx="2897700" cy="2529840"/>
              <a:chOff x="1478280" y="2606040"/>
              <a:chExt cx="2897700" cy="2529840"/>
            </a:xfrm>
          </p:grpSpPr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2299382" y="4144990"/>
                <a:ext cx="1948" cy="487757"/>
              </a:xfrm>
              <a:prstGeom prst="line">
                <a:avLst/>
              </a:prstGeom>
              <a:ln w="38100">
                <a:solidFill>
                  <a:schemeClr val="tx2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/>
              <p:nvPr/>
            </p:nvCxnSpPr>
            <p:spPr>
              <a:xfrm flipV="1">
                <a:off x="1478280" y="4572000"/>
                <a:ext cx="2897700" cy="45720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 стрелкой 20"/>
              <p:cNvCxnSpPr/>
              <p:nvPr/>
            </p:nvCxnSpPr>
            <p:spPr>
              <a:xfrm flipV="1">
                <a:off x="2050459" y="2606040"/>
                <a:ext cx="0" cy="2529840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Овал 21"/>
              <p:cNvSpPr/>
              <p:nvPr/>
            </p:nvSpPr>
            <p:spPr>
              <a:xfrm>
                <a:off x="2209800" y="4114800"/>
                <a:ext cx="182880" cy="19812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2613413" y="3900357"/>
                <a:ext cx="182880" cy="19812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3102763" y="3923217"/>
                <a:ext cx="182880" cy="19812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Овал 26"/>
              <p:cNvSpPr/>
              <p:nvPr/>
            </p:nvSpPr>
            <p:spPr>
              <a:xfrm>
                <a:off x="3801439" y="3228705"/>
                <a:ext cx="182880" cy="19812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2708030" y="4084242"/>
                <a:ext cx="1948" cy="487757"/>
              </a:xfrm>
              <a:prstGeom prst="line">
                <a:avLst/>
              </a:prstGeom>
              <a:ln w="38100">
                <a:solidFill>
                  <a:schemeClr val="tx2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>
                <a:stCxn id="27" idx="4"/>
              </p:cNvCxnSpPr>
              <p:nvPr/>
            </p:nvCxnSpPr>
            <p:spPr>
              <a:xfrm flipH="1">
                <a:off x="3886103" y="3426825"/>
                <a:ext cx="6776" cy="1114868"/>
              </a:xfrm>
              <a:prstGeom prst="line">
                <a:avLst/>
              </a:prstGeom>
              <a:ln w="38100">
                <a:solidFill>
                  <a:schemeClr val="tx2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2113372" y="4566810"/>
                    <a:ext cx="478143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ru-RU" sz="2800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13372" y="4566810"/>
                    <a:ext cx="478143" cy="43088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564010" y="4566809"/>
                    <a:ext cx="478143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ru-RU" sz="2800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64010" y="4566809"/>
                    <a:ext cx="478143" cy="430887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087583" y="4574408"/>
                    <a:ext cx="1108573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ru-RU" sz="28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oMath>
                      </m:oMathPara>
                    </a14:m>
                    <a:endParaRPr lang="ru-RU" sz="2800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87583" y="4574408"/>
                    <a:ext cx="1108573" cy="430887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Прямоугольник 4"/>
                <p:cNvSpPr/>
                <p:nvPr/>
              </p:nvSpPr>
              <p:spPr>
                <a:xfrm>
                  <a:off x="1522297" y="3245236"/>
                  <a:ext cx="63184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oMath>
                    </m:oMathPara>
                  </a14:m>
                  <a:endParaRPr lang="ru-RU" sz="2400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" name="Прямоугольник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2297" y="3245236"/>
                  <a:ext cx="631840" cy="4616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657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Прямая соединительная линия 35"/>
            <p:cNvCxnSpPr/>
            <p:nvPr/>
          </p:nvCxnSpPr>
          <p:spPr>
            <a:xfrm>
              <a:off x="2642280" y="4736221"/>
              <a:ext cx="1948" cy="487757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8683534" y="2129918"/>
            <a:ext cx="1400610" cy="646986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кесте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6" name="Таблица 5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4997343"/>
                  </p:ext>
                </p:extLst>
              </p:nvPr>
            </p:nvGraphicFramePr>
            <p:xfrm>
              <a:off x="8288164" y="3555253"/>
              <a:ext cx="2164906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082453"/>
                    <a:gridCol w="1082453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</a:tr>
                  <a:tr h="5097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6" name="Таблица 5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4997343"/>
                  </p:ext>
                </p:extLst>
              </p:nvPr>
            </p:nvGraphicFramePr>
            <p:xfrm>
              <a:off x="8288164" y="3555253"/>
              <a:ext cx="2164906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082453"/>
                    <a:gridCol w="1082453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562" t="-1042" r="-101124" b="-101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100562" t="-1042" r="-1124" b="-101042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562" t="-102105" r="-101124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100562" t="-102105" r="-1124" b="-210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84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59"/>
    </mc:Choice>
    <mc:Fallback xmlns="">
      <p:transition spd="slow" advTm="411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2" grpId="0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46;p44"/>
          <p:cNvSpPr txBox="1"/>
          <p:nvPr/>
        </p:nvSpPr>
        <p:spPr>
          <a:xfrm>
            <a:off x="933721" y="439321"/>
            <a:ext cx="10346383" cy="6953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Тапсырма: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0577" y="1126825"/>
            <a:ext cx="10336783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Жарысқа қатысқан команданың ең жоғарғы 3 ұпайдан жинайтын ұпайының үлестірім кестесі берілген.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Таблица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0846254"/>
                  </p:ext>
                </p:extLst>
              </p:nvPr>
            </p:nvGraphicFramePr>
            <p:xfrm>
              <a:off x="1973051" y="2819400"/>
              <a:ext cx="6794550" cy="1233046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358910"/>
                    <a:gridCol w="1358910"/>
                    <a:gridCol w="1358910"/>
                    <a:gridCol w="1358910"/>
                    <a:gridCol w="135891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6539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3200" b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Таблица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0846254"/>
                  </p:ext>
                </p:extLst>
              </p:nvPr>
            </p:nvGraphicFramePr>
            <p:xfrm>
              <a:off x="1973051" y="2819400"/>
              <a:ext cx="6794550" cy="1233046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358910"/>
                    <a:gridCol w="1358910"/>
                    <a:gridCol w="1358910"/>
                    <a:gridCol w="1358910"/>
                    <a:gridCol w="1358910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48" t="-12632" r="-401345" b="-13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65392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48" t="-99074" r="-401345" b="-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933721" y="4265985"/>
            <a:ext cx="891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Кестедегі белгісіз ықтималдықты табыңыз.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42092" y="4927045"/>
            <a:ext cx="8362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Команданың 1-ден көп ұпай жинауының ықтималдығын табыңыз.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797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74"/>
    </mc:Choice>
    <mc:Fallback xmlns="">
      <p:transition spd="slow" advTm="297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646;p44"/>
          <p:cNvSpPr txBox="1"/>
          <p:nvPr/>
        </p:nvSpPr>
        <p:spPr>
          <a:xfrm>
            <a:off x="851597" y="455590"/>
            <a:ext cx="10346383" cy="69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0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</a:t>
            </a:r>
            <a:endParaRPr lang="ru-RU" sz="40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7" name="Таблица 4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5337479"/>
                  </p:ext>
                </p:extLst>
              </p:nvPr>
            </p:nvGraphicFramePr>
            <p:xfrm>
              <a:off x="1968450" y="1676581"/>
              <a:ext cx="6794550" cy="128016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358910"/>
                    <a:gridCol w="1358910"/>
                    <a:gridCol w="1358910"/>
                    <a:gridCol w="1358910"/>
                    <a:gridCol w="135891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3200" b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x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7" name="Таблица 4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5337479"/>
                  </p:ext>
                </p:extLst>
              </p:nvPr>
            </p:nvGraphicFramePr>
            <p:xfrm>
              <a:off x="1968450" y="1676581"/>
              <a:ext cx="6794550" cy="128016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358910"/>
                    <a:gridCol w="1358910"/>
                    <a:gridCol w="1358910"/>
                    <a:gridCol w="1358910"/>
                    <a:gridCol w="1358910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48" t="-13684" r="-401345" b="-13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48" t="-93103" r="-401345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x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0" name="TextBox 49"/>
          <p:cNvSpPr txBox="1"/>
          <p:nvPr/>
        </p:nvSpPr>
        <p:spPr>
          <a:xfrm>
            <a:off x="906011" y="1121014"/>
            <a:ext cx="891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Кестедегі белгісіз ықтималдықты табыңыз.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1701260" y="3080467"/>
                <a:ext cx="7328929" cy="64633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260" y="3080467"/>
                <a:ext cx="7328929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215690" y="3768470"/>
            <a:ext cx="3974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0,12+0,23+x+0,2=1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80365" y="4336610"/>
            <a:ext cx="2016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x+0,55=1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80365" y="4896379"/>
            <a:ext cx="1879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x=1-0,55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68540" y="5456148"/>
            <a:ext cx="1494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x=0,45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23684" y="2294776"/>
            <a:ext cx="109677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0,45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609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68"/>
    </mc:Choice>
    <mc:Fallback xmlns="">
      <p:transition spd="slow" advTm="510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1" grpId="0" animBg="1"/>
      <p:bldP spid="2" grpId="0"/>
      <p:bldP spid="52" grpId="0"/>
      <p:bldP spid="53" grpId="0"/>
      <p:bldP spid="56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7" name="Таблица 4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4980395"/>
                  </p:ext>
                </p:extLst>
              </p:nvPr>
            </p:nvGraphicFramePr>
            <p:xfrm>
              <a:off x="1983690" y="2075121"/>
              <a:ext cx="6794550" cy="128016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358910"/>
                    <a:gridCol w="1358910"/>
                    <a:gridCol w="1358910"/>
                    <a:gridCol w="1358910"/>
                    <a:gridCol w="135891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3200" b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0,45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7" name="Таблица 4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4980395"/>
                  </p:ext>
                </p:extLst>
              </p:nvPr>
            </p:nvGraphicFramePr>
            <p:xfrm>
              <a:off x="1983690" y="2075121"/>
              <a:ext cx="6794550" cy="128016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358910"/>
                    <a:gridCol w="1358910"/>
                    <a:gridCol w="1358910"/>
                    <a:gridCol w="1358910"/>
                    <a:gridCol w="1358910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48" t="-13684" r="-401345" b="-13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48" t="-93103" r="-401345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0,45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0" name="TextBox 49"/>
          <p:cNvSpPr txBox="1"/>
          <p:nvPr/>
        </p:nvSpPr>
        <p:spPr>
          <a:xfrm>
            <a:off x="906011" y="1121014"/>
            <a:ext cx="10351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Команданың 1-ден көп ұпай жинауының ықтималдығын табыңыз.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42020" y="3998156"/>
                <a:ext cx="297369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020" y="3998156"/>
                <a:ext cx="2973699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79019" y="3988986"/>
                <a:ext cx="213539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𝟒𝟓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019" y="3988986"/>
                <a:ext cx="2135393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702421" y="3988986"/>
                <a:ext cx="142314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𝟔𝟓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421" y="3988986"/>
                <a:ext cx="1423147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5352257" y="5319857"/>
            <a:ext cx="4343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Жауабы: 0,45; 0,65 </a:t>
            </a:r>
            <a:endParaRPr lang="ru-RU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468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98"/>
    </mc:Choice>
    <mc:Fallback xmlns="">
      <p:transition spd="slow" advTm="397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46;p44"/>
          <p:cNvSpPr txBox="1"/>
          <p:nvPr/>
        </p:nvSpPr>
        <p:spPr>
          <a:xfrm>
            <a:off x="933721" y="439321"/>
            <a:ext cx="10346383" cy="6953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Тапсырма: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0577" y="1126825"/>
            <a:ext cx="10336783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Берілген кестедегі дискретті кездейсоқ шаманың үлестірім кестесі болатынын анықтаңыз. 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Таблица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8993559"/>
                  </p:ext>
                </p:extLst>
              </p:nvPr>
            </p:nvGraphicFramePr>
            <p:xfrm>
              <a:off x="933721" y="2969210"/>
              <a:ext cx="4236720" cy="1172086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985001"/>
                    <a:gridCol w="996199"/>
                    <a:gridCol w="1082040"/>
                    <a:gridCol w="117348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-1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6539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2800" b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0,3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Таблица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8993559"/>
                  </p:ext>
                </p:extLst>
              </p:nvPr>
            </p:nvGraphicFramePr>
            <p:xfrm>
              <a:off x="933721" y="2969210"/>
              <a:ext cx="4236720" cy="1172086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985001"/>
                    <a:gridCol w="996199"/>
                    <a:gridCol w="1082040"/>
                    <a:gridCol w="1173480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617" t="-11765" r="-330864" b="-1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-1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65392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617" t="-87963" r="-330864" b="-4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0,3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Таблица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4843535"/>
                  </p:ext>
                </p:extLst>
              </p:nvPr>
            </p:nvGraphicFramePr>
            <p:xfrm>
              <a:off x="920577" y="4571946"/>
              <a:ext cx="4236720" cy="117214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985001"/>
                    <a:gridCol w="996199"/>
                    <a:gridCol w="1082040"/>
                    <a:gridCol w="1173480"/>
                  </a:tblGrid>
                  <a:tr h="51821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6539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sz="2800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sz="2800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2800" b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35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25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0,57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9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Таблица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4843535"/>
                  </p:ext>
                </p:extLst>
              </p:nvPr>
            </p:nvGraphicFramePr>
            <p:xfrm>
              <a:off x="920577" y="4571946"/>
              <a:ext cx="4236720" cy="117214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985001"/>
                    <a:gridCol w="996199"/>
                    <a:gridCol w="1082040"/>
                    <a:gridCol w="1173480"/>
                  </a:tblGrid>
                  <a:tr h="51821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235" t="-11628" r="-330864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65392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235" t="-88889" r="-330864" b="-4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35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25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0,57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9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Таблица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3975432"/>
                  </p:ext>
                </p:extLst>
              </p:nvPr>
            </p:nvGraphicFramePr>
            <p:xfrm>
              <a:off x="5520961" y="2969210"/>
              <a:ext cx="4236720" cy="1172086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985001"/>
                    <a:gridCol w="996199"/>
                    <a:gridCol w="1082040"/>
                    <a:gridCol w="117348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6539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sz="2800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sz="2800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2800" b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-</a:t>
                          </a:r>
                          <a:r>
                            <a:rPr lang="en-US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0,5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Таблица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3975432"/>
                  </p:ext>
                </p:extLst>
              </p:nvPr>
            </p:nvGraphicFramePr>
            <p:xfrm>
              <a:off x="5520961" y="2969210"/>
              <a:ext cx="4236720" cy="1172086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985001"/>
                    <a:gridCol w="996199"/>
                    <a:gridCol w="1082040"/>
                    <a:gridCol w="1173480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17" t="-11765" r="-331481" b="-1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65392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17" t="-87963" r="-331481" b="-4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-</a:t>
                          </a:r>
                          <a:r>
                            <a:rPr lang="en-US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0,5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Таблица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2551321"/>
                  </p:ext>
                </p:extLst>
              </p:nvPr>
            </p:nvGraphicFramePr>
            <p:xfrm>
              <a:off x="5505090" y="4571946"/>
              <a:ext cx="4236720" cy="1172086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985001"/>
                    <a:gridCol w="996199"/>
                    <a:gridCol w="1082040"/>
                    <a:gridCol w="117348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6539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2800" b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0,4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Таблица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2551321"/>
                  </p:ext>
                </p:extLst>
              </p:nvPr>
            </p:nvGraphicFramePr>
            <p:xfrm>
              <a:off x="5505090" y="4571946"/>
              <a:ext cx="4236720" cy="1172086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985001"/>
                    <a:gridCol w="996199"/>
                    <a:gridCol w="1082040"/>
                    <a:gridCol w="1173480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617" t="-11628" r="-330864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65392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617" t="-88889" r="-330864" b="-4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0,4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3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57"/>
    </mc:Choice>
    <mc:Fallback xmlns="">
      <p:transition spd="slow" advTm="220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646;p44"/>
          <p:cNvSpPr txBox="1"/>
          <p:nvPr/>
        </p:nvSpPr>
        <p:spPr>
          <a:xfrm>
            <a:off x="851597" y="455590"/>
            <a:ext cx="10346383" cy="69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0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</a:t>
            </a:r>
            <a:endParaRPr lang="ru-RU" sz="40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2369" y="2694397"/>
            <a:ext cx="3408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</a:t>
            </a:r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3+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</a:t>
            </a:r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0,3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=1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Таблица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9194511"/>
                  </p:ext>
                </p:extLst>
              </p:nvPr>
            </p:nvGraphicFramePr>
            <p:xfrm>
              <a:off x="1215690" y="1369008"/>
              <a:ext cx="4236720" cy="1172086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985001"/>
                    <a:gridCol w="996199"/>
                    <a:gridCol w="1082040"/>
                    <a:gridCol w="117348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-1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6539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2800" b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0,3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Таблица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9194511"/>
                  </p:ext>
                </p:extLst>
              </p:nvPr>
            </p:nvGraphicFramePr>
            <p:xfrm>
              <a:off x="1215690" y="1369008"/>
              <a:ext cx="4236720" cy="1172086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985001"/>
                    <a:gridCol w="996199"/>
                    <a:gridCol w="1082040"/>
                    <a:gridCol w="1173480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617" t="-11765" r="-330864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-1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65392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617" t="-87963" r="-330864" b="-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0,3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33" name="Picture 8" descr="https://im7.bloha.ru/emoji/cross-mark_274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201" y="3653804"/>
            <a:ext cx="1354347" cy="135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https://im3.bloha.ru/emoji/white-heavy-check-mark_270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784" y="3698426"/>
            <a:ext cx="1309725" cy="13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Таблица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733775"/>
                  </p:ext>
                </p:extLst>
              </p:nvPr>
            </p:nvGraphicFramePr>
            <p:xfrm>
              <a:off x="6443399" y="1353582"/>
              <a:ext cx="4236720" cy="1172086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985001"/>
                    <a:gridCol w="996199"/>
                    <a:gridCol w="1082040"/>
                    <a:gridCol w="117348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6539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sz="2800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sz="2800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2800" b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-</a:t>
                          </a:r>
                          <a:r>
                            <a:rPr lang="en-US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0,5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Таблица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733775"/>
                  </p:ext>
                </p:extLst>
              </p:nvPr>
            </p:nvGraphicFramePr>
            <p:xfrm>
              <a:off x="6443399" y="1353582"/>
              <a:ext cx="4236720" cy="1172086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985001"/>
                    <a:gridCol w="996199"/>
                    <a:gridCol w="1082040"/>
                    <a:gridCol w="1173480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617" t="-11765" r="-332099" b="-1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65392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617" t="-87963" r="-332099" b="-4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-</a:t>
                          </a:r>
                          <a:r>
                            <a:rPr lang="en-US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0,5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6" name="TextBox 35"/>
          <p:cNvSpPr txBox="1"/>
          <p:nvPr/>
        </p:nvSpPr>
        <p:spPr>
          <a:xfrm>
            <a:off x="7196636" y="2751569"/>
            <a:ext cx="3584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</a:t>
            </a:r>
            <a:r>
              <a:rPr lang="kk-KZ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</a:t>
            </a:r>
            <a:r>
              <a:rPr lang="kk-KZ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0,5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=1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259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19"/>
    </mc:Choice>
    <mc:Fallback xmlns="">
      <p:transition spd="slow" advTm="480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646;p44"/>
          <p:cNvSpPr txBox="1"/>
          <p:nvPr/>
        </p:nvSpPr>
        <p:spPr>
          <a:xfrm>
            <a:off x="851597" y="455590"/>
            <a:ext cx="10346383" cy="69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0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</a:t>
            </a:r>
            <a:endParaRPr lang="ru-RU" sz="40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3234" y="2694397"/>
            <a:ext cx="4842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</a:t>
            </a:r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35+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</a:t>
            </a:r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0,57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=1</a:t>
            </a:r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,17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" name="Picture 8" descr="https://im7.bloha.ru/emoji/cross-mark_274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201" y="3653804"/>
            <a:ext cx="1354347" cy="135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6642715" y="2623082"/>
            <a:ext cx="3408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</a:t>
            </a:r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1+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</a:t>
            </a:r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0,4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=1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Таблица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8949370"/>
                  </p:ext>
                </p:extLst>
              </p:nvPr>
            </p:nvGraphicFramePr>
            <p:xfrm>
              <a:off x="1163328" y="1264866"/>
              <a:ext cx="4236720" cy="117214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985001"/>
                    <a:gridCol w="996199"/>
                    <a:gridCol w="1082040"/>
                    <a:gridCol w="1173480"/>
                  </a:tblGrid>
                  <a:tr h="51821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6539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sz="2800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sz="2800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2800" b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2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35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25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0,57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9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Таблица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8949370"/>
                  </p:ext>
                </p:extLst>
              </p:nvPr>
            </p:nvGraphicFramePr>
            <p:xfrm>
              <a:off x="1163328" y="1264866"/>
              <a:ext cx="4236720" cy="117214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985001"/>
                    <a:gridCol w="996199"/>
                    <a:gridCol w="1082040"/>
                    <a:gridCol w="1173480"/>
                  </a:tblGrid>
                  <a:tr h="51821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17" t="-11765" r="-330864" b="-1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65392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17" t="-87963" r="-330864" b="-4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35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25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0,57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9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Таблица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5209067"/>
                  </p:ext>
                </p:extLst>
              </p:nvPr>
            </p:nvGraphicFramePr>
            <p:xfrm>
              <a:off x="6541945" y="1264362"/>
              <a:ext cx="4236720" cy="1172086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985001"/>
                    <a:gridCol w="996199"/>
                    <a:gridCol w="1082040"/>
                    <a:gridCol w="117348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6539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2800" b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0,4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Таблица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5209067"/>
                  </p:ext>
                </p:extLst>
              </p:nvPr>
            </p:nvGraphicFramePr>
            <p:xfrm>
              <a:off x="6541945" y="1264362"/>
              <a:ext cx="4236720" cy="1172086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985001"/>
                    <a:gridCol w="996199"/>
                    <a:gridCol w="1082040"/>
                    <a:gridCol w="1173480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617" t="-11765" r="-330864" b="-1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65392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617" t="-87963" r="-330864" b="-4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8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0,4</a:t>
                          </a:r>
                          <a:endParaRPr lang="ru-RU" sz="28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37" name="Picture 8" descr="https://im7.bloha.ru/emoji/cross-mark_274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578" y="3653804"/>
            <a:ext cx="1354347" cy="135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929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84"/>
    </mc:Choice>
    <mc:Fallback xmlns="">
      <p:transition spd="slow" advTm="37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2.3|2.4|2.4|14|1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4.9|4.8|2.4|5.7|2.5|1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5|5.1|1.5|9.1|0.7|2.7|1.6|5.7|4.1|7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8.2|3.1|4.6|7.7|3.1|6.1|4.9|2.9|5|10|5.9|2.5|7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2.9|2.7|2.5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8.1|11.6|6.7|3.8|8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11.9|5.8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10.8|5.2|17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5.3|4.5|2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7.8|4.5|10.5|14.8|3.6|2|2.8|3.4|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6|2.5|5.9|5.5|3.3|2.4|5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4.2|2.2|3.1|1.5|2.3|7.2|2.9|1.6|8.8|2.3|5.1|3.1|6.2"/>
</p:tagLst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17784</TotalTime>
  <Words>857</Words>
  <Application>Microsoft Office PowerPoint</Application>
  <PresentationFormat>Широкоэкранный</PresentationFormat>
  <Paragraphs>335</Paragraphs>
  <Slides>20</Slides>
  <Notes>15</Notes>
  <HiddenSlides>0</HiddenSlides>
  <MMClips>20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Cambria Math</vt:lpstr>
      <vt:lpstr>Roboto Condensed</vt:lpstr>
      <vt:lpstr>Source Sans Pro</vt:lpstr>
      <vt:lpstr>Tahoma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Huawei</cp:lastModifiedBy>
  <cp:revision>1404</cp:revision>
  <dcterms:created xsi:type="dcterms:W3CDTF">2017-01-10T11:09:36Z</dcterms:created>
  <dcterms:modified xsi:type="dcterms:W3CDTF">2024-09-18T16:46:47Z</dcterms:modified>
</cp:coreProperties>
</file>