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86" r:id="rId2"/>
    <p:sldId id="787" r:id="rId3"/>
    <p:sldId id="764" r:id="rId4"/>
    <p:sldId id="765" r:id="rId5"/>
    <p:sldId id="775" r:id="rId6"/>
    <p:sldId id="785" r:id="rId7"/>
    <p:sldId id="773" r:id="rId8"/>
    <p:sldId id="754" r:id="rId9"/>
    <p:sldId id="778" r:id="rId10"/>
    <p:sldId id="781" r:id="rId11"/>
    <p:sldId id="766" r:id="rId12"/>
    <p:sldId id="767" r:id="rId13"/>
    <p:sldId id="770" r:id="rId14"/>
    <p:sldId id="772" r:id="rId15"/>
    <p:sldId id="771" r:id="rId16"/>
    <p:sldId id="776" r:id="rId17"/>
    <p:sldId id="779" r:id="rId18"/>
    <p:sldId id="753" r:id="rId19"/>
    <p:sldId id="784" r:id="rId20"/>
    <p:sldId id="777" r:id="rId21"/>
    <p:sldId id="7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99A"/>
    <a:srgbClr val="009900"/>
    <a:srgbClr val="FFCCFF"/>
    <a:srgbClr val="0033CC"/>
    <a:srgbClr val="CC99FF"/>
    <a:srgbClr val="33CC33"/>
    <a:srgbClr val="00CC00"/>
    <a:srgbClr val="D8DDF4"/>
    <a:srgbClr val="593593"/>
    <a:srgbClr val="A43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9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3703A-E606-4B3D-8E16-C1BD2D7F32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945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E598-9993-42CD-ADED-53EE05A28E1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39C9-D5A9-40D3-9AD5-50615BDC5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12782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E598-9993-42CD-ADED-53EE05A28E1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39C9-D5A9-40D3-9AD5-50615BDC5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5485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4" r:id="rId27"/>
    <p:sldLayoutId id="2147483685" r:id="rId28"/>
    <p:sldLayoutId id="2147483687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media10.wma"/><Relationship Id="rId7" Type="http://schemas.openxmlformats.org/officeDocument/2006/relationships/image" Target="../media/image35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audio" Target="../media/media11.wma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50.png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media12.wma"/><Relationship Id="rId7" Type="http://schemas.openxmlformats.org/officeDocument/2006/relationships/image" Target="../media/image40.pn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90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audio" Target="../media/media13.wma"/><Relationship Id="rId7" Type="http://schemas.openxmlformats.org/officeDocument/2006/relationships/image" Target="../media/image240.pn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30.png"/><Relationship Id="rId11" Type="http://schemas.openxmlformats.org/officeDocument/2006/relationships/image" Target="../media/image2.png"/><Relationship Id="rId5" Type="http://schemas.openxmlformats.org/officeDocument/2006/relationships/image" Target="../media/image220.png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9.png"/><Relationship Id="rId3" Type="http://schemas.openxmlformats.org/officeDocument/2006/relationships/audio" Target="../media/media14.wma"/><Relationship Id="rId7" Type="http://schemas.openxmlformats.org/officeDocument/2006/relationships/image" Target="../media/image39.png"/><Relationship Id="rId12" Type="http://schemas.openxmlformats.org/officeDocument/2006/relationships/image" Target="../media/image24.png"/><Relationship Id="rId2" Type="http://schemas.microsoft.com/office/2007/relationships/media" Target="../media/media14.wma"/><Relationship Id="rId16" Type="http://schemas.openxmlformats.org/officeDocument/2006/relationships/image" Target="../media/image2.png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11" Type="http://schemas.openxmlformats.org/officeDocument/2006/relationships/image" Target="../media/image48.png"/><Relationship Id="rId5" Type="http://schemas.openxmlformats.org/officeDocument/2006/relationships/image" Target="../media/image15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4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media15.wma"/><Relationship Id="rId7" Type="http://schemas.openxmlformats.org/officeDocument/2006/relationships/image" Target="../media/image480.png"/><Relationship Id="rId2" Type="http://schemas.microsoft.com/office/2007/relationships/media" Target="../media/media15.wma"/><Relationship Id="rId1" Type="http://schemas.openxmlformats.org/officeDocument/2006/relationships/tags" Target="../tags/tag13.xml"/><Relationship Id="rId6" Type="http://schemas.openxmlformats.org/officeDocument/2006/relationships/image" Target="../media/image470.png"/><Relationship Id="rId5" Type="http://schemas.openxmlformats.org/officeDocument/2006/relationships/image" Target="../media/image280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audio" Target="../media/media16.wma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microsoft.com/office/2007/relationships/media" Target="../media/media16.wma"/><Relationship Id="rId1" Type="http://schemas.openxmlformats.org/officeDocument/2006/relationships/tags" Target="../tags/tag1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3.png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9.png"/><Relationship Id="rId1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audio" Target="../media/media17.wma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microsoft.com/office/2007/relationships/media" Target="../media/media17.wma"/><Relationship Id="rId16" Type="http://schemas.openxmlformats.org/officeDocument/2006/relationships/image" Target="../media/image75.png"/><Relationship Id="rId20" Type="http://schemas.openxmlformats.org/officeDocument/2006/relationships/image" Target="../media/image2.png"/><Relationship Id="rId1" Type="http://schemas.openxmlformats.org/officeDocument/2006/relationships/tags" Target="../tags/tag15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40.png"/><Relationship Id="rId3" Type="http://schemas.openxmlformats.org/officeDocument/2006/relationships/audio" Target="../media/media18.wma"/><Relationship Id="rId21" Type="http://schemas.openxmlformats.org/officeDocument/2006/relationships/image" Target="../media/image93.png"/><Relationship Id="rId17" Type="http://schemas.openxmlformats.org/officeDocument/2006/relationships/image" Target="../media/image391.png"/><Relationship Id="rId2" Type="http://schemas.microsoft.com/office/2007/relationships/media" Target="../media/media18.wma"/><Relationship Id="rId16" Type="http://schemas.openxmlformats.org/officeDocument/2006/relationships/image" Target="../media/image98.png"/><Relationship Id="rId20" Type="http://schemas.openxmlformats.org/officeDocument/2006/relationships/image" Target="../media/image92.png"/><Relationship Id="rId1" Type="http://schemas.openxmlformats.org/officeDocument/2006/relationships/tags" Target="../tags/tag16.xml"/><Relationship Id="rId15" Type="http://schemas.openxmlformats.org/officeDocument/2006/relationships/image" Target="../media/image97.png"/><Relationship Id="rId23" Type="http://schemas.openxmlformats.org/officeDocument/2006/relationships/image" Target="../media/image2.png"/><Relationship Id="rId19" Type="http://schemas.openxmlformats.org/officeDocument/2006/relationships/image" Target="../media/image91.png"/><Relationship Id="rId4" Type="http://schemas.openxmlformats.org/officeDocument/2006/relationships/slideLayout" Target="../slideLayouts/slideLayout28.xml"/><Relationship Id="rId22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audio" Target="../media/media19.wma"/><Relationship Id="rId7" Type="http://schemas.openxmlformats.org/officeDocument/2006/relationships/image" Target="../media/image101.png"/><Relationship Id="rId2" Type="http://schemas.microsoft.com/office/2007/relationships/media" Target="../media/media19.wma"/><Relationship Id="rId1" Type="http://schemas.openxmlformats.org/officeDocument/2006/relationships/tags" Target="../tags/tag1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media20.wma"/><Relationship Id="rId7" Type="http://schemas.openxmlformats.org/officeDocument/2006/relationships/image" Target="../media/image55.png"/><Relationship Id="rId2" Type="http://schemas.microsoft.com/office/2007/relationships/media" Target="../media/media20.wma"/><Relationship Id="rId1" Type="http://schemas.openxmlformats.org/officeDocument/2006/relationships/tags" Target="../tags/tag18.xml"/><Relationship Id="rId6" Type="http://schemas.openxmlformats.org/officeDocument/2006/relationships/image" Target="../media/image104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wma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audio" Target="../media/media4.wma"/><Relationship Id="rId7" Type="http://schemas.openxmlformats.org/officeDocument/2006/relationships/image" Target="../media/image211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46.png"/><Relationship Id="rId12" Type="http://schemas.openxmlformats.org/officeDocument/2006/relationships/image" Target="../media/image14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4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media6.wma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microsoft.com/office/2007/relationships/media" Target="../media/media6.wma"/><Relationship Id="rId16" Type="http://schemas.openxmlformats.org/officeDocument/2006/relationships/image" Target="../media/image2.png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media7.wma"/><Relationship Id="rId7" Type="http://schemas.openxmlformats.org/officeDocument/2006/relationships/image" Target="../media/image191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1.png"/><Relationship Id="rId3" Type="http://schemas.microsoft.com/office/2007/relationships/media" Target="../media/media8.wma"/><Relationship Id="rId7" Type="http://schemas.openxmlformats.org/officeDocument/2006/relationships/image" Target="../media/image25.wmf"/><Relationship Id="rId12" Type="http://schemas.openxmlformats.org/officeDocument/2006/relationships/image" Target="../media/image251.png"/><Relationship Id="rId2" Type="http://schemas.openxmlformats.org/officeDocument/2006/relationships/tags" Target="../tags/tag6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41.png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8.png"/><Relationship Id="rId10" Type="http://schemas.openxmlformats.org/officeDocument/2006/relationships/image" Target="../media/image231.png"/><Relationship Id="rId4" Type="http://schemas.openxmlformats.org/officeDocument/2006/relationships/audio" Target="../media/media8.wma"/><Relationship Id="rId9" Type="http://schemas.openxmlformats.org/officeDocument/2006/relationships/image" Target="../media/image221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media9.wma"/><Relationship Id="rId7" Type="http://schemas.openxmlformats.org/officeDocument/2006/relationships/image" Target="../media/image32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762261"/>
            <a:ext cx="9193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«Тригонометриялық функциялар, оның қасиеттері және графигі»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3142" y="5148822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67">
        <p:fade/>
      </p:transition>
    </mc:Choice>
    <mc:Fallback xmlns="">
      <p:transition spd="med" advTm="8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22044" y="1102133"/>
                <a:ext cx="4375620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44" y="1102133"/>
                <a:ext cx="4375620" cy="7412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22044" y="2206067"/>
                <a:ext cx="4375620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44" y="2206067"/>
                <a:ext cx="4375620" cy="7412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81467" y="5186455"/>
                <a:ext cx="6782691" cy="803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</m:oMath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67" y="5186455"/>
                <a:ext cx="6782691" cy="803682"/>
              </a:xfrm>
              <a:prstGeom prst="rect">
                <a:avLst/>
              </a:prstGeom>
              <a:blipFill rotWithShape="0">
                <a:blip r:embed="rId7"/>
                <a:stretch>
                  <a:fillRect l="-2338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22044" y="3293909"/>
                <a:ext cx="440338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44" y="3293909"/>
                <a:ext cx="4403385" cy="8094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381706"/>
      </p:ext>
    </p:extLst>
  </p:cSld>
  <p:clrMapOvr>
    <a:masterClrMapping/>
  </p:clrMapOvr>
  <p:transition spd="slow" advTm="3936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  <p:bldP spid="3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6;p44"/>
              <p:cNvSpPr txBox="1"/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</m:oMath>
                </a14:m>
                <a:r>
                  <a:rPr lang="ru-RU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</a:t>
                </a:r>
                <a:endParaRPr lang="ru-RU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Google Shape;646;p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blipFill rotWithShape="0">
                <a:blip r:embed="rId5"/>
                <a:stretch>
                  <a:fillRect t="-21359" b="-49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98812" y="1076759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қасиеттері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919208" y="1727376"/>
                <a:ext cx="30710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)∈(−∞; +∞)</m:t>
                    </m:r>
                  </m:oMath>
                </a14:m>
                <a:endParaRPr lang="kk-KZ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8" y="1727376"/>
                <a:ext cx="307109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175" t="-11842" r="-794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19208" y="2189041"/>
                <a:ext cx="2549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</m:d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∈[−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8" y="2189041"/>
                <a:ext cx="254909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28" t="-11842" r="-1196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931430" y="2658327"/>
            <a:ext cx="2770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тақ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функция;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912305" y="3604048"/>
                <a:ext cx="39131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</m:oMath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05" y="3604048"/>
                <a:ext cx="391312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492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898812" y="4080130"/>
                <a:ext cx="865227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24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аңба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тұрақтылық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аралықтары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𝒁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12" y="4080130"/>
                <a:ext cx="8652270" cy="1569660"/>
              </a:xfrm>
              <a:prstGeom prst="rect">
                <a:avLst/>
              </a:prstGeom>
              <a:blipFill rotWithShape="0">
                <a:blip r:embed="rId9"/>
                <a:stretch>
                  <a:fillRect l="-1056" t="-3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5315" y="1661534"/>
            <a:ext cx="5916270" cy="182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919208" y="3125506"/>
                <a:ext cx="49979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периодты функция,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</m:oMath>
                </a14:m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8" y="3125506"/>
                <a:ext cx="4997907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951" t="-12000" r="-854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42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66"/>
    </mc:Choice>
    <mc:Fallback xmlns="">
      <p:transition spd="slow" advTm="49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  <p:bldP spid="35" grpId="0"/>
      <p:bldP spid="39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457" y="961925"/>
            <a:ext cx="6610398" cy="203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6;p44"/>
              <p:cNvSpPr txBox="1"/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  <m:r>
                      <a:rPr lang="kk-KZ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kk-KZ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</a:t>
                </a:r>
                <a:endParaRPr lang="ru-RU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Google Shape;646;p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blipFill rotWithShape="0">
                <a:blip r:embed="rId6"/>
                <a:stretch>
                  <a:fillRect t="-23301" b="-47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43820" y="2891019"/>
                <a:ext cx="8652270" cy="1561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24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ірсарындылық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аралықтары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kk-KZ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 аралығы: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  <m:r>
                      <a:rPr lang="kk-KZ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endParaRPr lang="kk-KZ" sz="2400" b="1" dirty="0" smtClean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ему аралығы: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</m:d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  <m:r>
                      <a:rPr lang="kk-KZ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kk-KZ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2891019"/>
                <a:ext cx="8652270" cy="1561710"/>
              </a:xfrm>
              <a:prstGeom prst="rect">
                <a:avLst/>
              </a:prstGeom>
              <a:blipFill rotWithShape="0">
                <a:blip r:embed="rId7"/>
                <a:stretch>
                  <a:fillRect l="-1056" t="-3125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043820" y="4514937"/>
                <a:ext cx="8652270" cy="1439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экстрамумдары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</m:oMath>
                </a14:m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𝒊𝒏</m:t>
                        </m:r>
                      </m:sub>
                    </m:sSub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kk-KZ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</m:oMath>
                </a14:m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4514937"/>
                <a:ext cx="8652270" cy="1439753"/>
              </a:xfrm>
              <a:prstGeom prst="rect">
                <a:avLst/>
              </a:prstGeom>
              <a:blipFill rotWithShape="0">
                <a:blip r:embed="rId8"/>
                <a:stretch>
                  <a:fillRect l="-1056" t="-3390" b="-2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2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80"/>
    </mc:Choice>
    <mc:Fallback xmlns="">
      <p:transition spd="slow" advTm="39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функция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935748" y="1704372"/>
                <a:ext cx="10344356" cy="1164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just"/>
                <a:r>
                  <a:rPr lang="ru-RU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RU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ru-RU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ru-RU" altLang="ru-RU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altLang="ru-RU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altLang="ru-RU" sz="28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болса</a:t>
                </a:r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ru-RU" alt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онда</a:t>
                </a:r>
                <a:r>
                  <a:rPr lang="en-US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𝒂𝒓𝒄𝒔𝒊𝒏𝒂</m:t>
                    </m:r>
                    <m:r>
                      <a:rPr lang="en-US" altLang="ru-RU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ru-RU" altLang="ru-RU" sz="28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деп</a:t>
                </a:r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синусы </a:t>
                </a:r>
                <a14:m>
                  <m:oMath xmlns:m="http://schemas.openxmlformats.org/officeDocument/2006/math">
                    <m:r>
                      <a:rPr lang="en-US" altLang="ru-RU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ru-RU" altLang="ru-RU" sz="28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ға</a:t>
                </a:r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</a:t>
                </a:r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болатын</a:t>
                </a:r>
                <a:r>
                  <a:rPr lang="en-US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ru-RU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ru-RU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ru-RU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altLang="ru-RU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ru-RU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ru-RU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кесіндісіндегі </a:t>
                </a:r>
                <a:r>
                  <a:rPr lang="kk-KZ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санды айтамыз</a:t>
                </a:r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alt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748" y="1704372"/>
                <a:ext cx="10344356" cy="1164934"/>
              </a:xfrm>
              <a:prstGeom prst="rect">
                <a:avLst/>
              </a:prstGeom>
              <a:blipFill rotWithShape="0">
                <a:blip r:embed="rId5"/>
                <a:stretch>
                  <a:fillRect l="-1238" t="-6283" r="-1238" b="-36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8812" y="1076759"/>
                <a:ext cx="10346384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𝒂𝒓𝒄𝒔𝒊𝒏𝒙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kk-KZ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 және оның </a:t>
                </a:r>
                <a:r>
                  <a:rPr lang="ru-RU" alt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қасиеттері</a:t>
                </a:r>
                <a:r>
                  <a:rPr lang="ru-RU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ru-RU" alt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12" y="1076759"/>
                <a:ext cx="10346384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95658" y="2945254"/>
                <a:ext cx="1600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ru-RU" altLang="ru-RU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altLang="ru-RU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altLang="ru-RU" sz="32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58" y="2945254"/>
                <a:ext cx="1600503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624917" y="3654484"/>
                <a:ext cx="26552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𝒂𝒓𝒄𝒔𝒊𝒏</m:t>
                      </m:r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𝒕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17" y="3654484"/>
                <a:ext cx="265527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4501525" y="3759544"/>
            <a:ext cx="1203960" cy="479715"/>
          </a:xfrm>
          <a:prstGeom prst="righ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38929" y="3220247"/>
                <a:ext cx="2539798" cy="157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𝒔𝒊𝒏𝒕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29" y="3220247"/>
                <a:ext cx="2539798" cy="15721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7925" y="5129497"/>
                <a:ext cx="3463150" cy="544830"/>
              </a:xfrm>
              <a:prstGeom prst="round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𝒂𝒓𝒄𝒔𝒊𝒏𝒂</m:t>
                              </m:r>
                            </m:e>
                          </m:d>
                        </m:e>
                      </m:func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925" y="5129497"/>
                <a:ext cx="3463150" cy="54483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1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81"/>
    </mc:Choice>
    <mc:Fallback xmlns="">
      <p:transition spd="slow" advTm="39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/>
      <p:bldP spid="2" grpId="0"/>
      <p:bldP spid="34" grpId="0"/>
      <p:bldP spid="3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Рисунок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43"/>
          <a:stretch>
            <a:fillRect/>
          </a:stretch>
        </p:blipFill>
        <p:spPr bwMode="auto">
          <a:xfrm flipH="1">
            <a:off x="4064784" y="1775063"/>
            <a:ext cx="3313112" cy="242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4" name="Прямая со стрелкой 5"/>
          <p:cNvCxnSpPr>
            <a:cxnSpLocks noChangeShapeType="1"/>
          </p:cNvCxnSpPr>
          <p:nvPr/>
        </p:nvCxnSpPr>
        <p:spPr bwMode="auto">
          <a:xfrm>
            <a:off x="1306024" y="3043952"/>
            <a:ext cx="866775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Прямая со стрелкой 6"/>
          <p:cNvCxnSpPr>
            <a:cxnSpLocks noChangeShapeType="1"/>
          </p:cNvCxnSpPr>
          <p:nvPr/>
        </p:nvCxnSpPr>
        <p:spPr bwMode="auto">
          <a:xfrm flipV="1">
            <a:off x="5720978" y="577178"/>
            <a:ext cx="19194" cy="467403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TextBox 24"/>
              <p:cNvSpPr txBox="1">
                <a:spLocks noChangeArrowheads="1"/>
              </p:cNvSpPr>
              <p:nvPr/>
            </p:nvSpPr>
            <p:spPr bwMode="auto">
              <a:xfrm>
                <a:off x="9643574" y="2985216"/>
                <a:ext cx="4475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altLang="ru-RU" sz="2400" b="1" i="1" dirty="0">
                  <a:latin typeface="a_AvanteInt" pitchFamily="34" charset="-52"/>
                </a:endParaRPr>
              </a:p>
            </p:txBody>
          </p:sp>
        </mc:Choice>
        <mc:Fallback xmlns="">
          <p:sp>
            <p:nvSpPr>
              <p:cNvPr id="30726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43574" y="2985216"/>
                <a:ext cx="44755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TextBox 25"/>
              <p:cNvSpPr txBox="1">
                <a:spLocks noChangeArrowheads="1"/>
              </p:cNvSpPr>
              <p:nvPr/>
            </p:nvSpPr>
            <p:spPr bwMode="auto">
              <a:xfrm>
                <a:off x="5228057" y="452470"/>
                <a:ext cx="4539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altLang="ru-RU" sz="2400" b="1" i="1" dirty="0">
                  <a:latin typeface="a_AvanteInt" pitchFamily="34" charset="-52"/>
                </a:endParaRPr>
              </a:p>
            </p:txBody>
          </p:sp>
        </mc:Choice>
        <mc:Fallback xmlns="">
          <p:sp>
            <p:nvSpPr>
              <p:cNvPr id="30727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8057" y="452470"/>
                <a:ext cx="45397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8" name="TextBox 26"/>
          <p:cNvSpPr txBox="1">
            <a:spLocks noChangeArrowheads="1"/>
          </p:cNvSpPr>
          <p:nvPr/>
        </p:nvSpPr>
        <p:spPr bwMode="auto">
          <a:xfrm>
            <a:off x="5643075" y="2985215"/>
            <a:ext cx="380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30729" name="TextBox 27"/>
          <p:cNvSpPr txBox="1">
            <a:spLocks noChangeArrowheads="1"/>
          </p:cNvSpPr>
          <p:nvPr/>
        </p:nvSpPr>
        <p:spPr bwMode="auto">
          <a:xfrm>
            <a:off x="7131447" y="2997428"/>
            <a:ext cx="380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730" name="TextBox 30"/>
          <p:cNvSpPr txBox="1">
            <a:spLocks noChangeArrowheads="1"/>
          </p:cNvSpPr>
          <p:nvPr/>
        </p:nvSpPr>
        <p:spPr bwMode="auto">
          <a:xfrm>
            <a:off x="4005839" y="2997428"/>
            <a:ext cx="513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2712867" y="3003472"/>
            <a:ext cx="3687763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Прямая соединительная линия 49"/>
          <p:cNvCxnSpPr>
            <a:cxnSpLocks noChangeShapeType="1"/>
          </p:cNvCxnSpPr>
          <p:nvPr/>
        </p:nvCxnSpPr>
        <p:spPr bwMode="auto">
          <a:xfrm>
            <a:off x="4556748" y="1159590"/>
            <a:ext cx="1200150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3452643" y="358538"/>
            <a:ext cx="4892675" cy="4892675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>
                <a:spLocks noChangeArrowheads="1"/>
              </p:cNvSpPr>
              <p:nvPr/>
            </p:nvSpPr>
            <p:spPr bwMode="auto">
              <a:xfrm>
                <a:off x="6837667" y="1192729"/>
                <a:ext cx="20147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ru-R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𝒂𝒓𝒄𝒔𝒊𝒏𝒙</m:t>
                      </m:r>
                    </m:oMath>
                  </m:oMathPara>
                </a14:m>
                <a:endParaRPr lang="ru-RU" altLang="ru-RU" sz="2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7667" y="1192729"/>
                <a:ext cx="2014719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4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>
                <a:spLocks noChangeArrowheads="1"/>
              </p:cNvSpPr>
              <p:nvPr/>
            </p:nvSpPr>
            <p:spPr bwMode="auto">
              <a:xfrm rot="-2451084">
                <a:off x="7743654" y="521301"/>
                <a:ext cx="99360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ru-R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altLang="ru-RU" sz="2400" b="1" dirty="0" smtClean="0">
                    <a:solidFill>
                      <a:srgbClr val="7030A0"/>
                    </a:solidFill>
                    <a:latin typeface="TagirCTT" pitchFamily="2" charset="0"/>
                  </a:rPr>
                  <a:t> </a:t>
                </a:r>
                <a:endParaRPr lang="ru-RU" altLang="ru-RU" sz="2400" b="1" dirty="0">
                  <a:solidFill>
                    <a:srgbClr val="7030A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2451084">
                <a:off x="7743654" y="521301"/>
                <a:ext cx="99360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24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>
                <a:spLocks noChangeArrowheads="1"/>
              </p:cNvSpPr>
              <p:nvPr/>
            </p:nvSpPr>
            <p:spPr bwMode="auto">
              <a:xfrm>
                <a:off x="1540131" y="3757787"/>
                <a:ext cx="14600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40458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ru-RU" sz="2400" b="1" i="1" smtClean="0">
                        <a:solidFill>
                          <a:srgbClr val="40458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40458C"/>
                        </a:solidFill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ru-RU" altLang="ru-RU" sz="2400" b="1" dirty="0" smtClean="0">
                    <a:solidFill>
                      <a:srgbClr val="40458C"/>
                    </a:solidFill>
                    <a:latin typeface="TagirCTT" pitchFamily="2" charset="0"/>
                  </a:rPr>
                  <a:t> </a:t>
                </a:r>
                <a:endParaRPr lang="ru-RU" altLang="ru-RU" sz="2400" b="1" dirty="0">
                  <a:solidFill>
                    <a:srgbClr val="40458C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131" y="3757787"/>
                <a:ext cx="146008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674"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>
            <a:cxnSpLocks noChangeShapeType="1"/>
          </p:cNvCxnSpPr>
          <p:nvPr/>
        </p:nvCxnSpPr>
        <p:spPr bwMode="auto">
          <a:xfrm flipH="1">
            <a:off x="4254964" y="4244880"/>
            <a:ext cx="3079670" cy="81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Прямая соединительная линия 47"/>
          <p:cNvCxnSpPr>
            <a:cxnSpLocks noChangeShapeType="1"/>
          </p:cNvCxnSpPr>
          <p:nvPr/>
        </p:nvCxnSpPr>
        <p:spPr bwMode="auto">
          <a:xfrm rot="5400000">
            <a:off x="6698102" y="3630704"/>
            <a:ext cx="1200150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741" name="TextBox 52"/>
              <p:cNvSpPr txBox="1">
                <a:spLocks noChangeArrowheads="1"/>
              </p:cNvSpPr>
              <p:nvPr/>
            </p:nvSpPr>
            <p:spPr bwMode="auto">
              <a:xfrm>
                <a:off x="9119700" y="2642315"/>
                <a:ext cx="4812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altLang="ru-RU" sz="2400" b="1" i="1" dirty="0">
                  <a:latin typeface="a_AvanteInt" pitchFamily="34" charset="-52"/>
                </a:endParaRPr>
              </a:p>
            </p:txBody>
          </p:sp>
        </mc:Choice>
        <mc:Fallback xmlns="">
          <p:sp>
            <p:nvSpPr>
              <p:cNvPr id="30741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9700" y="2642315"/>
                <a:ext cx="481222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олилиния 35"/>
          <p:cNvSpPr>
            <a:spLocks/>
          </p:cNvSpPr>
          <p:nvPr/>
        </p:nvSpPr>
        <p:spPr bwMode="auto">
          <a:xfrm rot="10800000">
            <a:off x="300342" y="1799009"/>
            <a:ext cx="10819210" cy="2408864"/>
          </a:xfrm>
          <a:custGeom>
            <a:avLst/>
            <a:gdLst>
              <a:gd name="T0" fmla="*/ 0 w 7315200"/>
              <a:gd name="T1" fmla="*/ 1779829409 h 1245833"/>
              <a:gd name="T2" fmla="*/ 2147483647 w 7315200"/>
              <a:gd name="T3" fmla="*/ 4288094 h 1245833"/>
              <a:gd name="T4" fmla="*/ 2147483647 w 7315200"/>
              <a:gd name="T5" fmla="*/ 1805561071 h 1245833"/>
              <a:gd name="T6" fmla="*/ 2147483647 w 7315200"/>
              <a:gd name="T7" fmla="*/ 4288094 h 1245833"/>
              <a:gd name="T8" fmla="*/ 2147483647 w 7315200"/>
              <a:gd name="T9" fmla="*/ 1779829409 h 12458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15200"/>
              <a:gd name="T16" fmla="*/ 0 h 1245833"/>
              <a:gd name="T17" fmla="*/ 7315200 w 7315200"/>
              <a:gd name="T18" fmla="*/ 1245833 h 1245833"/>
              <a:gd name="connsiteX0" fmla="*/ 0 w 5486400"/>
              <a:gd name="connsiteY0" fmla="*/ 6 h 1242880"/>
              <a:gd name="connsiteX1" fmla="*/ 1819922 w 5486400"/>
              <a:gd name="connsiteY1" fmla="*/ 1242880 h 1242880"/>
              <a:gd name="connsiteX2" fmla="*/ 3648722 w 5486400"/>
              <a:gd name="connsiteY2" fmla="*/ 6 h 1242880"/>
              <a:gd name="connsiteX3" fmla="*/ 5486400 w 5486400"/>
              <a:gd name="connsiteY3" fmla="*/ 1225125 h 124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1242880">
                <a:moveTo>
                  <a:pt x="0" y="6"/>
                </a:moveTo>
                <a:cubicBezTo>
                  <a:pt x="608120" y="2965"/>
                  <a:pt x="1211802" y="1242880"/>
                  <a:pt x="1819922" y="1242880"/>
                </a:cubicBezTo>
                <a:cubicBezTo>
                  <a:pt x="2428042" y="1242880"/>
                  <a:pt x="3037642" y="2965"/>
                  <a:pt x="3648722" y="6"/>
                </a:cubicBezTo>
                <a:cubicBezTo>
                  <a:pt x="4259802" y="-2953"/>
                  <a:pt x="4881239" y="1223645"/>
                  <a:pt x="5486400" y="1225125"/>
                </a:cubicBezTo>
              </a:path>
            </a:pathLst>
          </a:custGeom>
          <a:noFill/>
          <a:ln w="28575" cap="flat" cmpd="sng" algn="ctr">
            <a:solidFill>
              <a:srgbClr val="40458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pic>
        <p:nvPicPr>
          <p:cNvPr id="44" name="Рисунок 43" descr="Рисунок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1" b="25023"/>
          <a:stretch>
            <a:fillRect/>
          </a:stretch>
        </p:blipFill>
        <p:spPr bwMode="auto">
          <a:xfrm flipH="1">
            <a:off x="4513375" y="1117531"/>
            <a:ext cx="252444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 rot="5400000">
            <a:off x="3956673" y="3645615"/>
            <a:ext cx="1200150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94846" y="915215"/>
                <a:ext cx="296555" cy="632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846" y="915215"/>
                <a:ext cx="296555" cy="63299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14897" y="4444346"/>
                <a:ext cx="577081" cy="632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97" y="4444346"/>
                <a:ext cx="577081" cy="6329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4556748" y="4768781"/>
            <a:ext cx="1200150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Прямая соединительная линия 29"/>
          <p:cNvCxnSpPr>
            <a:cxnSpLocks noChangeShapeType="1"/>
          </p:cNvCxnSpPr>
          <p:nvPr/>
        </p:nvCxnSpPr>
        <p:spPr bwMode="auto">
          <a:xfrm rot="5400000">
            <a:off x="3654889" y="3615559"/>
            <a:ext cx="1200150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"/>
              <p:cNvSpPr txBox="1">
                <a:spLocks noChangeArrowheads="1"/>
              </p:cNvSpPr>
              <p:nvPr/>
            </p:nvSpPr>
            <p:spPr bwMode="auto">
              <a:xfrm>
                <a:off x="906011" y="5256712"/>
                <a:ext cx="9253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𝒂𝒓𝒄𝒔𝒊𝒏𝒙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alt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</a:t>
                </a:r>
                <a:r>
                  <a:rPr lang="ru-RU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және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оның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графигі</a:t>
                </a:r>
                <a:endParaRPr lang="en-US" alt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011" y="5256712"/>
                <a:ext cx="9253239" cy="584775"/>
              </a:xfrm>
              <a:prstGeom prst="rect">
                <a:avLst/>
              </a:prstGeom>
              <a:blipFill rotWithShape="0">
                <a:blip r:embed="rId15"/>
                <a:stretch>
                  <a:fillRect t="-14583" r="-1647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197208"/>
      </p:ext>
    </p:extLst>
  </p:cSld>
  <p:clrMapOvr>
    <a:masterClrMapping/>
  </p:clrMapOvr>
  <p:transition spd="slow" advTm="2833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" grpId="0"/>
      <p:bldP spid="42" grpId="0"/>
      <p:bldP spid="42" grpId="1"/>
      <p:bldP spid="43" grpId="0"/>
      <p:bldP spid="43" grpId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6;p44"/>
              <p:cNvSpPr txBox="1"/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𝒂𝒓𝒄𝒔𝒊𝒏𝒙</m:t>
                    </m:r>
                  </m:oMath>
                </a14:m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</a:t>
                </a:r>
                <a:endParaRPr lang="ru-RU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Google Shape;646;p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blipFill rotWithShape="0">
                <a:blip r:embed="rId5"/>
                <a:stretch>
                  <a:fillRect t="-21359" b="-49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98812" y="1076759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қасиеттері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911939" y="1776940"/>
                <a:ext cx="33777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)∈[−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39" y="1776940"/>
                <a:ext cx="337772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469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21577" y="2487030"/>
                <a:ext cx="3497752" cy="825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d>
                      <m:dPr>
                        <m:ctrlP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</m:d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kk-KZ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kk-KZ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kk-KZ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kk-KZ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kk-KZ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kk-KZ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kk-KZ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kk-KZ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77" y="2487030"/>
                <a:ext cx="3497752" cy="825739"/>
              </a:xfrm>
              <a:prstGeom prst="rect">
                <a:avLst/>
              </a:prstGeom>
              <a:blipFill rotWithShape="0">
                <a:blip r:embed="rId7"/>
                <a:stretch>
                  <a:fillRect l="-4355" b="-8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933721" y="3438084"/>
                <a:ext cx="870578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𝒂𝒓𝒄𝒔𝒊𝒏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𝒂𝒓𝒄𝒔𝒊𝒏𝒙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тақ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функция;</a:t>
                </a:r>
              </a:p>
              <a:p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3438084"/>
                <a:ext cx="8705781" cy="1077218"/>
              </a:xfrm>
              <a:prstGeom prst="rect">
                <a:avLst/>
              </a:prstGeom>
              <a:blipFill rotWithShape="0">
                <a:blip r:embed="rId8"/>
                <a:stretch>
                  <a:fillRect l="-1751" t="-7910" r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906011" y="4932993"/>
            <a:ext cx="4507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зіліссіз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919155" y="4222914"/>
                <a:ext cx="6316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kk-KZ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аралығында</a:t>
                </a:r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өспелі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55" y="4222914"/>
                <a:ext cx="6316088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2510" t="-14583" r="-1448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2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12"/>
    </mc:Choice>
    <mc:Fallback xmlns="">
      <p:transition spd="slow" advTm="25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  <p:bldP spid="35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5092" y="1210461"/>
            <a:ext cx="103236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Есептеңіз: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820" y="1918597"/>
                <a:ext cx="3082254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⁡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𝒂𝒓𝒄𝒔𝒊𝒏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1918597"/>
                <a:ext cx="3082254" cy="11065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45092" y="3148479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97142" y="3802333"/>
                <a:ext cx="2728504" cy="10143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𝒂𝒓𝒄𝒔𝒊𝒏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42" y="3802333"/>
                <a:ext cx="2728504" cy="10143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37989" y="4363266"/>
                <a:ext cx="506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989" y="4363266"/>
                <a:ext cx="50686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62442" y="5394563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442" y="5394563"/>
                <a:ext cx="5020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96702" y="3933286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702" y="3933286"/>
                <a:ext cx="4651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98740" y="5024318"/>
                <a:ext cx="1890986" cy="940896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740" y="5024318"/>
                <a:ext cx="1890986" cy="94089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90147" y="4376141"/>
                <a:ext cx="866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147" y="4376141"/>
                <a:ext cx="866327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37145" y="3949515"/>
                <a:ext cx="866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145" y="3949515"/>
                <a:ext cx="866327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5922357" y="3622390"/>
            <a:ext cx="3002280" cy="1974399"/>
            <a:chOff x="7010400" y="1783080"/>
            <a:chExt cx="3002280" cy="197439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010400" y="1783080"/>
              <a:ext cx="3002280" cy="1772173"/>
              <a:chOff x="7010400" y="1783080"/>
              <a:chExt cx="3002280" cy="1772173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7010400" y="1783080"/>
                <a:ext cx="0" cy="177217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7010400" y="3555253"/>
                <a:ext cx="30022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7010400" y="1783080"/>
                <a:ext cx="2987040" cy="177217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Дуга 29"/>
            <p:cNvSpPr/>
            <p:nvPr/>
          </p:nvSpPr>
          <p:spPr>
            <a:xfrm rot="15506713">
              <a:off x="9219723" y="3212944"/>
              <a:ext cx="534605" cy="554466"/>
            </a:xfrm>
            <a:prstGeom prst="arc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648422" y="2975633"/>
                  <a:ext cx="3398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sz="2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422" y="2975633"/>
                  <a:ext cx="339837" cy="4308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Прямая соединительная линия 31"/>
            <p:cNvCxnSpPr/>
            <p:nvPr/>
          </p:nvCxnSpPr>
          <p:spPr>
            <a:xfrm>
              <a:off x="7036068" y="3304442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325628" y="3304442"/>
              <a:ext cx="0" cy="2508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0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34"/>
    </mc:Choice>
    <mc:Fallback xmlns="">
      <p:transition spd="slow" advTm="49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5992" y="4154196"/>
                <a:ext cx="2924070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𝒂𝒓𝒄𝒔𝒊𝒏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92" y="4154196"/>
                <a:ext cx="2924070" cy="11065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2152787" y="2294523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42347" y="2294523"/>
            <a:ext cx="0" cy="250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68419" y="1514037"/>
                <a:ext cx="506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419" y="1514037"/>
                <a:ext cx="50686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49688" y="2577543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88" y="2577543"/>
                <a:ext cx="50206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27132" y="1084057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132" y="1084057"/>
                <a:ext cx="46519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0577" y="1526912"/>
                <a:ext cx="866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526912"/>
                <a:ext cx="866327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67575" y="1100286"/>
                <a:ext cx="866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575" y="1100286"/>
                <a:ext cx="866327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59271" y="1607120"/>
                <a:ext cx="1823000" cy="93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271" y="1607120"/>
                <a:ext cx="1823000" cy="9353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10130" y="656382"/>
                <a:ext cx="3178306" cy="712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30" y="656382"/>
                <a:ext cx="3178306" cy="7127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300859" y="687850"/>
                <a:ext cx="813235" cy="639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59" y="687850"/>
                <a:ext cx="813235" cy="63966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41645" y="1533208"/>
                <a:ext cx="1048749" cy="1032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645" y="1533208"/>
                <a:ext cx="1048749" cy="103252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10062" y="4208011"/>
                <a:ext cx="1048749" cy="103573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62" y="4208011"/>
                <a:ext cx="1048749" cy="103573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Группа 40"/>
          <p:cNvGrpSpPr/>
          <p:nvPr/>
        </p:nvGrpSpPr>
        <p:grpSpPr>
          <a:xfrm>
            <a:off x="2152787" y="773161"/>
            <a:ext cx="3002280" cy="1974399"/>
            <a:chOff x="7010400" y="1783080"/>
            <a:chExt cx="3002280" cy="1974399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7010400" y="1783080"/>
              <a:ext cx="3002280" cy="1772173"/>
              <a:chOff x="7010400" y="1783080"/>
              <a:chExt cx="3002280" cy="1772173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7010400" y="1783080"/>
                <a:ext cx="0" cy="177217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7010400" y="3555253"/>
                <a:ext cx="30022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7010400" y="1783080"/>
                <a:ext cx="2987040" cy="177217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Дуга 29"/>
            <p:cNvSpPr/>
            <p:nvPr/>
          </p:nvSpPr>
          <p:spPr>
            <a:xfrm rot="15506713">
              <a:off x="9219723" y="3212944"/>
              <a:ext cx="534605" cy="554466"/>
            </a:xfrm>
            <a:prstGeom prst="arc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48422" y="2975633"/>
                  <a:ext cx="3398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sz="2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422" y="2975633"/>
                  <a:ext cx="339837" cy="43088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Прямая соединительная линия 42"/>
            <p:cNvCxnSpPr/>
            <p:nvPr/>
          </p:nvCxnSpPr>
          <p:spPr>
            <a:xfrm>
              <a:off x="7036068" y="3304442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325628" y="3304442"/>
              <a:ext cx="0" cy="2508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50947" y="2565735"/>
                <a:ext cx="1102161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47" y="2565735"/>
                <a:ext cx="1102161" cy="57111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474640" y="2780483"/>
                <a:ext cx="2728504" cy="10143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𝒂𝒓𝒄𝒔𝒊𝒏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40" y="2780483"/>
                <a:ext cx="2728504" cy="101431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84125" y="4989826"/>
                <a:ext cx="2588722" cy="88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25" y="4989826"/>
                <a:ext cx="2588722" cy="881908"/>
              </a:xfrm>
              <a:prstGeom prst="rect">
                <a:avLst/>
              </a:prstGeom>
              <a:blipFill rotWithShape="0">
                <a:blip r:embed="rId19"/>
                <a:stretch>
                  <a:fillRect l="-6132" b="-90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1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77"/>
    </mc:Choice>
    <mc:Fallback xmlns="">
      <p:transition spd="slow" advTm="35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38" grpId="0"/>
      <p:bldP spid="39" grpId="0"/>
      <p:bldP spid="40" grpId="0"/>
      <p:bldP spid="35" grpId="0"/>
      <p:bldP spid="42" grpId="0" animBg="1"/>
      <p:bldP spid="46" grpId="0"/>
      <p:bldP spid="47" grpId="0" animBg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309918" y="3348115"/>
            <a:ext cx="5017536" cy="571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Дербес</a:t>
            </a:r>
            <a:r>
              <a:rPr lang="ru-RU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жағдайлары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Қарапайым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теңдеулер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49940" y="2360813"/>
                <a:ext cx="7556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𝒂𝒓𝒄𝒔𝒊𝒏𝒂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40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40" y="2360813"/>
                <a:ext cx="7556877" cy="6155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3430" y="1355902"/>
                <a:ext cx="2206951" cy="6155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30" y="1355902"/>
                <a:ext cx="2206951" cy="61555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30127" y="4191985"/>
                <a:ext cx="17556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27" y="4191985"/>
                <a:ext cx="1755673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2814" y="5157989"/>
                <a:ext cx="22703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14" y="5157989"/>
                <a:ext cx="2270300" cy="43088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11200" y="4145611"/>
                <a:ext cx="17556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200" y="4145611"/>
                <a:ext cx="1755673" cy="49244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67230" y="5019416"/>
                <a:ext cx="3159198" cy="738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30" y="5019416"/>
                <a:ext cx="3159198" cy="73847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71681" y="4116710"/>
                <a:ext cx="206184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81" y="4116710"/>
                <a:ext cx="2061846" cy="49244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09679" y="5012590"/>
                <a:ext cx="3486724" cy="738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679" y="5012590"/>
                <a:ext cx="3486724" cy="73847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034339"/>
      </p:ext>
    </p:extLst>
  </p:cSld>
  <p:clrMapOvr>
    <a:masterClrMapping/>
  </p:clrMapOvr>
  <p:transition spd="slow" advTm="2461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build="p"/>
      <p:bldP spid="2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6601" y="1912508"/>
                <a:ext cx="283398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01" y="1912508"/>
                <a:ext cx="2833981" cy="8094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33358" y="4559986"/>
                <a:ext cx="578658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𝒂𝒓𝒔𝒊𝒏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358" y="4559986"/>
                <a:ext cx="5786584" cy="8094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56601" y="3517704"/>
                <a:ext cx="283398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01" y="3517704"/>
                <a:ext cx="2833981" cy="8094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27836" y="1044942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Теңдеуді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шешіңіз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804" y="2755046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14937" y="3788083"/>
                <a:ext cx="6047809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𝒂𝒓𝒄𝒔𝒊𝒏𝒂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7" y="3788083"/>
                <a:ext cx="604780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549772"/>
      </p:ext>
    </p:extLst>
  </p:cSld>
  <p:clrMapOvr>
    <a:masterClrMapping/>
  </p:clrMapOvr>
  <p:transition spd="slow" advTm="2053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29" grpId="0"/>
      <p:bldP spid="32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 функциялар, оның қасиеттері мен графигін салуды еске түсіріп, есептер шығарасыз.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2996"/>
      </p:ext>
    </p:extLst>
  </p:cSld>
  <p:clrMapOvr>
    <a:masterClrMapping/>
  </p:clrMapOvr>
  <p:transition spd="med" advTm="11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46268" y="1799324"/>
                <a:ext cx="5235472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68" y="1799324"/>
                <a:ext cx="5235472" cy="7412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46268" y="646178"/>
                <a:ext cx="5059142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68" y="646178"/>
                <a:ext cx="5059142" cy="7412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46268" y="2952470"/>
                <a:ext cx="5220468" cy="744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68" y="2952470"/>
                <a:ext cx="5220468" cy="7440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76952" y="4926129"/>
                <a:ext cx="880420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</m:oMath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52" y="4926129"/>
                <a:ext cx="8804205" cy="910377"/>
              </a:xfrm>
              <a:prstGeom prst="rect">
                <a:avLst/>
              </a:prstGeom>
              <a:blipFill rotWithShape="0">
                <a:blip r:embed="rId8"/>
                <a:stretch>
                  <a:fillRect l="-1801" b="-2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492610"/>
      </p:ext>
    </p:extLst>
  </p:cSld>
  <p:clrMapOvr>
    <a:masterClrMapping/>
  </p:clrMapOvr>
  <p:transition spd="slow" advTm="3767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456">
        <p:fade/>
      </p:transition>
    </mc:Choice>
    <mc:Fallback xmlns="">
      <p:transition spd="med" advTm="234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3485" y="1579879"/>
            <a:ext cx="6259562" cy="1831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6;p44"/>
              <p:cNvSpPr txBox="1"/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</m:oMath>
                </a14:m>
                <a:r>
                  <a:rPr lang="ru-RU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</a:t>
                </a:r>
                <a:endParaRPr lang="ru-RU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Google Shape;646;p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blipFill rotWithShape="0">
                <a:blip r:embed="rId6"/>
                <a:stretch>
                  <a:fillRect t="-21359" b="-49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98812" y="1076759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қасиеттері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919208" y="1727376"/>
                <a:ext cx="30710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)∈(−∞; +∞)</m:t>
                    </m:r>
                  </m:oMath>
                </a14:m>
                <a:endParaRPr lang="kk-KZ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8" y="1727376"/>
                <a:ext cx="307109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175" t="-11842" r="-794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19208" y="2189041"/>
                <a:ext cx="2549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</m:d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∈[−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8" y="2189041"/>
                <a:ext cx="254909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828" t="-11842" r="-1196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931430" y="2658327"/>
            <a:ext cx="28873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жұп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функция;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919208" y="3125506"/>
                <a:ext cx="49979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периодты функция,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</m:oMath>
                </a14:m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8" y="3125506"/>
                <a:ext cx="4997907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951" t="-12000" r="-854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912305" y="3604048"/>
                <a:ext cx="4453912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</m:oMath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05" y="3604048"/>
                <a:ext cx="4453912" cy="581378"/>
              </a:xfrm>
              <a:prstGeom prst="rect">
                <a:avLst/>
              </a:prstGeom>
              <a:blipFill rotWithShape="0">
                <a:blip r:embed="rId10"/>
                <a:stretch>
                  <a:fillRect l="-2192" t="-4167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898812" y="4080130"/>
                <a:ext cx="8652270" cy="2155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24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аңба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тұрақтылық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аралықтары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 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𝒁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12" y="4080130"/>
                <a:ext cx="8652270" cy="2155718"/>
              </a:xfrm>
              <a:prstGeom prst="rect">
                <a:avLst/>
              </a:prstGeom>
              <a:blipFill rotWithShape="0">
                <a:blip r:embed="rId11"/>
                <a:stretch>
                  <a:fillRect l="-1056" t="-2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7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57"/>
    </mc:Choice>
    <mc:Fallback xmlns="">
      <p:transition spd="slow" advTm="88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387" y="1150970"/>
            <a:ext cx="7348703" cy="215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6;p44"/>
              <p:cNvSpPr txBox="1"/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</m:oMath>
                </a14:m>
                <a:r>
                  <a:rPr lang="ru-RU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</a:t>
                </a:r>
                <a:endParaRPr lang="ru-RU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Google Shape;646;p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blipFill rotWithShape="0">
                <a:blip r:embed="rId6"/>
                <a:stretch>
                  <a:fillRect t="-21359" b="-49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43820" y="3062299"/>
                <a:ext cx="865227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24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ірсарындылық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аралықтары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kk-KZ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 аралығы: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  <m:r>
                      <a:rPr lang="kk-KZ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endParaRPr lang="kk-KZ" sz="2400" b="1" dirty="0" smtClean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ему аралығы:</a:t>
                </a:r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</m:d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  <m:r>
                      <a:rPr lang="kk-KZ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kk-KZ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3062299"/>
                <a:ext cx="8652270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1056" t="-4061" b="-10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043820" y="4309812"/>
                <a:ext cx="865227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24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экстрамумдары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</m:oMath>
                </a14:m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𝒊𝒏</m:t>
                        </m:r>
                      </m:sub>
                    </m:sSub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kk-KZ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𝒁</m:t>
                    </m:r>
                  </m:oMath>
                </a14:m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4309812"/>
                <a:ext cx="8652270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056" t="-4061" b="-10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82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27"/>
    </mc:Choice>
    <mc:Fallback xmlns="">
      <p:transition spd="slow" advTm="36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функция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935748" y="1704372"/>
                <a:ext cx="1034435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just"/>
                <a:r>
                  <a:rPr lang="ru-RU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RU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ru-RU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ru-RU" altLang="ru-RU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altLang="ru-RU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altLang="ru-RU" sz="28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болса</a:t>
                </a:r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ru-RU" alt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онда</a:t>
                </a:r>
                <a:r>
                  <a:rPr lang="en-US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𝒂𝒓𝒄𝒄𝒐𝒔𝒂</m:t>
                    </m:r>
                    <m:r>
                      <a:rPr lang="en-US" altLang="ru-RU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ru-RU" altLang="ru-RU" sz="28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деп</a:t>
                </a:r>
                <a:r>
                  <a:rPr lang="ru-RU" altLang="ru-RU" sz="2800" b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косинусы </a:t>
                </a:r>
                <a14:m>
                  <m:oMath xmlns:m="http://schemas.openxmlformats.org/officeDocument/2006/math">
                    <m:r>
                      <a:rPr lang="en-US" altLang="ru-RU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ru-RU" altLang="ru-RU" sz="28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ға</a:t>
                </a:r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</a:t>
                </a:r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болатын</a:t>
                </a:r>
                <a:r>
                  <a:rPr lang="en-US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</m:t>
                        </m:r>
                        <m:r>
                          <a:rPr lang="en-US" alt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alt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кесіндісіндегі </a:t>
                </a:r>
                <a:r>
                  <a:rPr lang="kk-KZ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санды айтамыз</a:t>
                </a:r>
                <a:r>
                  <a:rPr lang="ru-RU" alt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alt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748" y="1704372"/>
                <a:ext cx="10344356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238" t="-7692" r="-1238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8812" y="1076759"/>
                <a:ext cx="10346384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𝒂𝒓𝒄𝒄𝒐𝒔𝒙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kk-KZ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 және оның </a:t>
                </a:r>
                <a:r>
                  <a:rPr lang="ru-RU" alt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қасиеттері</a:t>
                </a:r>
                <a:r>
                  <a:rPr lang="ru-RU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ru-RU" alt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12" y="1076759"/>
                <a:ext cx="10346384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17424" y="2712323"/>
                <a:ext cx="1600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ru-RU" altLang="ru-RU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altLang="ru-RU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altLang="ru-RU" sz="32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424" y="2712323"/>
                <a:ext cx="1600503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646683" y="3421553"/>
                <a:ext cx="2680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𝒂𝒓𝒄𝒄𝒐𝒔</m:t>
                      </m:r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altLang="ru-RU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𝒕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683" y="3421553"/>
                <a:ext cx="268092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4523291" y="3526613"/>
            <a:ext cx="1203960" cy="479715"/>
          </a:xfrm>
          <a:prstGeom prst="righ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22932" y="3217217"/>
                <a:ext cx="2088713" cy="1098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𝒄𝒐𝒔𝒕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32" y="3217217"/>
                <a:ext cx="2088713" cy="10985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120" y="4634432"/>
                <a:ext cx="3514942" cy="544830"/>
              </a:xfrm>
              <a:prstGeom prst="round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𝒂𝒓𝒄𝒄𝒐𝒔𝒂</m:t>
                              </m:r>
                            </m:e>
                          </m:d>
                        </m:e>
                      </m:func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120" y="4634432"/>
                <a:ext cx="3514942" cy="54483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3358" y="5378155"/>
                <a:ext cx="5290054" cy="544830"/>
              </a:xfrm>
              <a:prstGeom prst="round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𝒂𝒓𝒄𝒄𝒐𝒔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func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𝒂𝒓𝒄𝒄𝒐𝒔𝒂</m:t>
                      </m:r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358" y="5378155"/>
                <a:ext cx="5290054" cy="54483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47918" y="5398170"/>
                <a:ext cx="1930785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918" y="5398170"/>
                <a:ext cx="1930785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2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2"/>
    </mc:Choice>
    <mc:Fallback xmlns="">
      <p:transition spd="slow" advTm="48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/>
      <p:bldP spid="2" grpId="0"/>
      <p:bldP spid="34" grpId="0"/>
      <p:bldP spid="3" grpId="0" animBg="1"/>
      <p:bldP spid="4" grpId="0"/>
      <p:bldP spid="5" grpId="0" animBg="1"/>
      <p:bldP spid="21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Рисунок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43"/>
          <a:stretch>
            <a:fillRect/>
          </a:stretch>
        </p:blipFill>
        <p:spPr bwMode="auto">
          <a:xfrm>
            <a:off x="4604050" y="3125915"/>
            <a:ext cx="3651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4" name="Прямая со стрелкой 5"/>
          <p:cNvCxnSpPr>
            <a:cxnSpLocks noChangeShapeType="1"/>
          </p:cNvCxnSpPr>
          <p:nvPr/>
        </p:nvCxnSpPr>
        <p:spPr bwMode="auto">
          <a:xfrm flipV="1">
            <a:off x="1276962" y="4317967"/>
            <a:ext cx="9756798" cy="7318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Прямая со стрелкой 6"/>
          <p:cNvCxnSpPr>
            <a:cxnSpLocks noChangeShapeType="1"/>
          </p:cNvCxnSpPr>
          <p:nvPr/>
        </p:nvCxnSpPr>
        <p:spPr bwMode="auto">
          <a:xfrm flipH="1" flipV="1">
            <a:off x="4586248" y="377133"/>
            <a:ext cx="16215" cy="533958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TextBox 24"/>
              <p:cNvSpPr txBox="1">
                <a:spLocks noChangeArrowheads="1"/>
              </p:cNvSpPr>
              <p:nvPr/>
            </p:nvSpPr>
            <p:spPr bwMode="auto">
              <a:xfrm>
                <a:off x="10316677" y="3869955"/>
                <a:ext cx="4475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altLang="ru-RU" sz="2400" b="1" i="1" dirty="0">
                  <a:solidFill>
                    <a:schemeClr val="tx1">
                      <a:lumMod val="50000"/>
                    </a:schemeClr>
                  </a:solidFill>
                  <a:latin typeface="a_AvanteInt" pitchFamily="34" charset="-52"/>
                </a:endParaRPr>
              </a:p>
            </p:txBody>
          </p:sp>
        </mc:Choice>
        <mc:Fallback xmlns="">
          <p:sp>
            <p:nvSpPr>
              <p:cNvPr id="30726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6677" y="3869955"/>
                <a:ext cx="44755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TextBox 25"/>
              <p:cNvSpPr txBox="1">
                <a:spLocks noChangeArrowheads="1"/>
              </p:cNvSpPr>
              <p:nvPr/>
            </p:nvSpPr>
            <p:spPr bwMode="auto">
              <a:xfrm>
                <a:off x="4174116" y="198668"/>
                <a:ext cx="4539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altLang="ru-RU" sz="2400" b="1" i="1" dirty="0">
                  <a:solidFill>
                    <a:schemeClr val="tx1">
                      <a:lumMod val="50000"/>
                    </a:schemeClr>
                  </a:solidFill>
                  <a:latin typeface="a_AvanteInt" pitchFamily="34" charset="-52"/>
                </a:endParaRPr>
              </a:p>
            </p:txBody>
          </p:sp>
        </mc:Choice>
        <mc:Fallback xmlns="">
          <p:sp>
            <p:nvSpPr>
              <p:cNvPr id="30727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4116" y="198668"/>
                <a:ext cx="45397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4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8" name="TextBox 26"/>
          <p:cNvSpPr txBox="1">
            <a:spLocks noChangeArrowheads="1"/>
          </p:cNvSpPr>
          <p:nvPr/>
        </p:nvSpPr>
        <p:spPr bwMode="auto">
          <a:xfrm>
            <a:off x="4559601" y="4272089"/>
            <a:ext cx="380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30729" name="TextBox 27"/>
          <p:cNvSpPr txBox="1">
            <a:spLocks noChangeArrowheads="1"/>
          </p:cNvSpPr>
          <p:nvPr/>
        </p:nvSpPr>
        <p:spPr bwMode="auto">
          <a:xfrm>
            <a:off x="5662913" y="4294314"/>
            <a:ext cx="380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730" name="TextBox 30"/>
          <p:cNvSpPr txBox="1">
            <a:spLocks noChangeArrowheads="1"/>
          </p:cNvSpPr>
          <p:nvPr/>
        </p:nvSpPr>
        <p:spPr bwMode="auto">
          <a:xfrm>
            <a:off x="3107038" y="4294314"/>
            <a:ext cx="513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555257" y="2523458"/>
            <a:ext cx="3687763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Прямая соединительная линия 49"/>
          <p:cNvCxnSpPr>
            <a:cxnSpLocks noChangeShapeType="1"/>
          </p:cNvCxnSpPr>
          <p:nvPr/>
        </p:nvCxnSpPr>
        <p:spPr bwMode="auto">
          <a:xfrm>
            <a:off x="3399138" y="679576"/>
            <a:ext cx="1200150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733" name="TextBox 34"/>
              <p:cNvSpPr txBox="1">
                <a:spLocks noChangeArrowheads="1"/>
              </p:cNvSpPr>
              <p:nvPr/>
            </p:nvSpPr>
            <p:spPr bwMode="auto">
              <a:xfrm>
                <a:off x="4567538" y="460502"/>
                <a:ext cx="4812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ru-RU" sz="24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altLang="ru-RU" sz="2400" b="1" i="1" dirty="0">
                  <a:solidFill>
                    <a:schemeClr val="tx1">
                      <a:lumMod val="50000"/>
                    </a:schemeClr>
                  </a:solidFill>
                  <a:latin typeface="a_AvanteInt" pitchFamily="34" charset="-52"/>
                </a:endParaRPr>
              </a:p>
            </p:txBody>
          </p:sp>
        </mc:Choice>
        <mc:Fallback xmlns="">
          <p:sp>
            <p:nvSpPr>
              <p:cNvPr id="30733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7538" y="460502"/>
                <a:ext cx="481222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3253089" y="822452"/>
            <a:ext cx="4892675" cy="4892675"/>
          </a:xfrm>
          <a:prstGeom prst="line">
            <a:avLst/>
          </a:prstGeom>
          <a:noFill/>
          <a:ln w="28575" algn="ctr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>
                <a:spLocks noChangeArrowheads="1"/>
              </p:cNvSpPr>
              <p:nvPr/>
            </p:nvSpPr>
            <p:spPr bwMode="auto">
              <a:xfrm>
                <a:off x="1290938" y="606552"/>
                <a:ext cx="203555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ru-RU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𝒂𝒓𝒄𝒄𝒐𝒔𝒙</m:t>
                      </m:r>
                    </m:oMath>
                  </m:oMathPara>
                </a14:m>
                <a:endParaRPr lang="ru-RU" altLang="ru-RU" sz="20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0938" y="606552"/>
                <a:ext cx="203555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>
                <a:spLocks noChangeArrowheads="1"/>
              </p:cNvSpPr>
              <p:nvPr/>
            </p:nvSpPr>
            <p:spPr bwMode="auto">
              <a:xfrm rot="-2451084">
                <a:off x="6510313" y="1231689"/>
                <a:ext cx="1030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ru-RU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altLang="ru-RU" sz="2400" b="1" dirty="0">
                  <a:solidFill>
                    <a:srgbClr val="7030A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2451084">
                <a:off x="6510313" y="1231689"/>
                <a:ext cx="1030603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2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>
                <a:spLocks noChangeArrowheads="1"/>
              </p:cNvSpPr>
              <p:nvPr/>
            </p:nvSpPr>
            <p:spPr bwMode="auto">
              <a:xfrm>
                <a:off x="1604028" y="3686748"/>
                <a:ext cx="1524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dirty="0" smtClean="0">
                          <a:solidFill>
                            <a:srgbClr val="40458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ru-RU" sz="2400" b="1" i="1" dirty="0" smtClean="0">
                          <a:solidFill>
                            <a:srgbClr val="40458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400" b="1" i="1" dirty="0" smtClean="0">
                          <a:solidFill>
                            <a:srgbClr val="40458C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ru-RU" altLang="ru-RU" sz="2400" b="1" dirty="0">
                  <a:solidFill>
                    <a:srgbClr val="40458C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4028" y="3686748"/>
                <a:ext cx="1524200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1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38" name="TextBox 44"/>
              <p:cNvSpPr txBox="1">
                <a:spLocks noChangeArrowheads="1"/>
              </p:cNvSpPr>
              <p:nvPr/>
            </p:nvSpPr>
            <p:spPr bwMode="auto">
              <a:xfrm>
                <a:off x="4604050" y="2213102"/>
                <a:ext cx="481222" cy="72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altLang="ru-RU" sz="2400" b="1" i="1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altLang="ru-RU" sz="2400" b="1" i="1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altLang="ru-RU" sz="2400" b="1" i="1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altLang="ru-RU" sz="2400" b="1" i="1" dirty="0">
                  <a:solidFill>
                    <a:schemeClr val="tx1">
                      <a:lumMod val="50000"/>
                    </a:schemeClr>
                  </a:solidFill>
                  <a:latin typeface="a_AvanteInt" pitchFamily="34" charset="-52"/>
                </a:endParaRPr>
              </a:p>
            </p:txBody>
          </p:sp>
        </mc:Choice>
        <mc:Fallback xmlns="">
          <p:sp>
            <p:nvSpPr>
              <p:cNvPr id="30738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050" y="2213102"/>
                <a:ext cx="481222" cy="72532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>
            <a:cxnSpLocks noChangeShapeType="1"/>
          </p:cNvCxnSpPr>
          <p:nvPr/>
        </p:nvCxnSpPr>
        <p:spPr bwMode="auto">
          <a:xfrm rot="10800000" flipV="1">
            <a:off x="4604050" y="5572251"/>
            <a:ext cx="3651250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Прямая соединительная линия 47"/>
          <p:cNvCxnSpPr>
            <a:cxnSpLocks noChangeShapeType="1"/>
          </p:cNvCxnSpPr>
          <p:nvPr/>
        </p:nvCxnSpPr>
        <p:spPr bwMode="auto">
          <a:xfrm rot="5400000">
            <a:off x="7655225" y="4967414"/>
            <a:ext cx="1200150" cy="0"/>
          </a:xfrm>
          <a:prstGeom prst="line">
            <a:avLst/>
          </a:prstGeom>
          <a:noFill/>
          <a:ln w="19050" algn="ctr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741" name="TextBox 52"/>
              <p:cNvSpPr txBox="1">
                <a:spLocks noChangeArrowheads="1"/>
              </p:cNvSpPr>
              <p:nvPr/>
            </p:nvSpPr>
            <p:spPr bwMode="auto">
              <a:xfrm>
                <a:off x="8036226" y="3929189"/>
                <a:ext cx="4812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ru-RU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altLang="ru-RU" sz="2400" b="1" i="1" dirty="0">
                  <a:latin typeface="a_AvanteInt" pitchFamily="34" charset="-52"/>
                </a:endParaRPr>
              </a:p>
            </p:txBody>
          </p:sp>
        </mc:Choice>
        <mc:Fallback xmlns="">
          <p:sp>
            <p:nvSpPr>
              <p:cNvPr id="30741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6226" y="3929189"/>
                <a:ext cx="481222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олилиния 35"/>
          <p:cNvSpPr>
            <a:spLocks/>
          </p:cNvSpPr>
          <p:nvPr/>
        </p:nvSpPr>
        <p:spPr bwMode="auto">
          <a:xfrm rot="10800000">
            <a:off x="1020710" y="3142583"/>
            <a:ext cx="10333088" cy="2414143"/>
          </a:xfrm>
          <a:custGeom>
            <a:avLst/>
            <a:gdLst>
              <a:gd name="T0" fmla="*/ 0 w 7315200"/>
              <a:gd name="T1" fmla="*/ 1779829409 h 1245833"/>
              <a:gd name="T2" fmla="*/ 2147483647 w 7315200"/>
              <a:gd name="T3" fmla="*/ 4288094 h 1245833"/>
              <a:gd name="T4" fmla="*/ 2147483647 w 7315200"/>
              <a:gd name="T5" fmla="*/ 1805561071 h 1245833"/>
              <a:gd name="T6" fmla="*/ 2147483647 w 7315200"/>
              <a:gd name="T7" fmla="*/ 4288094 h 1245833"/>
              <a:gd name="T8" fmla="*/ 2147483647 w 7315200"/>
              <a:gd name="T9" fmla="*/ 1779829409 h 12458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15200"/>
              <a:gd name="T16" fmla="*/ 0 h 1245833"/>
              <a:gd name="T17" fmla="*/ 7315200 w 7315200"/>
              <a:gd name="T18" fmla="*/ 1245833 h 1245833"/>
              <a:gd name="connsiteX0" fmla="*/ 0 w 5477522"/>
              <a:gd name="connsiteY0" fmla="*/ 1225130 h 1242885"/>
              <a:gd name="connsiteX1" fmla="*/ 1828800 w 5477522"/>
              <a:gd name="connsiteY1" fmla="*/ 11 h 1242885"/>
              <a:gd name="connsiteX2" fmla="*/ 3648722 w 5477522"/>
              <a:gd name="connsiteY2" fmla="*/ 1242885 h 1242885"/>
              <a:gd name="connsiteX3" fmla="*/ 5477522 w 5477522"/>
              <a:gd name="connsiteY3" fmla="*/ 11 h 1242885"/>
              <a:gd name="connsiteX0" fmla="*/ 0 w 5238033"/>
              <a:gd name="connsiteY0" fmla="*/ 999815 h 1245604"/>
              <a:gd name="connsiteX1" fmla="*/ 1589311 w 5238033"/>
              <a:gd name="connsiteY1" fmla="*/ 2730 h 1245604"/>
              <a:gd name="connsiteX2" fmla="*/ 3409233 w 5238033"/>
              <a:gd name="connsiteY2" fmla="*/ 1245604 h 1245604"/>
              <a:gd name="connsiteX3" fmla="*/ 5238033 w 5238033"/>
              <a:gd name="connsiteY3" fmla="*/ 2730 h 12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033" h="1245604">
                <a:moveTo>
                  <a:pt x="0" y="999815"/>
                </a:moveTo>
                <a:cubicBezTo>
                  <a:pt x="610340" y="385776"/>
                  <a:pt x="1021106" y="-38235"/>
                  <a:pt x="1589311" y="2730"/>
                </a:cubicBezTo>
                <a:cubicBezTo>
                  <a:pt x="2157516" y="43695"/>
                  <a:pt x="2801113" y="1245604"/>
                  <a:pt x="3409233" y="1245604"/>
                </a:cubicBezTo>
                <a:cubicBezTo>
                  <a:pt x="4017353" y="1245604"/>
                  <a:pt x="4626953" y="5689"/>
                  <a:pt x="5238033" y="2730"/>
                </a:cubicBezTo>
              </a:path>
            </a:pathLst>
          </a:custGeom>
          <a:noFill/>
          <a:ln w="28575" cap="flat" cmpd="sng" algn="ctr">
            <a:solidFill>
              <a:srgbClr val="40458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44" name="Рисунок 43" descr="Рисунок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1" b="25023"/>
          <a:stretch>
            <a:fillRect/>
          </a:stretch>
        </p:blipFill>
        <p:spPr bwMode="auto">
          <a:xfrm>
            <a:off x="3380431" y="680369"/>
            <a:ext cx="24828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"/>
              <p:cNvSpPr txBox="1">
                <a:spLocks noChangeArrowheads="1"/>
              </p:cNvSpPr>
              <p:nvPr/>
            </p:nvSpPr>
            <p:spPr bwMode="auto">
              <a:xfrm>
                <a:off x="889127" y="5575397"/>
                <a:ext cx="936865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𝒂𝒓𝒄𝒄𝒐𝒔𝒙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alt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</a:t>
                </a:r>
                <a:r>
                  <a:rPr lang="ru-RU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және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оның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графигі</a:t>
                </a:r>
                <a:endParaRPr lang="en-US" alt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127" y="5575397"/>
                <a:ext cx="9368655" cy="584775"/>
              </a:xfrm>
              <a:prstGeom prst="rect">
                <a:avLst/>
              </a:prstGeom>
              <a:blipFill rotWithShape="0">
                <a:blip r:embed="rId15"/>
                <a:stretch>
                  <a:fillRect t="-14583" r="-1106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514045"/>
      </p:ext>
    </p:extLst>
  </p:cSld>
  <p:clrMapOvr>
    <a:masterClrMapping/>
  </p:clrMapOvr>
  <p:transition spd="slow" advTm="34073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" grpId="0"/>
      <p:bldP spid="42" grpId="0"/>
      <p:bldP spid="42" grpId="1"/>
      <p:bldP spid="43" grpId="0"/>
      <p:bldP spid="43" grpId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6;p44"/>
              <p:cNvSpPr txBox="1"/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𝒂𝒓𝒄𝒄𝒐𝒔𝒙</m:t>
                    </m:r>
                  </m:oMath>
                </a14:m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</a:t>
                </a:r>
                <a:endParaRPr lang="ru-RU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Google Shape;646;p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439321"/>
                <a:ext cx="10346383" cy="627479"/>
              </a:xfrm>
              <a:prstGeom prst="rect">
                <a:avLst/>
              </a:prstGeom>
              <a:blipFill rotWithShape="0">
                <a:blip r:embed="rId5"/>
                <a:stretch>
                  <a:fillRect t="-21359" b="-49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98812" y="1076759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қасиеттері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946804" y="1881892"/>
                <a:ext cx="33777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)∈[−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4" y="1881892"/>
                <a:ext cx="337772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451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46804" y="2616010"/>
                <a:ext cx="31593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d>
                      <m:dPr>
                        <m:ctrlP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</m:d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kk-KZ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 </m:t>
                        </m:r>
                        <m:r>
                          <a:rPr lang="kk-KZ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e>
                    </m:d>
                  </m:oMath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4" y="2616010"/>
                <a:ext cx="3159326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4817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946804" y="3362564"/>
            <a:ext cx="7035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функция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жұп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тақ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емес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46804" y="4843062"/>
            <a:ext cx="4507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зіліссіз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946804" y="4102813"/>
                <a:ext cx="64054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[−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аралығында кемиді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4" y="4102813"/>
                <a:ext cx="6405408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2379" t="-14583" r="-1522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0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6"/>
    </mc:Choice>
    <mc:Fallback xmlns="">
      <p:transition spd="slow" advTm="20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  <p:bldP spid="3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313202" y="2838604"/>
            <a:ext cx="4946098" cy="571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Дербес</a:t>
            </a:r>
            <a:r>
              <a:rPr lang="ru-RU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жағдайлары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Қарапайым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теңдеулер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69244" y="1165665"/>
                <a:ext cx="2463047" cy="6771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44" y="1165665"/>
                <a:ext cx="2463047" cy="6771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16801" y="1957411"/>
                <a:ext cx="65975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unc>
                        <m:func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𝐚𝐫𝐜𝐜𝐨𝐬</m:t>
                          </m:r>
                        </m:fName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func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801" y="1957411"/>
                <a:ext cx="6597512" cy="6155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9058" y="3731229"/>
                <a:ext cx="17813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58" y="3731229"/>
                <a:ext cx="1781320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0938" y="4492404"/>
                <a:ext cx="2944396" cy="738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38" y="4492404"/>
                <a:ext cx="2944396" cy="73847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87786" y="3731229"/>
                <a:ext cx="17813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786" y="3731229"/>
                <a:ext cx="178132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55091" y="4632016"/>
                <a:ext cx="24851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91" y="4632016"/>
                <a:ext cx="2485103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829667" y="3673443"/>
                <a:ext cx="20874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667" y="3673443"/>
                <a:ext cx="2087495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79541" y="4602079"/>
                <a:ext cx="31591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541" y="4602079"/>
                <a:ext cx="3159198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4884779"/>
      </p:ext>
    </p:extLst>
  </p:cSld>
  <p:clrMapOvr>
    <a:masterClrMapping/>
  </p:clrMapOvr>
  <p:transition spd="slow" advTm="3938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build="p"/>
      <p:bldP spid="3" grpId="0"/>
      <p:bldP spid="4" grpId="0"/>
      <p:bldP spid="5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6601" y="1912508"/>
                <a:ext cx="3071225" cy="738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01" y="1912508"/>
                <a:ext cx="3071225" cy="7384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59353" y="4502218"/>
                <a:ext cx="550734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𝒂𝒓𝒄𝒄𝒐𝒔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53" y="4502218"/>
                <a:ext cx="5507341" cy="8066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56601" y="3517704"/>
                <a:ext cx="285642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01" y="3517704"/>
                <a:ext cx="2856423" cy="8066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27836" y="1044942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Теңдеуді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шешіңіз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804" y="2755046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88948" y="3714176"/>
                <a:ext cx="5333430" cy="54483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𝐚𝐫𝐜𝐜𝐨𝐬</m:t>
                          </m:r>
                        </m:fName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948" y="3714176"/>
                <a:ext cx="5333430" cy="54483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884200"/>
      </p:ext>
    </p:extLst>
  </p:cSld>
  <p:clrMapOvr>
    <a:masterClrMapping/>
  </p:clrMapOvr>
  <p:transition spd="slow" advTm="3548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29" grpId="0"/>
      <p:bldP spid="32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9.9|9.3|9.2|8.1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2.7|3.6|4.4|1.5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|12.7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3|2.5|7.9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9|4.2|4.7|13.1|2.8|10.6|0.8|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7|1.8|1.1|7|1.8|4.6|3.5|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6.5|0.7|1.8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0.7|1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6.6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1.6|2.3|3.5|0.5|5.7|3.2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9.9|8.4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7|2.5|2.5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1.8|3.1|1.7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0.8|9.3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5.8|1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4|2.6|5.4|3.1|5.6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19485</TotalTime>
  <Words>568</Words>
  <Application>Microsoft Office PowerPoint</Application>
  <PresentationFormat>Широкоэкранный</PresentationFormat>
  <Paragraphs>167</Paragraphs>
  <Slides>21</Slides>
  <Notes>1</Notes>
  <HiddenSlides>0</HiddenSlides>
  <MMClips>21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a_AvanteInt</vt:lpstr>
      <vt:lpstr>Arial</vt:lpstr>
      <vt:lpstr>Calibri</vt:lpstr>
      <vt:lpstr>Cambria Math</vt:lpstr>
      <vt:lpstr>Roboto Condensed</vt:lpstr>
      <vt:lpstr>Source Sans Pro</vt:lpstr>
      <vt:lpstr>TagirCTT</vt:lpstr>
      <vt:lpstr>Tahoma</vt:lpstr>
      <vt:lpstr>Wingdings</vt:lpstr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1620</cp:revision>
  <dcterms:created xsi:type="dcterms:W3CDTF">2017-01-10T11:09:36Z</dcterms:created>
  <dcterms:modified xsi:type="dcterms:W3CDTF">2024-09-18T17:06:00Z</dcterms:modified>
</cp:coreProperties>
</file>