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37" r:id="rId2"/>
    <p:sldId id="638" r:id="rId3"/>
    <p:sldId id="623" r:id="rId4"/>
    <p:sldId id="622" r:id="rId5"/>
    <p:sldId id="617" r:id="rId6"/>
    <p:sldId id="629" r:id="rId7"/>
    <p:sldId id="630" r:id="rId8"/>
    <p:sldId id="631" r:id="rId9"/>
    <p:sldId id="632" r:id="rId10"/>
    <p:sldId id="619" r:id="rId11"/>
    <p:sldId id="620" r:id="rId12"/>
    <p:sldId id="633" r:id="rId13"/>
    <p:sldId id="634" r:id="rId14"/>
    <p:sldId id="626" r:id="rId15"/>
    <p:sldId id="635" r:id="rId16"/>
    <p:sldId id="627" r:id="rId17"/>
    <p:sldId id="628" r:id="rId18"/>
    <p:sldId id="636" r:id="rId19"/>
    <p:sldId id="6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A43F94"/>
    <a:srgbClr val="72599A"/>
    <a:srgbClr val="FFFF00"/>
    <a:srgbClr val="3333CC"/>
    <a:srgbClr val="CCFF66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48" y="749"/>
      </p:cViewPr>
      <p:guideLst>
        <p:guide orient="horz" pos="3113"/>
        <p:guide pos="152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7FC5D-1187-423D-834C-DE39695498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847EF-7720-423C-B3B6-AB04968C756D}">
      <dgm:prSet phldrT="[Текст]"/>
      <dgm:spPr/>
      <dgm:t>
        <a:bodyPr/>
        <a:lstStyle/>
        <a:p>
          <a:r>
            <a:rPr lang="kk-K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Ақиқат оқиғалар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F0B80E-3988-4D70-AE96-84122B83E702}" type="parTrans" cxnId="{9780BB0B-E5D7-4D89-A303-7ED4D7D4880E}">
      <dgm:prSet/>
      <dgm:spPr/>
      <dgm:t>
        <a:bodyPr/>
        <a:lstStyle/>
        <a:p>
          <a:endParaRPr lang="ru-RU"/>
        </a:p>
      </dgm:t>
    </dgm:pt>
    <dgm:pt modelId="{8A377957-A16F-4943-8E60-1CC7A9CD96B2}" type="sibTrans" cxnId="{9780BB0B-E5D7-4D89-A303-7ED4D7D4880E}">
      <dgm:prSet/>
      <dgm:spPr/>
      <dgm:t>
        <a:bodyPr/>
        <a:lstStyle/>
        <a:p>
          <a:endParaRPr lang="ru-RU"/>
        </a:p>
      </dgm:t>
    </dgm:pt>
    <dgm:pt modelId="{0E39E949-CA1C-4757-8690-7A1B0E590E78}">
      <dgm:prSet phldrT="[Текст]"/>
      <dgm:spPr/>
      <dgm:t>
        <a:bodyPr/>
        <a:lstStyle/>
        <a:p>
          <a:r>
            <a:rPr lang="kk-KZ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Күн мен түннің алмасуы</a:t>
          </a:r>
          <a:endParaRPr lang="ru-RU" b="1" dirty="0">
            <a:solidFill>
              <a:schemeClr val="tx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8FF07F-52E4-419D-90D5-9B7F57C28F2D}" type="parTrans" cxnId="{816D7E53-3DC7-42E2-A437-579F2C02CE3D}">
      <dgm:prSet/>
      <dgm:spPr/>
      <dgm:t>
        <a:bodyPr/>
        <a:lstStyle/>
        <a:p>
          <a:endParaRPr lang="ru-RU"/>
        </a:p>
      </dgm:t>
    </dgm:pt>
    <dgm:pt modelId="{3F96656C-F290-406F-A0B7-70A36E8E5CA9}" type="sibTrans" cxnId="{816D7E53-3DC7-42E2-A437-579F2C02CE3D}">
      <dgm:prSet/>
      <dgm:spPr/>
      <dgm:t>
        <a:bodyPr/>
        <a:lstStyle/>
        <a:p>
          <a:endParaRPr lang="ru-RU"/>
        </a:p>
      </dgm:t>
    </dgm:pt>
    <dgm:pt modelId="{06C1EF8B-DB3D-4A1D-8FCD-19432F5F5686}">
      <dgm:prSet phldrT="[Текст]"/>
      <dgm:spPr/>
      <dgm:t>
        <a:bodyPr/>
        <a:lstStyle/>
        <a:p>
          <a:r>
            <a:rPr lang="kk-K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Мүмкін емес оқиғалар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44D384-BC5B-4737-85E9-CB2A7400F4EA}" type="parTrans" cxnId="{D358235F-A380-4904-B523-5972A1B1D6D4}">
      <dgm:prSet/>
      <dgm:spPr/>
      <dgm:t>
        <a:bodyPr/>
        <a:lstStyle/>
        <a:p>
          <a:endParaRPr lang="ru-RU"/>
        </a:p>
      </dgm:t>
    </dgm:pt>
    <dgm:pt modelId="{0831332B-6674-4CA0-84A4-403CE61074CE}" type="sibTrans" cxnId="{D358235F-A380-4904-B523-5972A1B1D6D4}">
      <dgm:prSet/>
      <dgm:spPr/>
      <dgm:t>
        <a:bodyPr/>
        <a:lstStyle/>
        <a:p>
          <a:endParaRPr lang="ru-RU"/>
        </a:p>
      </dgm:t>
    </dgm:pt>
    <dgm:pt modelId="{CE508F01-C04C-4D59-9235-FEFA85C508A5}">
      <dgm:prSet phldrT="[Текст]"/>
      <dgm:spPr/>
      <dgm:t>
        <a:bodyPr/>
        <a:lstStyle/>
        <a:p>
          <a:r>
            <a:rPr lang="kk-KZ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Қардың түсі қара болуы</a:t>
          </a:r>
          <a:endParaRPr lang="ru-RU" b="1" dirty="0">
            <a:solidFill>
              <a:schemeClr val="tx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5B36AE-F2BA-4A88-A222-427F76622D95}" type="parTrans" cxnId="{2632350C-D467-4108-B107-F6ABBA5047DA}">
      <dgm:prSet/>
      <dgm:spPr/>
      <dgm:t>
        <a:bodyPr/>
        <a:lstStyle/>
        <a:p>
          <a:endParaRPr lang="ru-RU"/>
        </a:p>
      </dgm:t>
    </dgm:pt>
    <dgm:pt modelId="{B818B07F-2B0C-49D2-8121-39FBF1EA3679}" type="sibTrans" cxnId="{2632350C-D467-4108-B107-F6ABBA5047DA}">
      <dgm:prSet/>
      <dgm:spPr/>
      <dgm:t>
        <a:bodyPr/>
        <a:lstStyle/>
        <a:p>
          <a:endParaRPr lang="ru-RU"/>
        </a:p>
      </dgm:t>
    </dgm:pt>
    <dgm:pt modelId="{4981F26A-3933-4D71-9238-B6C91529524F}">
      <dgm:prSet phldrT="[Текст]"/>
      <dgm:spPr/>
      <dgm:t>
        <a:bodyPr/>
        <a:lstStyle/>
        <a:p>
          <a:r>
            <a:rPr lang="kk-K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Кездейсоқ оқиғалар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7B8826-055B-4D6A-944E-119C20A0D4E0}" type="parTrans" cxnId="{62F623F6-CFF9-41CE-85C5-483EB3BFF560}">
      <dgm:prSet/>
      <dgm:spPr/>
      <dgm:t>
        <a:bodyPr/>
        <a:lstStyle/>
        <a:p>
          <a:endParaRPr lang="ru-RU"/>
        </a:p>
      </dgm:t>
    </dgm:pt>
    <dgm:pt modelId="{A0B2441D-D274-4F65-B94A-4BAE26A45D22}" type="sibTrans" cxnId="{62F623F6-CFF9-41CE-85C5-483EB3BFF560}">
      <dgm:prSet/>
      <dgm:spPr/>
      <dgm:t>
        <a:bodyPr/>
        <a:lstStyle/>
        <a:p>
          <a:endParaRPr lang="ru-RU"/>
        </a:p>
      </dgm:t>
    </dgm:pt>
    <dgm:pt modelId="{1E258474-CC30-48C5-B8E3-D887269F1B6F}">
      <dgm:prSet phldrT="[Текст]"/>
      <dgm:spPr/>
      <dgm:t>
        <a:bodyPr/>
        <a:lstStyle/>
        <a:p>
          <a:r>
            <a:rPr lang="kk-KZ" dirty="0" smtClean="0"/>
            <a:t> </a:t>
          </a:r>
          <a:endParaRPr lang="ru-RU" dirty="0"/>
        </a:p>
      </dgm:t>
    </dgm:pt>
    <dgm:pt modelId="{F47B6AB2-3F9F-4493-970D-197303D1D3E0}" type="parTrans" cxnId="{C57CC583-156D-48A2-BD99-1F0ADA113EFE}">
      <dgm:prSet/>
      <dgm:spPr/>
      <dgm:t>
        <a:bodyPr/>
        <a:lstStyle/>
        <a:p>
          <a:endParaRPr lang="ru-RU"/>
        </a:p>
      </dgm:t>
    </dgm:pt>
    <dgm:pt modelId="{E09C0E7F-E04F-4042-84B0-D1BFC12B22B8}" type="sibTrans" cxnId="{C57CC583-156D-48A2-BD99-1F0ADA113EFE}">
      <dgm:prSet/>
      <dgm:spPr/>
      <dgm:t>
        <a:bodyPr/>
        <a:lstStyle/>
        <a:p>
          <a:endParaRPr lang="ru-RU"/>
        </a:p>
      </dgm:t>
    </dgm:pt>
    <dgm:pt modelId="{1D66DCFB-8DBC-456C-B8E6-873BC09839C5}" type="pres">
      <dgm:prSet presAssocID="{B4B7FC5D-1187-423D-834C-DE39695498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F6732-FA7C-41CB-A431-777B6641A271}" type="pres">
      <dgm:prSet presAssocID="{C5F847EF-7720-423C-B3B6-AB04968C756D}" presName="composite" presStyleCnt="0"/>
      <dgm:spPr/>
    </dgm:pt>
    <dgm:pt modelId="{985FD1B7-F6E8-4D26-B4C3-5B0FA3587479}" type="pres">
      <dgm:prSet presAssocID="{C5F847EF-7720-423C-B3B6-AB04968C75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2C36A-0007-4E73-BEE5-3CD0BF852A7E}" type="pres">
      <dgm:prSet presAssocID="{C5F847EF-7720-423C-B3B6-AB04968C75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2F5F4-06D6-4A2C-93A1-E161EC107C9F}" type="pres">
      <dgm:prSet presAssocID="{8A377957-A16F-4943-8E60-1CC7A9CD96B2}" presName="space" presStyleCnt="0"/>
      <dgm:spPr/>
    </dgm:pt>
    <dgm:pt modelId="{E2DEA184-4213-40A2-9B3D-A666D045FE5E}" type="pres">
      <dgm:prSet presAssocID="{06C1EF8B-DB3D-4A1D-8FCD-19432F5F5686}" presName="composite" presStyleCnt="0"/>
      <dgm:spPr/>
    </dgm:pt>
    <dgm:pt modelId="{2F90DCFE-AB01-4DCB-B5F5-598FC728FDAD}" type="pres">
      <dgm:prSet presAssocID="{06C1EF8B-DB3D-4A1D-8FCD-19432F5F56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A2761-D972-4F4B-9EDF-44785DF2FDDD}" type="pres">
      <dgm:prSet presAssocID="{06C1EF8B-DB3D-4A1D-8FCD-19432F5F56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53063-B349-47C2-8A6C-2CB6E15D5AF4}" type="pres">
      <dgm:prSet presAssocID="{0831332B-6674-4CA0-84A4-403CE61074CE}" presName="space" presStyleCnt="0"/>
      <dgm:spPr/>
    </dgm:pt>
    <dgm:pt modelId="{BFA82F6A-28CD-498D-9F5A-516996E0AC6E}" type="pres">
      <dgm:prSet presAssocID="{4981F26A-3933-4D71-9238-B6C91529524F}" presName="composite" presStyleCnt="0"/>
      <dgm:spPr/>
    </dgm:pt>
    <dgm:pt modelId="{CA39A079-7FEA-4D8F-9278-D5704E947C42}" type="pres">
      <dgm:prSet presAssocID="{4981F26A-3933-4D71-9238-B6C9152952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DB296-1AD4-4EF2-9DE1-FD19629CA396}" type="pres">
      <dgm:prSet presAssocID="{4981F26A-3933-4D71-9238-B6C9152952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6228B-AC88-4CC7-A990-194546A195F7}" type="presOf" srcId="{B4B7FC5D-1187-423D-834C-DE396954982F}" destId="{1D66DCFB-8DBC-456C-B8E6-873BC09839C5}" srcOrd="0" destOrd="0" presId="urn:microsoft.com/office/officeart/2005/8/layout/hList1"/>
    <dgm:cxn modelId="{EE09F9B0-ED7D-4894-B388-8195307022C8}" type="presOf" srcId="{06C1EF8B-DB3D-4A1D-8FCD-19432F5F5686}" destId="{2F90DCFE-AB01-4DCB-B5F5-598FC728FDAD}" srcOrd="0" destOrd="0" presId="urn:microsoft.com/office/officeart/2005/8/layout/hList1"/>
    <dgm:cxn modelId="{816D7E53-3DC7-42E2-A437-579F2C02CE3D}" srcId="{C5F847EF-7720-423C-B3B6-AB04968C756D}" destId="{0E39E949-CA1C-4757-8690-7A1B0E590E78}" srcOrd="0" destOrd="0" parTransId="{5A8FF07F-52E4-419D-90D5-9B7F57C28F2D}" sibTransId="{3F96656C-F290-406F-A0B7-70A36E8E5CA9}"/>
    <dgm:cxn modelId="{9780BB0B-E5D7-4D89-A303-7ED4D7D4880E}" srcId="{B4B7FC5D-1187-423D-834C-DE396954982F}" destId="{C5F847EF-7720-423C-B3B6-AB04968C756D}" srcOrd="0" destOrd="0" parTransId="{C5F0B80E-3988-4D70-AE96-84122B83E702}" sibTransId="{8A377957-A16F-4943-8E60-1CC7A9CD96B2}"/>
    <dgm:cxn modelId="{2632350C-D467-4108-B107-F6ABBA5047DA}" srcId="{06C1EF8B-DB3D-4A1D-8FCD-19432F5F5686}" destId="{CE508F01-C04C-4D59-9235-FEFA85C508A5}" srcOrd="0" destOrd="0" parTransId="{CE5B36AE-F2BA-4A88-A222-427F76622D95}" sibTransId="{B818B07F-2B0C-49D2-8121-39FBF1EA3679}"/>
    <dgm:cxn modelId="{28390F39-443C-480E-9540-2710389FD8CD}" type="presOf" srcId="{4981F26A-3933-4D71-9238-B6C91529524F}" destId="{CA39A079-7FEA-4D8F-9278-D5704E947C42}" srcOrd="0" destOrd="0" presId="urn:microsoft.com/office/officeart/2005/8/layout/hList1"/>
    <dgm:cxn modelId="{D358235F-A380-4904-B523-5972A1B1D6D4}" srcId="{B4B7FC5D-1187-423D-834C-DE396954982F}" destId="{06C1EF8B-DB3D-4A1D-8FCD-19432F5F5686}" srcOrd="1" destOrd="0" parTransId="{0144D384-BC5B-4737-85E9-CB2A7400F4EA}" sibTransId="{0831332B-6674-4CA0-84A4-403CE61074CE}"/>
    <dgm:cxn modelId="{D7C551B0-3FAA-4F8A-9CEE-825462276D71}" type="presOf" srcId="{1E258474-CC30-48C5-B8E3-D887269F1B6F}" destId="{DF9DB296-1AD4-4EF2-9DE1-FD19629CA396}" srcOrd="0" destOrd="0" presId="urn:microsoft.com/office/officeart/2005/8/layout/hList1"/>
    <dgm:cxn modelId="{62F623F6-CFF9-41CE-85C5-483EB3BFF560}" srcId="{B4B7FC5D-1187-423D-834C-DE396954982F}" destId="{4981F26A-3933-4D71-9238-B6C91529524F}" srcOrd="2" destOrd="0" parTransId="{087B8826-055B-4D6A-944E-119C20A0D4E0}" sibTransId="{A0B2441D-D274-4F65-B94A-4BAE26A45D22}"/>
    <dgm:cxn modelId="{58F12C4B-B0BF-4A4F-B59D-8E0475D384C2}" type="presOf" srcId="{0E39E949-CA1C-4757-8690-7A1B0E590E78}" destId="{C962C36A-0007-4E73-BEE5-3CD0BF852A7E}" srcOrd="0" destOrd="0" presId="urn:microsoft.com/office/officeart/2005/8/layout/hList1"/>
    <dgm:cxn modelId="{01C0B8C7-DACE-4B0F-8E9D-D985E4C4E397}" type="presOf" srcId="{C5F847EF-7720-423C-B3B6-AB04968C756D}" destId="{985FD1B7-F6E8-4D26-B4C3-5B0FA3587479}" srcOrd="0" destOrd="0" presId="urn:microsoft.com/office/officeart/2005/8/layout/hList1"/>
    <dgm:cxn modelId="{C57CC583-156D-48A2-BD99-1F0ADA113EFE}" srcId="{4981F26A-3933-4D71-9238-B6C91529524F}" destId="{1E258474-CC30-48C5-B8E3-D887269F1B6F}" srcOrd="0" destOrd="0" parTransId="{F47B6AB2-3F9F-4493-970D-197303D1D3E0}" sibTransId="{E09C0E7F-E04F-4042-84B0-D1BFC12B22B8}"/>
    <dgm:cxn modelId="{88015325-F3A3-4B18-A354-E736378D195D}" type="presOf" srcId="{CE508F01-C04C-4D59-9235-FEFA85C508A5}" destId="{EF5A2761-D972-4F4B-9EDF-44785DF2FDDD}" srcOrd="0" destOrd="0" presId="urn:microsoft.com/office/officeart/2005/8/layout/hList1"/>
    <dgm:cxn modelId="{6E65E061-14F1-44D2-8E08-CDFA7C15AE11}" type="presParOf" srcId="{1D66DCFB-8DBC-456C-B8E6-873BC09839C5}" destId="{E66F6732-FA7C-41CB-A431-777B6641A271}" srcOrd="0" destOrd="0" presId="urn:microsoft.com/office/officeart/2005/8/layout/hList1"/>
    <dgm:cxn modelId="{095545B7-1E9F-41EB-AD7D-D6F5293D6963}" type="presParOf" srcId="{E66F6732-FA7C-41CB-A431-777B6641A271}" destId="{985FD1B7-F6E8-4D26-B4C3-5B0FA3587479}" srcOrd="0" destOrd="0" presId="urn:microsoft.com/office/officeart/2005/8/layout/hList1"/>
    <dgm:cxn modelId="{7042119E-D9BC-45B3-86F2-268366D04DC4}" type="presParOf" srcId="{E66F6732-FA7C-41CB-A431-777B6641A271}" destId="{C962C36A-0007-4E73-BEE5-3CD0BF852A7E}" srcOrd="1" destOrd="0" presId="urn:microsoft.com/office/officeart/2005/8/layout/hList1"/>
    <dgm:cxn modelId="{58ED7A4A-256C-4F6E-BCB3-332AC1178CC6}" type="presParOf" srcId="{1D66DCFB-8DBC-456C-B8E6-873BC09839C5}" destId="{1F72F5F4-06D6-4A2C-93A1-E161EC107C9F}" srcOrd="1" destOrd="0" presId="urn:microsoft.com/office/officeart/2005/8/layout/hList1"/>
    <dgm:cxn modelId="{A9561005-178F-467E-84B6-F35C93AB00BD}" type="presParOf" srcId="{1D66DCFB-8DBC-456C-B8E6-873BC09839C5}" destId="{E2DEA184-4213-40A2-9B3D-A666D045FE5E}" srcOrd="2" destOrd="0" presId="urn:microsoft.com/office/officeart/2005/8/layout/hList1"/>
    <dgm:cxn modelId="{C92DCCB1-77B2-4F75-87FD-1C47A1D5C4C6}" type="presParOf" srcId="{E2DEA184-4213-40A2-9B3D-A666D045FE5E}" destId="{2F90DCFE-AB01-4DCB-B5F5-598FC728FDAD}" srcOrd="0" destOrd="0" presId="urn:microsoft.com/office/officeart/2005/8/layout/hList1"/>
    <dgm:cxn modelId="{682D6C83-D07B-4B59-95E0-F804ED9D4BDA}" type="presParOf" srcId="{E2DEA184-4213-40A2-9B3D-A666D045FE5E}" destId="{EF5A2761-D972-4F4B-9EDF-44785DF2FDDD}" srcOrd="1" destOrd="0" presId="urn:microsoft.com/office/officeart/2005/8/layout/hList1"/>
    <dgm:cxn modelId="{DF2F5D4A-B21D-40A2-BC01-6326652963DA}" type="presParOf" srcId="{1D66DCFB-8DBC-456C-B8E6-873BC09839C5}" destId="{0E953063-B349-47C2-8A6C-2CB6E15D5AF4}" srcOrd="3" destOrd="0" presId="urn:microsoft.com/office/officeart/2005/8/layout/hList1"/>
    <dgm:cxn modelId="{3466C726-CEBF-4170-8B08-FACB1BC226D6}" type="presParOf" srcId="{1D66DCFB-8DBC-456C-B8E6-873BC09839C5}" destId="{BFA82F6A-28CD-498D-9F5A-516996E0AC6E}" srcOrd="4" destOrd="0" presId="urn:microsoft.com/office/officeart/2005/8/layout/hList1"/>
    <dgm:cxn modelId="{DE06CE5E-04E6-4023-A56C-0F1B07F386F2}" type="presParOf" srcId="{BFA82F6A-28CD-498D-9F5A-516996E0AC6E}" destId="{CA39A079-7FEA-4D8F-9278-D5704E947C42}" srcOrd="0" destOrd="0" presId="urn:microsoft.com/office/officeart/2005/8/layout/hList1"/>
    <dgm:cxn modelId="{719D8CAD-DB4A-4712-B3F2-0D7F99214AC9}" type="presParOf" srcId="{BFA82F6A-28CD-498D-9F5A-516996E0AC6E}" destId="{DF9DB296-1AD4-4EF2-9DE1-FD19629CA3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1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06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05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72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457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0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440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60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6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75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98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14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73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702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203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90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1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0.wma"/><Relationship Id="rId7" Type="http://schemas.openxmlformats.org/officeDocument/2006/relationships/image" Target="../media/image130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wma"/><Relationship Id="rId7" Type="http://schemas.openxmlformats.org/officeDocument/2006/relationships/image" Target="../media/image13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2.wma"/><Relationship Id="rId7" Type="http://schemas.openxmlformats.org/officeDocument/2006/relationships/image" Target="../media/image11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3.wma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audio" Target="../media/media15.wma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microsoft.com/office/2007/relationships/media" Target="../media/media15.wma"/><Relationship Id="rId16" Type="http://schemas.openxmlformats.org/officeDocument/2006/relationships/image" Target="../media/image2.png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audio" Target="../media/media16.wma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microsoft.com/office/2007/relationships/media" Target="../media/media16.wma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2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7.wma"/><Relationship Id="rId7" Type="http://schemas.openxmlformats.org/officeDocument/2006/relationships/image" Target="../media/image51.png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8.wma"/><Relationship Id="rId7" Type="http://schemas.openxmlformats.org/officeDocument/2006/relationships/image" Target="../media/image53.png"/><Relationship Id="rId2" Type="http://schemas.microsoft.com/office/2007/relationships/media" Target="../media/media18.wma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png"/><Relationship Id="rId3" Type="http://schemas.openxmlformats.org/officeDocument/2006/relationships/audio" Target="../media/media4.wma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1.xml"/><Relationship Id="rId9" Type="http://schemas.openxmlformats.org/officeDocument/2006/relationships/diagramColors" Target="../diagrams/colors1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9.wma"/><Relationship Id="rId7" Type="http://schemas.openxmlformats.org/officeDocument/2006/relationships/image" Target="../media/image12.pn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982450"/>
            <a:ext cx="91939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«Кездейсоқ шамалар»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88">
        <p:fade/>
      </p:transition>
    </mc:Choice>
    <mc:Fallback xmlns="">
      <p:transition spd="med" advTm="4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2"/>
            <a:ext cx="10346383" cy="752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Ықтималдықтар теориясында: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1078" y="1215814"/>
            <a:ext cx="10210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шамаларды латынның бас әріптерімен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1721" y="2396427"/>
                <a:ext cx="3141886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…)</m:t>
                      </m:r>
                    </m:oMath>
                  </m:oMathPara>
                </a14:m>
                <a:endParaRPr lang="ru-RU" sz="4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21" y="2396427"/>
                <a:ext cx="3141886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89480" y="3270524"/>
            <a:ext cx="10210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Олардың мәндерін латынның кіші әріптерімен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33801" y="4224095"/>
                <a:ext cx="3859646" cy="7386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…)</m:t>
                      </m:r>
                    </m:oMath>
                  </m:oMathPara>
                </a14:m>
                <a:endParaRPr lang="ru-RU" sz="4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01" y="4224095"/>
                <a:ext cx="3859646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204213" y="5038810"/>
            <a:ext cx="280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елгілейді.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1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8"/>
    </mc:Choice>
    <mc:Fallback xmlns="">
      <p:transition spd="slow" advTm="15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2" grpId="0" animBg="1"/>
      <p:bldP spid="34" grpId="0"/>
      <p:bldP spid="36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кездейсоқ шама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9800" y="1126252"/>
            <a:ext cx="1033030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Ықтималдығының мәндері көрсетілген жеке мүмкін мәндерді қабылдайтын кездейсоқ шама.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4" descr="https://im7.bloha.ru/emoji/direct-hit_1f3a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61" y="281489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im9.bloha.ru/emoji/hospital_1f3e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38" y="281489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83821" y="4443999"/>
            <a:ext cx="211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Нысанаға дәл көздеп атып түсіргенше  атылатын оқтар саны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67844" y="4367882"/>
            <a:ext cx="211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Перзентханада дүниеге келген перзенттер саны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9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5"/>
    </mc:Choice>
    <mc:Fallback xmlns="">
      <p:transition spd="slow" advTm="26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 animBg="1"/>
      <p:bldP spid="40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Үзіліссіз кездейсоқ шама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49800" y="1126252"/>
                <a:ext cx="10330304" cy="15696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Мәндері үзіліссіз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кесіндісінде (мұндағы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kk-KZ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және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тиянақты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нақты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сандар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орналасқан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шамалар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00" y="1126252"/>
                <a:ext cx="10330304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535" t="-5447" b="-1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s://im2.bloha.ru/emoji/electric-light-bulb_1f4a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25" y="3314447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193248" y="3556766"/>
            <a:ext cx="443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 энергиясын пайдалану мөлшері.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2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97"/>
    </mc:Choice>
    <mc:Fallback xmlns="">
      <p:transition spd="slow" advTm="28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1579" y="537679"/>
                <a:ext cx="45929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кездейсоқ шама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79" y="537679"/>
                <a:ext cx="4592924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r="-13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1579" y="1122454"/>
                <a:ext cx="97861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кездейсоқ оқиғаның мүмкін мәндері.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79" y="1122454"/>
                <a:ext cx="9786194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558" t="-7910" b="-1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0435" y="2183678"/>
                <a:ext cx="97861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ықтималдықтар. 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35" y="2183678"/>
                <a:ext cx="9786194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858045"/>
                  </p:ext>
                </p:extLst>
              </p:nvPr>
            </p:nvGraphicFramePr>
            <p:xfrm>
              <a:off x="994488" y="3840480"/>
              <a:ext cx="865962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858045"/>
                  </p:ext>
                </p:extLst>
              </p:nvPr>
            </p:nvGraphicFramePr>
            <p:xfrm>
              <a:off x="994488" y="3840480"/>
              <a:ext cx="865962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562" t="-2105" r="-699438" b="-1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130" t="-2105" r="-603390" b="-1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0000" t="-2105" r="-500000" b="-1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0000" t="-2105" r="-400000" b="-1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02260" t="-2105" r="-302260" b="-1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99438" t="-2105" r="-200562" b="-1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02825" t="-2105" r="-101695" b="-1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98876" t="-2105" r="-1124" b="-103158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562" t="-102105" r="-699438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01130" t="-102105" r="-603390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0000" t="-102105" r="-500000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0000" t="-102105" r="-400000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02260" t="-102105" r="-302260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99438" t="-102105" r="-200562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02825" t="-102105" r="-101695" b="-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698876" t="-102105" r="-1124" b="-31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0435" y="3010406"/>
                <a:ext cx="9133685" cy="646986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–кездейсоқ шамасының үлестірім заңы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35" y="3010406"/>
                <a:ext cx="9133685" cy="646986"/>
              </a:xfrm>
              <a:prstGeom prst="roundRect">
                <a:avLst/>
              </a:prstGeom>
              <a:blipFill rotWithShape="0">
                <a:blip r:embed="rId10"/>
                <a:stretch>
                  <a:fillRect t="-7407" r="-799" b="-23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75183" y="5167442"/>
                <a:ext cx="6532622" cy="58477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83" y="5167442"/>
                <a:ext cx="6532622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5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9"/>
    </mc:Choice>
    <mc:Fallback xmlns="">
      <p:transition spd="slow" advTm="45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20" grpId="0"/>
      <p:bldP spid="21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356360"/>
                <a:ext cx="1019056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Лотореяда 10000 билет бар. Бір ұтыста 5000тг, жүз ұтыста 1000 тг, мың ұтыста 100 тг-ден ұтыс бар, ал қалған билеттерде ұтыс жоқ. Бір билет сатып алған адамның ұтыс алу мүмкіндігі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кездейсоқ шамасы болса, онда кездейсоқ шаманың үлестірім заңының кестесін құрайық.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56360"/>
                <a:ext cx="10190561" cy="3539430"/>
              </a:xfrm>
              <a:prstGeom prst="rect">
                <a:avLst/>
              </a:prstGeom>
              <a:blipFill rotWithShape="0">
                <a:blip r:embed="rId5"/>
                <a:stretch>
                  <a:fillRect l="-1495" t="-2241" r="-1435" b="-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15"/>
    </mc:Choice>
    <mc:Fallback xmlns="">
      <p:transition spd="slow" advTm="2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2387" y="1356834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5000тг – бір билет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79423" y="1393773"/>
                <a:ext cx="15478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𝟓𝟎𝟎𝟎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23" y="1393773"/>
                <a:ext cx="154786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969" r="-3937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79423" y="2250416"/>
                <a:ext cx="15478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23" y="2250416"/>
                <a:ext cx="154786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969" r="-3543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5650" y="3187434"/>
                <a:ext cx="1363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50" y="3187434"/>
                <a:ext cx="13635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242" r="-448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12572" y="1131871"/>
                <a:ext cx="318074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𝟎𝟎𝟎𝟏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572" y="1131871"/>
                <a:ext cx="3180743" cy="6938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12572" y="2007359"/>
                <a:ext cx="288418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572" y="2007359"/>
                <a:ext cx="2884186" cy="6938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12572" y="2896820"/>
                <a:ext cx="269984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572" y="2896820"/>
                <a:ext cx="2699842" cy="6938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716" y="5430806"/>
                <a:ext cx="3435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16" y="5430806"/>
                <a:ext cx="343504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418" r="-177" b="-3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00551" y="5430806"/>
                <a:ext cx="3867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1" y="5430806"/>
                <a:ext cx="3867084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62" r="-158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66175" y="5430806"/>
                <a:ext cx="1120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𝟖𝟖𝟗𝟗</m:t>
                      </m:r>
                    </m:oMath>
                  </m:oMathPara>
                </a14:m>
                <a:endParaRPr lang="ru-RU" sz="2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175" y="5430806"/>
                <a:ext cx="112049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4891" r="-489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1022387" y="2256080"/>
            <a:ext cx="4118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1000тг </a:t>
            </a:r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жүз 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билет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22387" y="31511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100тг </a:t>
            </a:r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мың билет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2716" y="4048931"/>
            <a:ext cx="5700600" cy="510778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Ұтыс жоқ билеттің ықтималдығы: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346875" y="4591286"/>
                <a:ext cx="5737533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75" y="4591286"/>
                <a:ext cx="573753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48"/>
    </mc:Choice>
    <mc:Fallback xmlns="">
      <p:transition spd="slow" advTm="63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16" grpId="0"/>
      <p:bldP spid="17" grpId="0"/>
      <p:bldP spid="18" grpId="0"/>
      <p:bldP spid="19" grpId="0"/>
      <p:bldP spid="20" grpId="0"/>
      <p:bldP spid="4" grpId="0"/>
      <p:bldP spid="27" grpId="0"/>
      <p:bldP spid="28" grpId="0"/>
      <p:bldP spid="26" grpId="0"/>
      <p:bldP spid="29" grpId="0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259941"/>
                  </p:ext>
                </p:extLst>
              </p:nvPr>
            </p:nvGraphicFramePr>
            <p:xfrm>
              <a:off x="1133873" y="4641342"/>
              <a:ext cx="849318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698637"/>
                    <a:gridCol w="1698637"/>
                    <a:gridCol w="1698637"/>
                    <a:gridCol w="1698637"/>
                    <a:gridCol w="169863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2259941"/>
                  </p:ext>
                </p:extLst>
              </p:nvPr>
            </p:nvGraphicFramePr>
            <p:xfrm>
              <a:off x="1133873" y="4641342"/>
              <a:ext cx="8493185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698637"/>
                    <a:gridCol w="1698637"/>
                    <a:gridCol w="1698637"/>
                    <a:gridCol w="1698637"/>
                    <a:gridCol w="169863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717" t="-1042" r="-400358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717" t="-102105" r="-40035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18974" y="1785429"/>
                <a:ext cx="18045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𝟓𝟎𝟎𝟎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74" y="1785429"/>
                <a:ext cx="180459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8974" y="2408338"/>
                <a:ext cx="18045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74" y="2408338"/>
                <a:ext cx="180459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17586" y="3031247"/>
                <a:ext cx="15897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86" y="3031247"/>
                <a:ext cx="1589794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55881" y="1785946"/>
                <a:ext cx="21689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81" y="1785946"/>
                <a:ext cx="2168992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25773" y="2408338"/>
                <a:ext cx="17393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773" y="2408338"/>
                <a:ext cx="173938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55881" y="3031247"/>
                <a:ext cx="15245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81" y="3031247"/>
                <a:ext cx="1524585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27302" y="4623787"/>
                <a:ext cx="12795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𝟓𝟎𝟎𝟎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02" y="4623787"/>
                <a:ext cx="1279517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4758699" y="4623787"/>
                <a:ext cx="12795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99" y="4623787"/>
                <a:ext cx="1279517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608186" y="4623787"/>
                <a:ext cx="10342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6" y="4623787"/>
                <a:ext cx="1034257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8438937" y="4620025"/>
                <a:ext cx="54373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937" y="4620025"/>
                <a:ext cx="543739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2827984" y="5203157"/>
                <a:ext cx="16781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84" y="5203157"/>
                <a:ext cx="1678152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850583" y="5214807"/>
                <a:ext cx="11876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83" y="5214807"/>
                <a:ext cx="1187633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684197" y="5203157"/>
                <a:ext cx="94237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97" y="5203157"/>
                <a:ext cx="942374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7985070" y="5203156"/>
                <a:ext cx="16781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𝟖𝟖𝟗𝟗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070" y="5203156"/>
                <a:ext cx="1678152" cy="5847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82816" y="696532"/>
                <a:ext cx="9133685" cy="646986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–кездейсоқ шамасының үлестірім заңы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816" y="696532"/>
                <a:ext cx="9133685" cy="646986"/>
              </a:xfrm>
              <a:prstGeom prst="roundRect">
                <a:avLst/>
              </a:prstGeom>
              <a:blipFill rotWithShape="0">
                <a:blip r:embed="rId21"/>
                <a:stretch>
                  <a:fillRect t="-7407" r="-800" b="-23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517586" y="3654156"/>
                <a:ext cx="1160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86" y="3654156"/>
                <a:ext cx="1160189" cy="43088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55881" y="3654156"/>
                <a:ext cx="22523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𝟖𝟖𝟗𝟗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81" y="3654156"/>
                <a:ext cx="2252348" cy="43088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7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79"/>
    </mc:Choice>
    <mc:Fallback xmlns="">
      <p:transition spd="slow" advTm="51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7" grpId="0"/>
      <p:bldP spid="38" grpId="0"/>
      <p:bldP spid="39" grpId="0"/>
      <p:bldP spid="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0577" y="1126825"/>
                <a:ext cx="10359527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Егер белгісіз ықтималдықтың мәндері тең болса, онда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шамасының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үлестірім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заңын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анықтайтын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кестені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толтырыңыз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126825"/>
                <a:ext cx="10359527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471" t="-5058" r="-59" b="-12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Таблица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47717"/>
                  </p:ext>
                </p:extLst>
              </p:nvPr>
            </p:nvGraphicFramePr>
            <p:xfrm>
              <a:off x="933721" y="3403858"/>
              <a:ext cx="849318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071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Таблица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47717"/>
                  </p:ext>
                </p:extLst>
              </p:nvPr>
            </p:nvGraphicFramePr>
            <p:xfrm>
              <a:off x="933721" y="3403858"/>
              <a:ext cx="849318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3" t="-13542" r="-601508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3" t="-114737" r="-601508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7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2"/>
    </mc:Choice>
    <mc:Fallback xmlns="">
      <p:transition spd="slow" advTm="20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372667" y="2540534"/>
                <a:ext cx="5737533" cy="52322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67" y="2540534"/>
                <a:ext cx="573753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3473756"/>
                  </p:ext>
                </p:extLst>
              </p:nvPr>
            </p:nvGraphicFramePr>
            <p:xfrm>
              <a:off x="933721" y="1134662"/>
              <a:ext cx="849318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4071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3473756"/>
                  </p:ext>
                </p:extLst>
              </p:nvPr>
            </p:nvGraphicFramePr>
            <p:xfrm>
              <a:off x="933721" y="1134662"/>
              <a:ext cx="849318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  <a:gridCol w="121331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3" t="-13542" r="-601508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503" t="-114737" r="-601508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?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0,05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933721" y="3187385"/>
            <a:ext cx="53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0,1+0,05+х+х+0,05+0,1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3721" y="3706389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+0,3=1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6011" y="4181122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=1 - 0,3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0577" y="4655855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=0,7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6011" y="5174938"/>
            <a:ext cx="1835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=0,7 : 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11397" y="5180057"/>
            <a:ext cx="1537675" cy="5788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=0,35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47108" y="5310610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0,35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17720" y="1717933"/>
            <a:ext cx="1143000" cy="522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04108" y="1717933"/>
            <a:ext cx="1143000" cy="522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0,35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5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4"/>
    </mc:Choice>
    <mc:Fallback xmlns="">
      <p:transition spd="slow" advTm="48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5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3">
        <p:fade/>
      </p:transition>
    </mc:Choice>
    <mc:Fallback xmlns="">
      <p:transition spd="med" advTm="13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шамалар ұғымымен танысасыз.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601"/>
      </p:ext>
    </p:extLst>
  </p:cSld>
  <p:clrMapOvr>
    <a:masterClrMapping/>
  </p:clrMapOvr>
  <p:transition spd="med" advTm="26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Ықтималдықтар теориясы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641" y="1066800"/>
            <a:ext cx="1034638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Ықтималдықтар теориясында белгілі шарттар орындалатын жағдайда тәжірибе жасалады.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3721" y="4680913"/>
            <a:ext cx="876903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Тәжірибе қорытындысы </a:t>
            </a: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оқиға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деп аталады.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/>
          <a:srcRect l="22614" t="37011" r="57731" b="29786"/>
          <a:stretch/>
        </p:blipFill>
        <p:spPr>
          <a:xfrm>
            <a:off x="1602947" y="2466084"/>
            <a:ext cx="1841346" cy="1748763"/>
          </a:xfrm>
          <a:prstGeom prst="rect">
            <a:avLst/>
          </a:prstGeom>
        </p:spPr>
      </p:pic>
      <p:pic>
        <p:nvPicPr>
          <p:cNvPr id="39" name="Picture 8" descr="https://im4.bloha.ru/emoji/last-quarter-moon-symbol_1f3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82" y="2528266"/>
            <a:ext cx="1596939" cy="15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11" y="2534448"/>
            <a:ext cx="3070358" cy="153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0"/>
    </mc:Choice>
    <mc:Fallback xmlns="">
      <p:transition spd="slow" advTm="23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646;p44"/>
          <p:cNvSpPr txBox="1"/>
          <p:nvPr/>
        </p:nvSpPr>
        <p:spPr>
          <a:xfrm>
            <a:off x="939606" y="453768"/>
            <a:ext cx="10346383" cy="1085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Ықтималдықтар теориясы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484385743"/>
              </p:ext>
            </p:extLst>
          </p:nvPr>
        </p:nvGraphicFramePr>
        <p:xfrm>
          <a:off x="1797222" y="453768"/>
          <a:ext cx="8128000" cy="507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" name="Picture 2" descr="https://im10.bloha.ru/emoji/black-question-mark-ornament_275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00" y="250981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8.bloha.ru/emoji/face-with-no-good-gesture_emoji-modifier-fitzpatrick-type-1-2_1f645-1f3fb_1f3f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13" y="458668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5.bloha.ru/emoji/cloud-with-snow_1f32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78" y="420568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4.bloha.ru/emoji/last-quarter-moon-symbol_1f317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65" y="410112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80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77"/>
    </mc:Choice>
    <mc:Fallback xmlns="">
      <p:transition spd="slow" advTm="2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1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46;p44"/>
          <p:cNvSpPr txBox="1"/>
          <p:nvPr/>
        </p:nvSpPr>
        <p:spPr>
          <a:xfrm>
            <a:off x="933721" y="439321"/>
            <a:ext cx="10346383" cy="901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оқиғалар: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675" y="1341120"/>
            <a:ext cx="1035135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Егер тәжірибе нәтижесінде бір оқиғаның пайда болуы қалған оқиғаның пайда болуына кедергі жасамаса, онда мұндай оқиғаларды – </a:t>
            </a:r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үйлесімді оқиға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атайды.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8204" y="3980368"/>
            <a:ext cx="6144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әшікте бірнеше зауытта жасалған тек жоғары сортты бөлшектер бар.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s://im10.bloha.ru/emoji/package_1f4e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29" y="3513692"/>
            <a:ext cx="2119769" cy="21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5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22"/>
    </mc:Choice>
    <mc:Fallback xmlns="">
      <p:transition spd="slow" advTm="38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46;p44"/>
          <p:cNvSpPr txBox="1"/>
          <p:nvPr/>
        </p:nvSpPr>
        <p:spPr>
          <a:xfrm>
            <a:off x="933721" y="439321"/>
            <a:ext cx="10346383" cy="901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оқиғалар: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675" y="1360015"/>
            <a:ext cx="1037997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Егер тәжірибеде бір оқиғаның пайда болуы қалғандарының пайда болуына кедергі болса, ондай оқиғаларды </a:t>
            </a:r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үйлесімсіз оқиғалар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атайды.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2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54" y="3631826"/>
            <a:ext cx="3125276" cy="20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291710" y="3724058"/>
            <a:ext cx="54047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еңгені бір рет тастағанда «ел таңба» жағы түсуі «цифр» түсуіне мүмкіндік бермейді.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0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2"/>
    </mc:Choice>
    <mc:Fallback xmlns="">
      <p:transition spd="slow" advTm="27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46;p44"/>
          <p:cNvSpPr txBox="1"/>
          <p:nvPr/>
        </p:nvSpPr>
        <p:spPr>
          <a:xfrm>
            <a:off x="933721" y="439321"/>
            <a:ext cx="10346383" cy="901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оқиғалар: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721" y="1357997"/>
            <a:ext cx="1034638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Егер тәжірибе нәтижесінде пайда болған оқиға ақиқат оқиға болса, онда ол           </a:t>
            </a:r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жалғыз мүмкіндікті оқиға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аталады.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Картинки по запросу &quot;теңге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8"/>
          <a:stretch/>
        </p:blipFill>
        <p:spPr bwMode="auto">
          <a:xfrm>
            <a:off x="1178660" y="3208120"/>
            <a:ext cx="1611548" cy="26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42234" y="3506667"/>
            <a:ext cx="6680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еңгені бір рет тастағанда «ел таңба» жағы немесе «цифр» жағы, екі оқиғаның бірі ғана пайда болады.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8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01"/>
    </mc:Choice>
    <mc:Fallback xmlns="">
      <p:transition spd="slow" advTm="23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46;p44"/>
          <p:cNvSpPr txBox="1"/>
          <p:nvPr/>
        </p:nvSpPr>
        <p:spPr>
          <a:xfrm>
            <a:off x="933721" y="439321"/>
            <a:ext cx="10346383" cy="901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оқиғалар: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3720" y="1357997"/>
            <a:ext cx="1035893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Егер оқиғалардың пайда болу мүмкіндіктері бірдей деп есептелсе, ондай оқиғаларды      </a:t>
            </a:r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 мүмкіндікті оқиғалар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атайды.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22614" t="37011" r="57731" b="29786"/>
          <a:stretch/>
        </p:blipFill>
        <p:spPr>
          <a:xfrm>
            <a:off x="1267036" y="3320694"/>
            <a:ext cx="2093941" cy="19886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69221" y="3537623"/>
            <a:ext cx="591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йын сүйегін лақтырғанда 1-ден 6-ға дейінгі кез келген ұпайдың түсуі.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77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6"/>
    </mc:Choice>
    <mc:Fallback xmlns="">
      <p:transition spd="slow" advTm="4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46;p44"/>
          <p:cNvSpPr txBox="1"/>
          <p:nvPr/>
        </p:nvSpPr>
        <p:spPr>
          <a:xfrm>
            <a:off x="933721" y="439321"/>
            <a:ext cx="10346383" cy="901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721" y="1341120"/>
            <a:ext cx="1033030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 ала белгісіз, тек тәжірибе нәтижесінде анықталатын бір мәнді шаманы ықтималдық теориясында </a:t>
            </a:r>
            <a:r>
              <a:rPr lang="kk-KZ" sz="32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атайды.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s://im2.bloha.ru/emoji/electric-light-bulb_1f4a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09" y="288291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7.bloha.ru/emoji/direct-hit_1f3a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14" y="2882914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9.bloha.ru/emoji/hospital_1f3e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04" y="2959031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5874" y="4512017"/>
            <a:ext cx="211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Нысанаға дәл көздеп атып түсіргенше  атылатын оқтар саны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4953" y="4512017"/>
            <a:ext cx="211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 энергиясын пайдалану мөлшері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310" y="4512017"/>
            <a:ext cx="211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Перзентханада дүниеге келген перзенттер саны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9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0"/>
    </mc:Choice>
    <mc:Fallback xmlns="">
      <p:transition spd="slow" advTm="35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2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4|1|3.6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8|4.9|3.9|19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5.4|7.3|2.9|2.8|4|3.4|1.9|3.6|3.1|2.1|9.1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3|4.7|3.4|0.9|8.9|1.4|0.7|3.4|7.1|2|1.8|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7.5|12.8|4.3|3.5|2.2|2.3|8.4|1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9|4.3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7|1.6|5.1|0.7|3.5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|3.4|2.9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8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17153</TotalTime>
  <Words>535</Words>
  <Application>Microsoft Office PowerPoint</Application>
  <PresentationFormat>Широкоэкранный</PresentationFormat>
  <Paragraphs>164</Paragraphs>
  <Slides>19</Slides>
  <Notes>17</Notes>
  <HiddenSlides>0</HiddenSlides>
  <MMClips>19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1353</cp:revision>
  <dcterms:created xsi:type="dcterms:W3CDTF">2017-01-10T11:09:36Z</dcterms:created>
  <dcterms:modified xsi:type="dcterms:W3CDTF">2024-09-18T16:45:46Z</dcterms:modified>
</cp:coreProperties>
</file>