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4" r:id="rId8"/>
    <p:sldId id="27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8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AD66-1346-4C4B-A717-86CDC1CCD74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5716-F9A3-4A6C-BD28-148BF86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2535" y="2579422"/>
            <a:ext cx="8202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2535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1856" y="4333508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108" y="628465"/>
            <a:ext cx="9409722" cy="1409194"/>
          </a:xfrm>
        </p:spPr>
        <p:txBody>
          <a:bodyPr>
            <a:noAutofit/>
          </a:bodyPr>
          <a:lstStyle/>
          <a:p>
            <a:r>
              <a:rPr lang="kk-KZ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 графигіне жүргізілген жанаманың теңдеуіне есептер шығару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7110" y="3055578"/>
            <a:ext cx="6519300" cy="199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10.4.1.25 - берілген нүктеде функция графигіне жүргізілген жанама теңдеуін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</a:p>
        </p:txBody>
      </p:sp>
    </p:spTree>
    <p:extLst>
      <p:ext uri="{BB962C8B-B14F-4D97-AF65-F5344CB8AC3E}">
        <p14:creationId xmlns:p14="http://schemas.microsoft.com/office/powerpoint/2010/main" val="30574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65994"/>
                  </p:ext>
                </p:extLst>
              </p:nvPr>
            </p:nvGraphicFramePr>
            <p:xfrm>
              <a:off x="488089" y="137297"/>
              <a:ext cx="8238816" cy="6662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xmlns="" val="61952226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xmlns="" val="4014756591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xmlns="" val="3522674950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xmlns="" val="2046230426"/>
                        </a:ext>
                      </a:extLst>
                    </a:gridCol>
                  </a:tblGrid>
                  <a:tr h="4420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Бағалау </a:t>
                          </a:r>
                          <a:r>
                            <a:rPr lang="ru-RU" sz="1600" kern="1200" dirty="0" err="1">
                              <a:effectLst/>
                            </a:rPr>
                            <a:t>критерийлері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Тапсырмалар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Дескриптор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796028339"/>
                      </a:ext>
                    </a:extLst>
                  </a:tr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Функцияның туындысының анықтамасын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1-</a:t>
                          </a:r>
                          <a:r>
                            <a:rPr lang="kk-KZ" sz="1600" dirty="0">
                              <a:effectLst/>
                            </a:rPr>
                            <a:t>тапсырма</a:t>
                          </a:r>
                          <a:r>
                            <a:rPr lang="en-US" sz="1600" dirty="0">
                              <a:effectLst/>
                            </a:rPr>
                            <a:t>: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+8х−3.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r>
                            <a:rPr lang="kk-KZ" sz="1600" dirty="0">
                              <a:effectLst/>
                            </a:rPr>
                            <a:t>өрнегінің мәнін есептеңдер.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3937796388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2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>
                              <a:effectLst/>
                            </a:rPr>
                            <a:t>-ның мәнін дұрыс табыды.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715783075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-ның мәнін дұрыс табыды.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1414409021"/>
                      </a:ext>
                    </a:extLst>
                  </a:tr>
                  <a:tr h="66375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4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өрнегінің мәнін дұрыс есептейді.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664617449"/>
                      </a:ext>
                    </a:extLst>
                  </a:tr>
                  <a:tr h="663072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Туындының геометриялық мағынасын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2-</a:t>
                          </a:r>
                          <a:r>
                            <a:rPr lang="kk-KZ" sz="1600" dirty="0">
                              <a:effectLst/>
                            </a:rPr>
                            <a:t>тапсырма</a:t>
                          </a:r>
                          <a:r>
                            <a:rPr lang="en-US" sz="1600" dirty="0">
                              <a:effectLst/>
                            </a:rPr>
                            <a:t>: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нүктесінен жүргізілген жанаманың бұрыштық коэффициентін табыңыз.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16369285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>
                              <a:effectLst/>
                            </a:rPr>
                            <a:t>-ның мәнін дұрыс табыды.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3874011134"/>
                      </a:ext>
                    </a:extLst>
                  </a:tr>
                  <a:tr h="5020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- екенін біледі.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3886392025"/>
                      </a:ext>
                    </a:extLst>
                  </a:tr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 теңдеуін таба алады.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3- тапсырма: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Абсциссасы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нүктесінде 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 функциясының графигіне  жүргізілген жанаманың теңдеуін жазыңдар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 </a:t>
                          </a: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57699483"/>
                      </a:ext>
                    </a:extLst>
                  </a:tr>
                  <a:tr h="45897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>
                              <a:effectLst/>
                            </a:rPr>
                            <a:t> -ның мәнін дұрыс табыды.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699912203"/>
                      </a:ext>
                    </a:extLst>
                  </a:tr>
                  <a:tr h="4420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r>
                            <a:rPr lang="kk-KZ" sz="1600" dirty="0">
                              <a:effectLst/>
                            </a:rPr>
                            <a:t> ның мәнін дұрыс табыды.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983787912"/>
                      </a:ext>
                    </a:extLst>
                  </a:tr>
                  <a:tr h="4420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4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жанаманың теңдеуін дұрыс жазады.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3628682005"/>
                      </a:ext>
                    </a:extLst>
                  </a:tr>
                  <a:tr h="221025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48314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65994"/>
                  </p:ext>
                </p:extLst>
              </p:nvPr>
            </p:nvGraphicFramePr>
            <p:xfrm>
              <a:off x="488089" y="137297"/>
              <a:ext cx="8238816" cy="663246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val="61952226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val="4014756591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val="3522674950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val="2046230426"/>
                        </a:ext>
                      </a:extLst>
                    </a:gridCol>
                  </a:tblGrid>
                  <a:tr h="5102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Бағалау </a:t>
                          </a:r>
                          <a:r>
                            <a:rPr lang="ru-RU" sz="1600" kern="1200" dirty="0" err="1">
                              <a:effectLst/>
                            </a:rPr>
                            <a:t>критерийлері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Тапсырмалар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Дескриптор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796028339"/>
                      </a:ext>
                    </a:extLst>
                  </a:tr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Функцияның туындысының анықтамасын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68396" t="-25549" r="-151179" b="-176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3937796388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2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276712" r="-387" b="-1130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5783075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376712" r="-387" b="-1030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4409021"/>
                      </a:ext>
                    </a:extLst>
                  </a:tr>
                  <a:tr h="66375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4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319266" r="-387" b="-589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4617449"/>
                      </a:ext>
                    </a:extLst>
                  </a:tr>
                  <a:tr h="663072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Туындының геометриялық мағынасын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68396" t="-173106" r="-151179" b="-143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16369285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775342" r="-387" b="-631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011134"/>
                      </a:ext>
                    </a:extLst>
                  </a:tr>
                  <a:tr h="5020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779268" r="-387" b="-4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6392025"/>
                      </a:ext>
                    </a:extLst>
                  </a:tr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 теңдеуін таба алады.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68396" t="-211437" r="-151179" b="-111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 </a:t>
                          </a: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57699483"/>
                      </a:ext>
                    </a:extLst>
                  </a:tr>
                  <a:tr h="45897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1106667" r="-387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912203"/>
                      </a:ext>
                    </a:extLst>
                  </a:tr>
                  <a:tr h="4420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2"/>
                          <a:stretch>
                            <a:fillRect l="-161702" t="-1239726" r="-387" b="-167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3787912"/>
                      </a:ext>
                    </a:extLst>
                  </a:tr>
                  <a:tr h="51022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4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жанаманың теңдеуін дұрыс жазады.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3628682005"/>
                      </a:ext>
                    </a:extLst>
                  </a:tr>
                  <a:tr h="221025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3149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72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40894" y="3090819"/>
                <a:ext cx="10515600" cy="3005180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1)f’(x)=-4x+8</a:t>
                </a:r>
                <a:br>
                  <a:rPr lang="en-US" dirty="0" smtClean="0"/>
                </a:br>
                <a:r>
                  <a:rPr lang="en-US" dirty="0" smtClean="0"/>
                  <a:t>2)f’(0)=-</a:t>
                </a:r>
                <a:r>
                  <a:rPr lang="en-US" dirty="0"/>
                  <a:t>4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+8</a:t>
                </a:r>
                <a:r>
                  <a:rPr lang="en-US" dirty="0" smtClean="0"/>
                  <a:t>=</a:t>
                </a:r>
                <a:r>
                  <a:rPr lang="kk-KZ" dirty="0" smtClean="0"/>
                  <a:t>0+8</a:t>
                </a:r>
                <a:r>
                  <a:rPr lang="ru-RU" dirty="0" smtClean="0"/>
                  <a:t>=8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3)f’(</a:t>
                </a:r>
                <a:r>
                  <a:rPr lang="kk-KZ" dirty="0" smtClean="0"/>
                  <a:t>-1</a:t>
                </a:r>
                <a:r>
                  <a:rPr lang="en-US" dirty="0" smtClean="0"/>
                  <a:t>)=-</a:t>
                </a:r>
                <a:r>
                  <a:rPr lang="en-US" dirty="0"/>
                  <a:t>4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(−1)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 smtClean="0"/>
                  <a:t>8=12</a:t>
                </a:r>
                <a:br>
                  <a:rPr lang="en-US" dirty="0" smtClean="0"/>
                </a:br>
                <a:r>
                  <a:rPr lang="en-US" dirty="0" smtClean="0"/>
                  <a:t>4)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kk-KZ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kk-KZ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kk-KZ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kk-KZ" dirty="0" smtClean="0"/>
                  <a:t>8</a:t>
                </a:r>
                <a:r>
                  <a:rPr lang="en-US" dirty="0" smtClean="0"/>
                  <a:t>+12=</a:t>
                </a:r>
                <a:r>
                  <a:rPr lang="kk-KZ" dirty="0" smtClean="0"/>
                  <a:t>20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0894" y="3090819"/>
                <a:ext cx="10515600" cy="3005180"/>
              </a:xfrm>
              <a:blipFill>
                <a:blip r:embed="rId2"/>
                <a:stretch>
                  <a:fillRect l="-2087" t="-8925" b="-18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04568142"/>
                  </p:ext>
                </p:extLst>
              </p:nvPr>
            </p:nvGraphicFramePr>
            <p:xfrm>
              <a:off x="220579" y="189330"/>
              <a:ext cx="8238816" cy="273866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xmlns="" val="1986596709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xmlns="" val="1761154735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xmlns="" val="1423154137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xmlns="" val="564848571"/>
                        </a:ext>
                      </a:extLst>
                    </a:gridCol>
                  </a:tblGrid>
                  <a:tr h="4420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Бағалау </a:t>
                          </a:r>
                          <a:r>
                            <a:rPr lang="ru-RU" sz="1600" kern="1200" dirty="0" err="1">
                              <a:effectLst/>
                            </a:rPr>
                            <a:t>критерийлері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Тапсырмалар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Дескриптор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657500879"/>
                      </a:ext>
                    </a:extLst>
                  </a:tr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Функцияның туындысының анықтамасын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1-</a:t>
                          </a:r>
                          <a:r>
                            <a:rPr lang="kk-KZ" sz="1600" dirty="0">
                              <a:effectLst/>
                            </a:rPr>
                            <a:t>тапсырма</a:t>
                          </a:r>
                          <a:r>
                            <a:rPr lang="en-US" sz="1600" dirty="0">
                              <a:effectLst/>
                            </a:rPr>
                            <a:t>: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+8х−3.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r>
                            <a:rPr lang="kk-KZ" sz="1600" dirty="0">
                              <a:effectLst/>
                            </a:rPr>
                            <a:t>өрнегінің мәнін есептеңдер.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1445470929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2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>
                              <a:effectLst/>
                            </a:rPr>
                            <a:t>-ның мәнін дұрыс табыды.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687572350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-ның мәнін дұрыс табыды.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3938732983"/>
                      </a:ext>
                    </a:extLst>
                  </a:tr>
                  <a:tr h="66375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4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өрнегінің мәнін дұрыс есептейді.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24817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04568142"/>
                  </p:ext>
                </p:extLst>
              </p:nvPr>
            </p:nvGraphicFramePr>
            <p:xfrm>
              <a:off x="220579" y="189330"/>
              <a:ext cx="8238816" cy="272704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val="1986596709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val="1761154735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val="1423154137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val="564848571"/>
                        </a:ext>
                      </a:extLst>
                    </a:gridCol>
                  </a:tblGrid>
                  <a:tr h="5102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Бағалау </a:t>
                          </a:r>
                          <a:r>
                            <a:rPr lang="ru-RU" sz="1600" kern="1200" dirty="0" err="1">
                              <a:effectLst/>
                            </a:rPr>
                            <a:t>критерийлері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Тапсырмалар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Дескриптор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2657500879"/>
                      </a:ext>
                    </a:extLst>
                  </a:tr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Функцияның туындысының анықтамасын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68396" t="-25549" r="-151179" b="-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1445470929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2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702" t="-276712" r="-387" b="-25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72350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702" t="-376712" r="-387" b="-15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8732983"/>
                      </a:ext>
                    </a:extLst>
                  </a:tr>
                  <a:tr h="66375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4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702" t="-319266" r="-387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17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9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40895" y="4022726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kk-KZ" dirty="0" smtClean="0"/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+1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 smtClean="0"/>
                  <a:t>1=-4+1=-3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3) k=</a:t>
                </a:r>
                <a:r>
                  <a:rPr lang="en-US" i="1" dirty="0" err="1" smtClean="0"/>
                  <a:t>tga</a:t>
                </a:r>
                <a:r>
                  <a:rPr lang="en-US" dirty="0" smtClean="0"/>
                  <a:t>=-3</a:t>
                </a:r>
                <a:br>
                  <a:rPr lang="en-US" dirty="0" smtClean="0"/>
                </a:br>
                <a:r>
                  <a:rPr lang="ru-RU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жауабы</a:t>
                </a:r>
                <a:r>
                  <a:rPr lang="ru-RU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dirty="0"/>
                  <a:t>k=</a:t>
                </a:r>
                <a:r>
                  <a:rPr lang="en-US" i="1" dirty="0" err="1"/>
                  <a:t>tga</a:t>
                </a:r>
                <a:r>
                  <a:rPr lang="en-US" dirty="0"/>
                  <a:t>=-3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0895" y="4022726"/>
                <a:ext cx="10515600" cy="1325563"/>
              </a:xfrm>
              <a:blipFill>
                <a:blip r:embed="rId2"/>
                <a:stretch>
                  <a:fillRect l="-2145" t="-111060" b="-80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049096"/>
                  </p:ext>
                </p:extLst>
              </p:nvPr>
            </p:nvGraphicFramePr>
            <p:xfrm>
              <a:off x="268705" y="222869"/>
              <a:ext cx="8238816" cy="161007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xmlns="" val="2325262195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xmlns="" val="2134948711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xmlns="" val="3732388570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xmlns="" val="200404459"/>
                        </a:ext>
                      </a:extLst>
                    </a:gridCol>
                  </a:tblGrid>
                  <a:tr h="663072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Туындының геометриялық мағынасын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2-</a:t>
                          </a:r>
                          <a:r>
                            <a:rPr lang="kk-KZ" sz="1600" dirty="0">
                              <a:effectLst/>
                            </a:rPr>
                            <a:t>тапсырма</a:t>
                          </a:r>
                          <a:r>
                            <a:rPr lang="en-US" sz="1600" dirty="0">
                              <a:effectLst/>
                            </a:rPr>
                            <a:t>: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kk-KZ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нүктесінен жүргізілген жанаманың бұрыштық коэффициентін табыңыз.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4168392698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>
                              <a:effectLst/>
                            </a:rPr>
                            <a:t>-ның мәнін дұрыс табыды.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504815822"/>
                      </a:ext>
                    </a:extLst>
                  </a:tr>
                  <a:tr h="5020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- екенін біледі.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807024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049096"/>
                  </p:ext>
                </p:extLst>
              </p:nvPr>
            </p:nvGraphicFramePr>
            <p:xfrm>
              <a:off x="268705" y="222869"/>
              <a:ext cx="8238816" cy="161007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val="2325262195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val="2134948711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val="3732388570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val="200404459"/>
                        </a:ext>
                      </a:extLst>
                    </a:gridCol>
                  </a:tblGrid>
                  <a:tr h="663072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Туындының геометриялық мағынасын біледі.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68396" t="-3396" r="-151179" b="-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4168392698"/>
                      </a:ext>
                    </a:extLst>
                  </a:tr>
                  <a:tr h="44499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702" t="-161644" r="-387" b="-130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815822"/>
                      </a:ext>
                    </a:extLst>
                  </a:tr>
                  <a:tr h="5020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702" t="-230120" r="-387" b="-14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0242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35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0369" y="4236085"/>
                <a:ext cx="10515600" cy="1891999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 smtClean="0"/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sz="4900" dirty="0" smtClean="0"/>
                  <a:t>3-2=1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3)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−8=−1+1−8=−8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ru-RU" b="0" dirty="0" smtClean="0"/>
                  <a:t>4)  </a:t>
                </a:r>
                <a:r>
                  <a:rPr lang="en-US" sz="4900" b="0" dirty="0" smtClean="0"/>
                  <a:t>y=-8+(x+1)=-8+x+1=x-7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/>
                  <a:t> </a:t>
                </a:r>
                <a:r>
                  <a:rPr lang="kk-KZ" sz="49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Жауабы: </a:t>
                </a:r>
                <a:r>
                  <a:rPr lang="kk-KZ" sz="4900" dirty="0" smtClean="0"/>
                  <a:t>у</a:t>
                </a:r>
                <a:r>
                  <a:rPr lang="ru-RU" sz="4900" dirty="0" smtClean="0"/>
                  <a:t>=х-7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0369" y="4236085"/>
                <a:ext cx="10515600" cy="1891999"/>
              </a:xfrm>
              <a:blipFill>
                <a:blip r:embed="rId2"/>
                <a:stretch>
                  <a:fillRect l="-2029" t="-123548" b="-4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5962949"/>
                  </p:ext>
                </p:extLst>
              </p:nvPr>
            </p:nvGraphicFramePr>
            <p:xfrm>
              <a:off x="140369" y="60994"/>
              <a:ext cx="8238816" cy="208593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xmlns="" val="1472953986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xmlns="" val="1038886510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xmlns="" val="3954572610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xmlns="" val="3169108472"/>
                        </a:ext>
                      </a:extLst>
                    </a:gridCol>
                  </a:tblGrid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 теңдеуін таба алады.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3- тапсырма: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Абсциссасы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нүктесінде </a:t>
                          </a:r>
                          <a:endParaRPr lang="en-US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kk-KZ" sz="1600" dirty="0">
                              <a:effectLst/>
                            </a:rPr>
                            <a:t>  функциясының графигіне  жүргізілген жанаманың теңдеуін жазыңдар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 </a:t>
                          </a: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1147649161"/>
                      </a:ext>
                    </a:extLst>
                  </a:tr>
                  <a:tr h="45897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kk-KZ" sz="1600">
                              <a:effectLst/>
                            </a:rPr>
                            <a:t> -ның мәнін дұрыс табыды.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4116046652"/>
                      </a:ext>
                    </a:extLst>
                  </a:tr>
                  <a:tr h="4420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r>
                            <a:rPr lang="kk-KZ" sz="1600" dirty="0">
                              <a:effectLst/>
                            </a:rPr>
                            <a:t> ның мәнін дұрыс табыды.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2814728767"/>
                      </a:ext>
                    </a:extLst>
                  </a:tr>
                  <a:tr h="4420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4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жанаманың теңдеуін дұрыс жазады.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xmlns="" val="193671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5962949"/>
                  </p:ext>
                </p:extLst>
              </p:nvPr>
            </p:nvGraphicFramePr>
            <p:xfrm>
              <a:off x="140369" y="60994"/>
              <a:ext cx="8238816" cy="207431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761926">
                      <a:extLst>
                        <a:ext uri="{9D8B030D-6E8A-4147-A177-3AD203B41FA5}">
                          <a16:colId xmlns:a16="http://schemas.microsoft.com/office/drawing/2014/main" val="1472953986"/>
                        </a:ext>
                      </a:extLst>
                    </a:gridCol>
                    <a:gridCol w="2581537">
                      <a:extLst>
                        <a:ext uri="{9D8B030D-6E8A-4147-A177-3AD203B41FA5}">
                          <a16:colId xmlns:a16="http://schemas.microsoft.com/office/drawing/2014/main" val="1038886510"/>
                        </a:ext>
                      </a:extLst>
                    </a:gridCol>
                    <a:gridCol w="743080">
                      <a:extLst>
                        <a:ext uri="{9D8B030D-6E8A-4147-A177-3AD203B41FA5}">
                          <a16:colId xmlns:a16="http://schemas.microsoft.com/office/drawing/2014/main" val="3954572610"/>
                        </a:ext>
                      </a:extLst>
                    </a:gridCol>
                    <a:gridCol w="3152273">
                      <a:extLst>
                        <a:ext uri="{9D8B030D-6E8A-4147-A177-3AD203B41FA5}">
                          <a16:colId xmlns:a16="http://schemas.microsoft.com/office/drawing/2014/main" val="3169108472"/>
                        </a:ext>
                      </a:extLst>
                    </a:gridCol>
                  </a:tblGrid>
                  <a:tr h="663072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 теңдеуін таба алады.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68632" t="-2639" r="-151179" b="-5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1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 </a:t>
                          </a:r>
                          <a:r>
                            <a:rPr lang="kk-KZ" sz="1600">
                              <a:effectLst/>
                            </a:rPr>
                            <a:t>Функцияның туындысын дұрыс табады.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1147649161"/>
                      </a:ext>
                    </a:extLst>
                  </a:tr>
                  <a:tr h="45897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896" t="-157333" r="-387" b="-2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46652"/>
                      </a:ext>
                    </a:extLst>
                  </a:tr>
                  <a:tr h="44204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56" marR="51956" marT="0" marB="0">
                        <a:blipFill>
                          <a:blip r:embed="rId3"/>
                          <a:stretch>
                            <a:fillRect l="-161896" t="-264384" r="-387" b="-1424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728767"/>
                      </a:ext>
                    </a:extLst>
                  </a:tr>
                  <a:tr h="51022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>
                              <a:effectLst/>
                            </a:rPr>
                            <a:t>4</a:t>
                          </a:r>
                          <a:r>
                            <a:rPr lang="en-US" sz="1600">
                              <a:effectLst/>
                            </a:rPr>
                            <a:t>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dirty="0">
                              <a:effectLst/>
                            </a:rPr>
                            <a:t>жанаманың теңдеуін дұрыс жазады.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56" marR="51956" marT="0" marB="0"/>
                    </a:tc>
                    <a:extLst>
                      <a:ext uri="{0D108BD9-81ED-4DB2-BD59-A6C34878D82A}">
                        <a16:rowId xmlns:a16="http://schemas.microsoft.com/office/drawing/2014/main" val="1936711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60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4. у=</a:t>
                </a:r>
                <a:r>
                  <a:rPr lang="en-US" dirty="0"/>
                  <a:t>f(x) </a:t>
                </a:r>
                <a:r>
                  <a:rPr lang="kk-KZ" dirty="0"/>
                  <a:t>функциясы графигіне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kk-K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k-KZ" dirty="0"/>
                  <a:t> нүктесінде жүргізілген жанаманың теңдеуін жазыңдар: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fs.znanio.ru/d5af0e/b1/6c/b20a9e0474f9d0f050d582c9f11247f9d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32585" r="35751" b="18341"/>
          <a:stretch/>
        </p:blipFill>
        <p:spPr bwMode="auto">
          <a:xfrm>
            <a:off x="645159" y="1690688"/>
            <a:ext cx="6026843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1690688"/>
            <a:ext cx="604520" cy="808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355600" y="2499360"/>
            <a:ext cx="482600" cy="20421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5. </a:t>
                </a:r>
                <a:r>
                  <a:rPr lang="ru-RU" dirty="0"/>
                  <a:t>у</a:t>
                </a:r>
                <a:r>
                  <a:rPr lang="ru-RU" dirty="0" smtClean="0"/>
                  <a:t>=</a:t>
                </a:r>
                <a:r>
                  <a:rPr lang="en-US" dirty="0" smtClean="0"/>
                  <a:t>f(x) </a:t>
                </a:r>
                <a:r>
                  <a:rPr lang="kk-KZ" dirty="0" smtClean="0"/>
                  <a:t>функциясы графигіне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k-KZ" dirty="0" smtClean="0"/>
                  <a:t> нүктесінде жүргізілген жанаманың теңдеуін жазыңдар: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s.znanio.ru/d5af0e/8a/e6/98cddea729488f23e86a0b926fcbf242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31474" r="18916" b="20378"/>
          <a:stretch/>
        </p:blipFill>
        <p:spPr bwMode="auto">
          <a:xfrm>
            <a:off x="838200" y="1825625"/>
            <a:ext cx="704088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480" y="2042160"/>
            <a:ext cx="690880" cy="599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538480" y="2479040"/>
            <a:ext cx="477520" cy="18491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Сабақтың қорытындысы</a:t>
            </a:r>
            <a:r>
              <a:rPr lang="kk-KZ" dirty="0"/>
              <a:t/>
            </a:r>
            <a:br>
              <a:rPr lang="kk-KZ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нүктеде функция графигіне жүргізілген жанама теңдеуін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15647</TotalTime>
  <Words>228</Words>
  <Application>Microsoft Office PowerPoint</Application>
  <PresentationFormat>Широкоэкранный</PresentationFormat>
  <Paragraphs>101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Функция графигіне жүргізілген жанаманың теңдеуіне есептер шығару</vt:lpstr>
      <vt:lpstr>Презентация PowerPoint</vt:lpstr>
      <vt:lpstr>1)f’(x)=-4x+8 2)f’(0)=-4∙0+8=0+8=8 3)f’(-1)=-4∙(-1)+8=12 4) f^′ (0)+f^′ (-1)=8+12=20</vt:lpstr>
      <vt:lpstr>1) f^′ (x)=4x^3+1  2) f^′ (1)=4〖(-1)〗^3+1=-4+1=-3  3) k=tga=-3 жауабы: k=tga=-3 </vt:lpstr>
      <vt:lpstr>1)  f^′ (x)=3x^2+2x 2) f^′ (-1)=3〖(-1)〗^2+2⋅(-1)=3-2=1 3) f(x)=〖(-1)〗^3+〖(-1)〗^2-8=-1+1-8=-8 4)  y=-8+(x+1)=-8+x+1=x-7   Жауабы: у=х-7  </vt:lpstr>
      <vt:lpstr>4. у=f(x) функциясы графигіне х_0 нүктесінде жүргізілген жанаманың теңдеуін жазыңдар:</vt:lpstr>
      <vt:lpstr>5. у=f(x) функциясы графигіне х_0 нүктесінде жүргізілген жанаманың теңдеуін жазыңдар: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26</cp:revision>
  <dcterms:created xsi:type="dcterms:W3CDTF">2024-01-28T10:18:14Z</dcterms:created>
  <dcterms:modified xsi:type="dcterms:W3CDTF">2024-09-18T16:43:48Z</dcterms:modified>
</cp:coreProperties>
</file>