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7" r:id="rId7"/>
    <p:sldId id="268" r:id="rId8"/>
    <p:sldId id="270" r:id="rId9"/>
    <p:sldId id="272" r:id="rId10"/>
    <p:sldId id="271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4660"/>
  </p:normalViewPr>
  <p:slideViewPr>
    <p:cSldViewPr snapToGrid="0">
      <p:cViewPr varScale="1">
        <p:scale>
          <a:sx n="48" d="100"/>
          <a:sy n="48" d="100"/>
        </p:scale>
        <p:origin x="86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1057-9B2C-47F1-BA55-77256D46E60B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74E4-6FBF-4FA2-9836-E32A4C2D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5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1057-9B2C-47F1-BA55-77256D46E60B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74E4-6FBF-4FA2-9836-E32A4C2D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9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1057-9B2C-47F1-BA55-77256D46E60B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74E4-6FBF-4FA2-9836-E32A4C2D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9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1057-9B2C-47F1-BA55-77256D46E60B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74E4-6FBF-4FA2-9836-E32A4C2D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8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1057-9B2C-47F1-BA55-77256D46E60B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74E4-6FBF-4FA2-9836-E32A4C2D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8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1057-9B2C-47F1-BA55-77256D46E60B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74E4-6FBF-4FA2-9836-E32A4C2D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7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1057-9B2C-47F1-BA55-77256D46E60B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74E4-6FBF-4FA2-9836-E32A4C2D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4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1057-9B2C-47F1-BA55-77256D46E60B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74E4-6FBF-4FA2-9836-E32A4C2D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0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1057-9B2C-47F1-BA55-77256D46E60B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74E4-6FBF-4FA2-9836-E32A4C2D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5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1057-9B2C-47F1-BA55-77256D46E60B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74E4-6FBF-4FA2-9836-E32A4C2D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1057-9B2C-47F1-BA55-77256D46E60B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74E4-6FBF-4FA2-9836-E32A4C2D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1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91057-9B2C-47F1-BA55-77256D46E60B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974E4-6FBF-4FA2-9836-E32A4C2DE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4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697" y="2559099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Пәні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697" y="3470256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Сынып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2697" y="4381413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Тоқсан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2697" y="5292570"/>
            <a:ext cx="6778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Ұстаздың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аты-жөні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9312" y="2538188"/>
            <a:ext cx="8872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Алгебра </a:t>
            </a:r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анализ </a:t>
            </a:r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бастамалары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9312" y="3449345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9667" y="4327922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88382" y="5271659"/>
            <a:ext cx="60473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1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09" t="20387" r="20161" b="14026"/>
          <a:stretch/>
        </p:blipFill>
        <p:spPr>
          <a:xfrm>
            <a:off x="617620" y="692384"/>
            <a:ext cx="9729537" cy="6165616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838200" y="170967"/>
            <a:ext cx="2404826" cy="5909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kk-KZ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-мысал: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7620" y="692384"/>
            <a:ext cx="705854" cy="4466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Сабақтың қорытындысы</a:t>
            </a:r>
          </a:p>
          <a:p>
            <a:r>
              <a:rPr lang="ru-RU" dirty="0" err="1"/>
              <a:t>Бүгін</a:t>
            </a:r>
            <a:r>
              <a:rPr lang="ru-RU" dirty="0"/>
              <a:t> </a:t>
            </a:r>
            <a:r>
              <a:rPr lang="ru-RU" dirty="0" err="1"/>
              <a:t>оқушылар</a:t>
            </a:r>
            <a:r>
              <a:rPr lang="ru-RU" dirty="0"/>
              <a:t> </a:t>
            </a:r>
            <a:r>
              <a:rPr lang="kk-KZ" dirty="0"/>
              <a:t>берілген нүктеде функция графигіне жүргізілген жанама теңдеуін құру </a:t>
            </a:r>
            <a:r>
              <a:rPr lang="ru-RU" dirty="0" err="1" smtClean="0"/>
              <a:t>формулаларын</a:t>
            </a:r>
            <a:r>
              <a:rPr lang="ru-RU" dirty="0" smtClean="0"/>
              <a:t> </a:t>
            </a:r>
            <a:r>
              <a:rPr lang="ru-RU" dirty="0" err="1"/>
              <a:t>пайдаланып</a:t>
            </a:r>
            <a:r>
              <a:rPr lang="ru-RU" dirty="0"/>
              <a:t> </a:t>
            </a:r>
            <a:r>
              <a:rPr lang="ru-RU" dirty="0" err="1"/>
              <a:t>есеп</a:t>
            </a:r>
            <a:r>
              <a:rPr lang="ru-RU" dirty="0"/>
              <a:t> </a:t>
            </a:r>
            <a:r>
              <a:rPr lang="ru-RU" dirty="0" err="1"/>
              <a:t>шығаруды</a:t>
            </a:r>
            <a:r>
              <a:rPr lang="ru-RU" dirty="0"/>
              <a:t> </a:t>
            </a:r>
            <a:r>
              <a:rPr lang="ru-RU" dirty="0" err="1"/>
              <a:t>үйренді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083" t="64330" r="67499" b="2557"/>
          <a:stretch/>
        </p:blipFill>
        <p:spPr>
          <a:xfrm>
            <a:off x="472440" y="4602480"/>
            <a:ext cx="2382754" cy="19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9108" y="628465"/>
            <a:ext cx="9409722" cy="1409194"/>
          </a:xfrm>
        </p:spPr>
        <p:txBody>
          <a:bodyPr>
            <a:noAutofit/>
          </a:bodyPr>
          <a:lstStyle/>
          <a:p>
            <a:r>
              <a:rPr lang="kk-KZ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 графигіне жүргізілген жанаманың теңдеуіне есептер шығару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774" y="1954613"/>
            <a:ext cx="3521413" cy="4321735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54604" y="2405873"/>
            <a:ext cx="6519300" cy="1998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Оқу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мақсаты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kk-KZ" dirty="0"/>
              <a:t>10.4.1.25 - берілген нүктеде функция графигіне жүргізілген жанама теңдеуін құру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25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74810" y="456283"/>
            <a:ext cx="2057102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616585" algn="l"/>
              </a:tabLst>
            </a:pPr>
            <a:r>
              <a:rPr lang="kk-KZ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«Ой қозғау»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1007" y="1276712"/>
            <a:ext cx="9776255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16585" algn="l"/>
              </a:tabLst>
            </a:pPr>
            <a:r>
              <a:rPr lang="kk-KZ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Тапсырма:</a:t>
            </a:r>
            <a:r>
              <a:rPr lang="kk-KZ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16585" algn="l"/>
              </a:tabLst>
            </a:pPr>
            <a:r>
              <a:rPr lang="kk-KZ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y=x² </a:t>
            </a:r>
            <a:r>
              <a:rPr lang="kk-KZ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параболасына (1;1) нүктесінде жүргізілген жанаманың бұрыштық коэффициентін табыңыз.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006" y="3168529"/>
            <a:ext cx="2554839" cy="25523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49107" y="2946990"/>
            <a:ext cx="3505201" cy="295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16585" algn="l"/>
              </a:tabLst>
            </a:pPr>
            <a:r>
              <a:rPr lang="kk-KZ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Шешуі: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16585" algn="l"/>
              </a:tabLst>
            </a:pPr>
            <a:r>
              <a:rPr lang="kk-KZ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f(x)=x² </a:t>
            </a:r>
            <a:r>
              <a:rPr lang="kk-KZ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функциясынан: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16585" algn="l"/>
              </a:tabLst>
            </a:pPr>
            <a:r>
              <a:rPr lang="kk-KZ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 </a:t>
            </a:r>
            <a:r>
              <a:rPr lang="kk-KZ" sz="2400" i="1" dirty="0" smtClean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ʹ</a:t>
            </a:r>
            <a:r>
              <a:rPr lang="kk-KZ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(x)=2х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16585" algn="l"/>
              </a:tabLst>
            </a:pPr>
            <a:r>
              <a:rPr lang="kk-KZ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  <a:r>
              <a:rPr lang="kk-KZ" sz="2400" i="1" dirty="0" smtClean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ʹ</a:t>
            </a:r>
            <a:r>
              <a:rPr lang="kk-KZ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(x</a:t>
            </a:r>
            <a:r>
              <a:rPr lang="kk-KZ" sz="2400" i="1" dirty="0" smtClean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ₒ</a:t>
            </a:r>
            <a:r>
              <a:rPr lang="kk-KZ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)=f </a:t>
            </a:r>
            <a:r>
              <a:rPr lang="kk-KZ" sz="2400" i="1" dirty="0" smtClean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ʹ</a:t>
            </a:r>
            <a:r>
              <a:rPr lang="kk-KZ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(1)=2·1=2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16585" algn="l"/>
              </a:tabLst>
            </a:pPr>
            <a:r>
              <a:rPr lang="kk-KZ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  <a:r>
              <a:rPr lang="kk-KZ" sz="2400" i="1" dirty="0" smtClean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ʹ</a:t>
            </a:r>
            <a:r>
              <a:rPr lang="kk-KZ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(1)=tg</a:t>
            </a:r>
            <a:r>
              <a:rPr lang="el-GR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kk-KZ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α</a:t>
            </a:r>
            <a:r>
              <a:rPr lang="kk-KZ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=arctg2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500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3483" y="385944"/>
            <a:ext cx="3829895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16585" algn="l"/>
              </a:tabLst>
            </a:pPr>
            <a:r>
              <a:rPr lang="kk-KZ" sz="2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ЖАНАМАНЫҢ ТЕҢДЕУІ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150577" y="1274857"/>
                <a:ext cx="512175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sz="36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</a:t>
                </a:r>
                <a:r>
                  <a:rPr lang="kk-KZ" sz="3600" b="1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f (xₒ)+ f ʹ(xₒ)</a:t>
                </a:r>
                <a14:m>
                  <m:oMath xmlns:m="http://schemas.openxmlformats.org/officeDocument/2006/math">
                    <m:r>
                      <a:rPr lang="kk-KZ" sz="36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kk-KZ" sz="3600" b="1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 - xₒ) </a:t>
                </a:r>
                <a:endParaRPr lang="ru-RU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577" y="1274857"/>
                <a:ext cx="5121759" cy="646331"/>
              </a:xfrm>
              <a:prstGeom prst="rect">
                <a:avLst/>
              </a:prstGeom>
              <a:blipFill>
                <a:blip r:embed="rId2"/>
                <a:stretch>
                  <a:fillRect l="-3690"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4235102" y="2931264"/>
            <a:ext cx="3914341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16585" algn="l"/>
              </a:tabLst>
            </a:pPr>
            <a:r>
              <a:rPr lang="kk-KZ" sz="2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НОРМАЛЬДЫҢ ТЕҢДЕУІ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770459" y="3553768"/>
                <a:ext cx="4972488" cy="1110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1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ru-RU" sz="3200" b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2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ru-RU" sz="3200" b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ru-RU" sz="32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ru-RU" sz="3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32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kk-KZ" sz="3200" b="1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</m:sup>
                          </m:sSup>
                          <m:d>
                            <m:dPr>
                              <m:ctrlPr>
                                <a:rPr lang="ru-RU" sz="3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3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32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ru-RU" sz="32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ru-RU" sz="3200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32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3200" b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ru-RU" sz="3200" b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kk-KZ" sz="32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459" y="3553768"/>
                <a:ext cx="4972488" cy="11101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33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44221" y="816161"/>
            <a:ext cx="6903558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16585" algn="l"/>
              </a:tabLst>
            </a:pPr>
            <a:r>
              <a:rPr lang="kk-KZ" sz="2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ЖАНАМАНЫҢ ТЕҢДЕУІН ЖАЗУ АЛГОРИТМІ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300988" y="1918715"/>
                <a:ext cx="7590024" cy="302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k-KZ" sz="2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</a:t>
                </a:r>
                <a:r>
                  <a:rPr lang="kk-KZ" sz="2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k-KZ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k-KZ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kk-KZ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kk-KZ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нүктесіндегі функцияның мәнін табыңыз;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k-KZ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</a:t>
                </a:r>
                <a:r>
                  <a:rPr lang="kk-KZ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Функцияның туындысын табыңыз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kk-KZ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kk-KZ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</m:t>
                        </m:r>
                      </m:sup>
                    </m:sSup>
                    <m:r>
                      <a:rPr lang="kk-KZ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kk-KZ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kk-KZ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kk-KZ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k-KZ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</a:t>
                </a:r>
                <a:r>
                  <a:rPr lang="kk-KZ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k-KZ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kk-KZ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kk-KZ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kk-KZ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нүктесіндегі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kk-KZ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kk-KZ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</m:t>
                        </m:r>
                      </m:sup>
                    </m:sSup>
                    <m:r>
                      <a:rPr lang="kk-KZ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kk-KZ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kk-KZ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kk-KZ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функцияның  мәнін табыңыз;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k-KZ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</a:t>
                </a:r>
                <a:r>
                  <a:rPr lang="kk-KZ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Табылған мәндерді жанаманың теңдеуіне  </a:t>
                </a:r>
                <a:endParaRPr lang="kk-KZ" sz="2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k-KZ" sz="2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kk-KZ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kk-KZ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kk-KZ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kk-KZ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kk-KZ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kk-KZ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kk-KZ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</m:t>
                        </m:r>
                      </m:sup>
                    </m:sSup>
                    <m:r>
                      <a:rPr lang="kk-KZ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kk-KZ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kk-KZ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kk-KZ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kk-KZ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k-KZ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kk-KZ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kk-KZ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kk-KZ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қойыңыз.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k-KZ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e)</a:t>
                </a:r>
                <a:r>
                  <a:rPr lang="kk-KZ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kk-KZ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kk-KZ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kk-KZ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𝑘𝑥</m:t>
                    </m:r>
                    <m:r>
                      <a:rPr lang="kk-KZ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kk-KZ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kk-KZ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теңдеуі түрінде жазыңыз.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988" y="1918715"/>
                <a:ext cx="7590024" cy="3020570"/>
              </a:xfrm>
              <a:prstGeom prst="rect">
                <a:avLst/>
              </a:prstGeom>
              <a:blipFill rotWithShape="0">
                <a:blip r:embed="rId2"/>
                <a:stretch>
                  <a:fillRect l="-1204" t="-1616"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73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7"/>
          <a:stretch/>
        </p:blipFill>
        <p:spPr>
          <a:xfrm>
            <a:off x="838199" y="1379620"/>
            <a:ext cx="10399296" cy="48928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677041"/>
            <a:ext cx="2273379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1-мысал: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7832" y="1443789"/>
            <a:ext cx="401052" cy="6015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838198" y="5670885"/>
            <a:ext cx="1387642" cy="5133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Жауабы: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545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8"/>
          <a:stretch/>
        </p:blipFill>
        <p:spPr>
          <a:xfrm>
            <a:off x="659530" y="1371600"/>
            <a:ext cx="10217017" cy="46923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9530" y="443683"/>
            <a:ext cx="2404826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2-мысал: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5432" y="5358063"/>
            <a:ext cx="1387642" cy="5133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Жауабы: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5432" y="1371600"/>
            <a:ext cx="393031" cy="5293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6"/>
          <a:stretch/>
        </p:blipFill>
        <p:spPr>
          <a:xfrm>
            <a:off x="669758" y="1243263"/>
            <a:ext cx="10391274" cy="48126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70766" y="435662"/>
            <a:ext cx="2404826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kk-KZ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-мысал: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937" y="5406189"/>
            <a:ext cx="1616242" cy="6737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Жауабы: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9758" y="1243263"/>
            <a:ext cx="284747" cy="6737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/>
          <a:srcRect l="15801" t="29121" r="20500" b="20666"/>
          <a:stretch/>
        </p:blipFill>
        <p:spPr>
          <a:xfrm>
            <a:off x="455248" y="956240"/>
            <a:ext cx="11458091" cy="5645086"/>
          </a:xfrm>
          <a:prstGeom prst="rect">
            <a:avLst/>
          </a:prstGeom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810872" y="275241"/>
            <a:ext cx="2404826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4-мысал: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3242" y="1018674"/>
            <a:ext cx="906379" cy="4652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6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11982</TotalTime>
  <Words>154</Words>
  <Application>Microsoft Office PowerPoint</Application>
  <PresentationFormat>Широкоэкранный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Tahoma</vt:lpstr>
      <vt:lpstr>Times New Roman</vt:lpstr>
      <vt:lpstr>Тема Office</vt:lpstr>
      <vt:lpstr>Презентация PowerPoint</vt:lpstr>
      <vt:lpstr>Функция графигіне жүргізілген жанаманың теңдеуіне есептер шығару</vt:lpstr>
      <vt:lpstr>Презентация PowerPoint</vt:lpstr>
      <vt:lpstr>Презентация PowerPoint</vt:lpstr>
      <vt:lpstr>Презентация PowerPoint</vt:lpstr>
      <vt:lpstr>1-мысал:</vt:lpstr>
      <vt:lpstr>2-мысал:</vt:lpstr>
      <vt:lpstr>3-мысал:</vt:lpstr>
      <vt:lpstr>4-мысал: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Huawei</cp:lastModifiedBy>
  <cp:revision>17</cp:revision>
  <dcterms:created xsi:type="dcterms:W3CDTF">2024-01-28T10:18:07Z</dcterms:created>
  <dcterms:modified xsi:type="dcterms:W3CDTF">2024-09-18T16:43:17Z</dcterms:modified>
</cp:coreProperties>
</file>