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2" r:id="rId5"/>
    <p:sldId id="264" r:id="rId6"/>
    <p:sldId id="260" r:id="rId7"/>
    <p:sldId id="269" r:id="rId8"/>
    <p:sldId id="259" r:id="rId9"/>
    <p:sldId id="266" r:id="rId10"/>
    <p:sldId id="272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3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B4A4-31B1-49E8-88D2-C470BBA7A50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6BF5-39AD-49D9-9017-A215D7778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6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B4A4-31B1-49E8-88D2-C470BBA7A50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6BF5-39AD-49D9-9017-A215D7778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4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B4A4-31B1-49E8-88D2-C470BBA7A50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6BF5-39AD-49D9-9017-A215D7778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6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B4A4-31B1-49E8-88D2-C470BBA7A50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6BF5-39AD-49D9-9017-A215D7778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4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B4A4-31B1-49E8-88D2-C470BBA7A50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6BF5-39AD-49D9-9017-A215D7778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B4A4-31B1-49E8-88D2-C470BBA7A50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6BF5-39AD-49D9-9017-A215D7778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5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B4A4-31B1-49E8-88D2-C470BBA7A50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6BF5-39AD-49D9-9017-A215D7778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7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B4A4-31B1-49E8-88D2-C470BBA7A50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6BF5-39AD-49D9-9017-A215D7778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3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B4A4-31B1-49E8-88D2-C470BBA7A50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6BF5-39AD-49D9-9017-A215D7778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1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B4A4-31B1-49E8-88D2-C470BBA7A50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6BF5-39AD-49D9-9017-A215D7778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5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B4A4-31B1-49E8-88D2-C470BBA7A50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56BF5-39AD-49D9-9017-A215D7778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2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CB4A4-31B1-49E8-88D2-C470BBA7A503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56BF5-39AD-49D9-9017-A215D7778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5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697" y="2559099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Пәні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697" y="3470256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Сынып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2697" y="4381413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Тоқсан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2697" y="5292570"/>
            <a:ext cx="6778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Ұстаздың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аты-жөні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37285" y="2430248"/>
            <a:ext cx="7820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 </a:t>
            </a:r>
            <a:r>
              <a:rPr lang="ru-RU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анализ </a:t>
            </a:r>
            <a:r>
              <a:rPr lang="ru-RU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бастамалары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6236" y="3401461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8425" y="4259801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88382" y="5271659"/>
            <a:ext cx="6047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3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19100" y="1736725"/>
                <a:ext cx="10515600" cy="1325563"/>
              </a:xfrm>
            </p:spPr>
            <p:txBody>
              <a:bodyPr/>
              <a:lstStyle/>
              <a:p>
                <a:r>
                  <a:rPr lang="en-US" dirty="0" smtClean="0"/>
                  <a:t>f(x)=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+arccos2x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9100" y="1736725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01980" y="338010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000" dirty="0" smtClean="0"/>
                  <a:t>f’(x)=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/>
                  <a:t>+arccos2x</a:t>
                </a:r>
                <a:r>
                  <a:rPr lang="ru-RU" sz="4000" dirty="0" smtClean="0"/>
                  <a:t>)</a:t>
                </a:r>
                <a:r>
                  <a:rPr lang="en-US" sz="4000" dirty="0" smtClean="0"/>
                  <a:t>’=</a:t>
                </a:r>
                <a:endParaRPr lang="en-US" sz="4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1980" y="3380105"/>
                <a:ext cx="10515600" cy="4351338"/>
              </a:xfrm>
              <a:blipFill>
                <a:blip r:embed="rId3"/>
                <a:stretch>
                  <a:fillRect l="-2087" t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49250" t="43739" r="33333" b="44017"/>
          <a:stretch/>
        </p:blipFill>
        <p:spPr>
          <a:xfrm>
            <a:off x="5297505" y="3001912"/>
            <a:ext cx="3185160" cy="13411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23472" y="669576"/>
            <a:ext cx="27077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Мысалы 3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97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541421" y="1768810"/>
                <a:ext cx="10515600" cy="1325563"/>
              </a:xfrm>
            </p:spPr>
            <p:txBody>
              <a:bodyPr/>
              <a:lstStyle/>
              <a:p>
                <a:r>
                  <a:rPr lang="en-US" dirty="0" smtClean="0"/>
                  <a:t>f(x)=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𝑎𝑟𝑐𝑡𝑔𝑥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1421" y="1768810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389238" y="3014162"/>
                <a:ext cx="10515600" cy="30873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)′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𝑎𝑟𝑐𝑡𝑔𝑥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𝑎𝑟𝑐𝑡𝑔𝑥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)′=</m:t>
                      </m:r>
                    </m:oMath>
                  </m:oMathPara>
                </a14:m>
                <a:endParaRPr lang="en-US" sz="40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𝑎𝑟𝑐𝑡𝑔𝑥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/>
                  <a:t>=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𝑎𝑟𝑐𝑡𝑔𝑥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Объект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238" y="3014162"/>
                <a:ext cx="10515600" cy="30873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1323472" y="669576"/>
            <a:ext cx="27077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Мысалы 4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89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қорытындысы</a:t>
            </a:r>
            <a:br>
              <a:rPr lang="kk-K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Бүгін</a:t>
            </a:r>
            <a:r>
              <a:rPr lang="ru-RU" dirty="0" smtClean="0"/>
              <a:t> </a:t>
            </a:r>
            <a:r>
              <a:rPr lang="ru-RU" dirty="0" err="1"/>
              <a:t>оқушылар</a:t>
            </a:r>
            <a:r>
              <a:rPr lang="ru-RU" dirty="0"/>
              <a:t> </a:t>
            </a:r>
            <a:r>
              <a:rPr lang="ru-RU" dirty="0" err="1" smtClean="0"/>
              <a:t>кері</a:t>
            </a:r>
            <a:r>
              <a:rPr lang="ru-RU" dirty="0" smtClean="0"/>
              <a:t> </a:t>
            </a:r>
            <a:r>
              <a:rPr lang="ru-RU" dirty="0" err="1" smtClean="0"/>
              <a:t>тригонометриялық</a:t>
            </a:r>
            <a:r>
              <a:rPr lang="ru-RU" dirty="0" smtClean="0"/>
              <a:t> </a:t>
            </a:r>
            <a:r>
              <a:rPr lang="ru-RU" dirty="0" err="1"/>
              <a:t>функцияның</a:t>
            </a:r>
            <a:r>
              <a:rPr lang="ru-RU" dirty="0"/>
              <a:t> </a:t>
            </a:r>
            <a:r>
              <a:rPr lang="ru-RU" dirty="0" err="1"/>
              <a:t>туындысын</a:t>
            </a:r>
            <a:r>
              <a:rPr lang="ru-RU" dirty="0"/>
              <a:t> табу </a:t>
            </a:r>
            <a:r>
              <a:rPr lang="ru-RU" dirty="0" err="1"/>
              <a:t>ережелерімен</a:t>
            </a:r>
            <a:r>
              <a:rPr lang="ru-RU" dirty="0"/>
              <a:t> </a:t>
            </a:r>
            <a:r>
              <a:rPr lang="ru-RU" dirty="0" err="1"/>
              <a:t>танысып,оның</a:t>
            </a:r>
            <a:r>
              <a:rPr lang="ru-RU" dirty="0"/>
              <a:t> </a:t>
            </a:r>
            <a:r>
              <a:rPr lang="ru-RU" dirty="0" err="1"/>
              <a:t>формулаларын</a:t>
            </a:r>
            <a:r>
              <a:rPr lang="ru-RU" dirty="0"/>
              <a:t> </a:t>
            </a:r>
            <a:r>
              <a:rPr lang="ru-RU" dirty="0" err="1"/>
              <a:t>пайдаланып</a:t>
            </a:r>
            <a:r>
              <a:rPr lang="ru-RU" dirty="0"/>
              <a:t> </a:t>
            </a:r>
            <a:r>
              <a:rPr lang="ru-RU" dirty="0" err="1"/>
              <a:t>есеп</a:t>
            </a:r>
            <a:r>
              <a:rPr lang="ru-RU" dirty="0"/>
              <a:t> </a:t>
            </a:r>
            <a:r>
              <a:rPr lang="ru-RU" dirty="0" err="1"/>
              <a:t>шығаруды</a:t>
            </a:r>
            <a:r>
              <a:rPr lang="ru-RU" dirty="0"/>
              <a:t> </a:t>
            </a:r>
            <a:r>
              <a:rPr lang="ru-RU" dirty="0" err="1"/>
              <a:t>үйренді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083" t="64330" r="67499" b="2557"/>
          <a:stretch/>
        </p:blipFill>
        <p:spPr>
          <a:xfrm>
            <a:off x="472440" y="4602480"/>
            <a:ext cx="2382754" cy="1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2276" y="1365910"/>
            <a:ext cx="9194800" cy="905417"/>
          </a:xfrm>
        </p:spPr>
        <p:txBody>
          <a:bodyPr>
            <a:noAutofit/>
          </a:bodyPr>
          <a:lstStyle/>
          <a:p>
            <a:r>
              <a:rPr lang="kk-KZ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Кері тригонометриялық </a:t>
            </a:r>
            <a:r>
              <a:rPr lang="kk-KZ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функциялардың </a:t>
            </a:r>
            <a:r>
              <a:rPr lang="kk-KZ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туындылары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9034" y="4278157"/>
            <a:ext cx="7063686" cy="1998191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Бүгінгі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сабақта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dirty="0" err="1" smtClean="0"/>
              <a:t>Оқушыларды</a:t>
            </a:r>
            <a:r>
              <a:rPr lang="ru-RU" dirty="0" smtClean="0"/>
              <a:t> </a:t>
            </a:r>
            <a:r>
              <a:rPr lang="ru-RU" dirty="0" err="1"/>
              <a:t>кері</a:t>
            </a:r>
            <a:r>
              <a:rPr lang="ru-RU" dirty="0"/>
              <a:t> </a:t>
            </a:r>
            <a:r>
              <a:rPr lang="ru-RU" dirty="0" err="1"/>
              <a:t>тригонометриялық</a:t>
            </a:r>
            <a:r>
              <a:rPr lang="ru-RU" dirty="0"/>
              <a:t> </a:t>
            </a:r>
            <a:r>
              <a:rPr lang="ru-RU" dirty="0" err="1"/>
              <a:t>функциялар</a:t>
            </a:r>
            <a:r>
              <a:rPr lang="ru-RU" dirty="0"/>
              <a:t> </a:t>
            </a:r>
            <a:r>
              <a:rPr lang="ru-RU" dirty="0" err="1" smtClean="0"/>
              <a:t>туындысы</a:t>
            </a:r>
            <a:r>
              <a:rPr lang="ru-RU" dirty="0" smtClean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қасиеттерімен</a:t>
            </a:r>
            <a:r>
              <a:rPr lang="ru-RU" dirty="0"/>
              <a:t> </a:t>
            </a:r>
            <a:r>
              <a:rPr lang="ru-RU" dirty="0" err="1" smtClean="0"/>
              <a:t>танысады</a:t>
            </a:r>
            <a:endParaRPr lang="en-US" sz="32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774" y="1954613"/>
            <a:ext cx="3521413" cy="4321735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664866" y="2488204"/>
            <a:ext cx="6519300" cy="1998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Оқу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мақсаты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k-KZ" dirty="0"/>
              <a:t>10.4.1.24 - кері тригонометриялық функциялардың туындыларын табу</a:t>
            </a:r>
            <a:endParaRPr lang="en-US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1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59887" y="3148019"/>
                <a:ext cx="10515600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kk-KZ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Теорема 1</a:t>
                </a:r>
                <a:r>
                  <a:rPr lang="kk-KZ" dirty="0" smtClean="0"/>
                  <a:t/>
                </a:r>
                <a:br>
                  <a:rPr lang="kk-KZ" dirty="0" smtClean="0"/>
                </a:br>
                <a:r>
                  <a:rPr lang="kk-KZ" dirty="0" smtClean="0"/>
                  <a:t>Айталық , у</a:t>
                </a:r>
                <a:r>
                  <a:rPr lang="ru-RU" dirty="0" smtClean="0"/>
                  <a:t>=</a:t>
                </a:r>
                <a:r>
                  <a:rPr lang="en-US" dirty="0" smtClean="0"/>
                  <a:t>f(x) </a:t>
                </a:r>
                <a:r>
                  <a:rPr lang="kk-KZ" dirty="0" smtClean="0"/>
                  <a:t>функциясы х</a:t>
                </a:r>
                <a:r>
                  <a:rPr lang="ru-RU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 smtClean="0"/>
                  <a:t> н</a:t>
                </a:r>
                <a:r>
                  <a:rPr lang="kk-KZ" dirty="0" smtClean="0"/>
                  <a:t>үктесінің маңында үздіксіз қатар бірсарынды және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kk-KZ" dirty="0" smtClean="0"/>
                  <a:t> нүктесінде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kk-K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 smtClean="0"/>
                  <a:t>≠0 </a:t>
                </a:r>
                <a:r>
                  <a:rPr lang="kk-KZ" dirty="0" smtClean="0"/>
                  <a:t>туындысы бар болса. Онда </a:t>
                </a:r>
                <a14:m>
                  <m:oMath xmlns:m="http://schemas.openxmlformats.org/officeDocument/2006/math">
                    <m:r>
                      <a:rPr lang="kk-KZ" b="0" i="1" smtClean="0">
                        <a:latin typeface="Cambria Math" panose="02040503050406030204" pitchFamily="18" charset="0"/>
                      </a:rPr>
                      <m:t>х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k-KZ" dirty="0" smtClean="0"/>
                  <a:t>кері функциясы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k-K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k-KZ" b="0" i="1" smtClean="0">
                            <a:latin typeface="Cambria Math" panose="02040503050406030204" pitchFamily="18" charset="0"/>
                          </a:rPr>
                          <m:t>у</m:t>
                        </m:r>
                      </m:e>
                      <m:sub>
                        <m:r>
                          <a:rPr lang="kk-K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kk-KZ" dirty="0" smtClean="0"/>
                  <a:t>нүктесінде дифференциалданады және </a:t>
                </a:r>
                <a:br>
                  <a:rPr lang="kk-KZ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kk-K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 </a:t>
                </a:r>
                <a:r>
                  <a:rPr lang="kk-KZ" dirty="0" smtClean="0"/>
                  <a:t>теңдігі орындалады.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59887" y="3148019"/>
                <a:ext cx="10515600" cy="1325563"/>
              </a:xfrm>
              <a:blipFill>
                <a:blip r:embed="rId2"/>
                <a:stretch>
                  <a:fillRect l="-2087" t="-134862" b="-127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59887" y="421941"/>
            <a:ext cx="10762092" cy="965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 функция туындысын қарастырайық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7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758" y="103087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 функция </a:t>
            </a:r>
            <a:r>
              <a:rPr lang="kk-K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туындысынан кері тригонометриялық функция туындысын қорытып шығарайық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29" b="17316"/>
          <a:stretch/>
        </p:blipFill>
        <p:spPr>
          <a:xfrm rot="10800000">
            <a:off x="0" y="2470484"/>
            <a:ext cx="11616106" cy="2566216"/>
          </a:xfrm>
        </p:spPr>
      </p:pic>
      <p:sp>
        <p:nvSpPr>
          <p:cNvPr id="5" name="Прямоугольник 4"/>
          <p:cNvSpPr/>
          <p:nvPr/>
        </p:nvSpPr>
        <p:spPr>
          <a:xfrm>
            <a:off x="8542420" y="2807367"/>
            <a:ext cx="2642937" cy="401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 функция туындысынан кері тригонометриялық функция туындысын қорытып шығарайық 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2" t="18732" r="8542" b="43392"/>
          <a:stretch/>
        </p:blipFill>
        <p:spPr>
          <a:xfrm rot="10800000">
            <a:off x="898356" y="1796713"/>
            <a:ext cx="10541570" cy="3441033"/>
          </a:xfrm>
        </p:spPr>
      </p:pic>
    </p:spTree>
    <p:extLst>
      <p:ext uri="{BB962C8B-B14F-4D97-AF65-F5344CB8AC3E}">
        <p14:creationId xmlns:p14="http://schemas.microsoft.com/office/powerpoint/2010/main" val="18098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Дәл осы ережені қолдана отырып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arccos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kk-KZ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 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arcctg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kk-KZ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туындыларын да қортып шыраратын болсақ келесі кестені аламыз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59463" t="24524" r="23928" b="59581"/>
          <a:stretch/>
        </p:blipFill>
        <p:spPr bwMode="auto">
          <a:xfrm>
            <a:off x="1427748" y="2287083"/>
            <a:ext cx="7617542" cy="352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713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shareslide.ru/img/thumbs/cdd7e8c19f95378135227dd6b911ce06-800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95" r="12252" b="28702"/>
          <a:stretch/>
        </p:blipFill>
        <p:spPr bwMode="auto">
          <a:xfrm>
            <a:off x="838200" y="99604"/>
            <a:ext cx="8757139" cy="607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2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694" y="2394451"/>
            <a:ext cx="10515600" cy="1325563"/>
          </a:xfrm>
        </p:spPr>
        <p:txBody>
          <a:bodyPr/>
          <a:lstStyle/>
          <a:p>
            <a:r>
              <a:rPr lang="en-US" dirty="0" smtClean="0"/>
              <a:t>f(x)=arccos5x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08384" y="3854116"/>
                <a:ext cx="10118558" cy="9126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600" dirty="0" smtClean="0"/>
                  <a:t>f’=-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(5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1−25</m:t>
                            </m:r>
                            <m:sSup>
                              <m:sSup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∙5=−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1−25</m:t>
                            </m:r>
                            <m:sSup>
                              <m:sSup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84" y="3854116"/>
                <a:ext cx="10118558" cy="912622"/>
              </a:xfrm>
              <a:prstGeom prst="rect">
                <a:avLst/>
              </a:prstGeom>
              <a:blipFill>
                <a:blip r:embed="rId2"/>
                <a:stretch>
                  <a:fillRect l="-2711" t="-1333" b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1"/>
          <p:cNvSpPr txBox="1">
            <a:spLocks/>
          </p:cNvSpPr>
          <p:nvPr/>
        </p:nvSpPr>
        <p:spPr>
          <a:xfrm>
            <a:off x="838200" y="365125"/>
            <a:ext cx="10515600" cy="2329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Төмендегі формулаларды қолданып мысалы есептер қарастырайық</a:t>
            </a:r>
          </a:p>
          <a:p>
            <a:r>
              <a:rPr lang="kk-K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Мысалы 1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73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968" y="1808915"/>
            <a:ext cx="10515600" cy="1325563"/>
          </a:xfrm>
        </p:spPr>
        <p:txBody>
          <a:bodyPr/>
          <a:lstStyle/>
          <a:p>
            <a:r>
              <a:rPr lang="en-US" dirty="0" smtClean="0"/>
              <a:t>f(x)=3arctg8x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91388" y="3589420"/>
                <a:ext cx="7732295" cy="7625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(8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1+64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∙8</m:t>
                    </m:r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1+64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388" y="3589420"/>
                <a:ext cx="7732295" cy="762581"/>
              </a:xfrm>
              <a:prstGeom prst="rect">
                <a:avLst/>
              </a:prstGeom>
              <a:blipFill>
                <a:blip r:embed="rId2"/>
                <a:stretch>
                  <a:fillRect l="-79" t="-2400" b="-10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323472" y="669576"/>
            <a:ext cx="27077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Мысалы </a:t>
            </a:r>
            <a:r>
              <a:rPr lang="kk-KZ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575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10205</TotalTime>
  <Words>139</Words>
  <Application>Microsoft Office PowerPoint</Application>
  <PresentationFormat>Широкоэкранный</PresentationFormat>
  <Paragraphs>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Тема Office</vt:lpstr>
      <vt:lpstr>Презентация PowerPoint</vt:lpstr>
      <vt:lpstr>Кері тригонометриялық функциялардың туындылары</vt:lpstr>
      <vt:lpstr>Теорема 1 Айталық , у=f(x) функциясы х=х_0 нүктесінің маңында үздіксіз қатар бірсарынды және х_0 нүктесінде (df(x_0))/dx≠0 туындысы бар болса. Онда х=f^(-1) (y)  кері функциясы у_0=f(x_0) нүктесінде дифференциалданады және  (df^(-1) (y_0))/dy=1/( f^′ (x_0))  теңдігі орындалады.</vt:lpstr>
      <vt:lpstr>Кері функция туындысынан кері тригонометриялық функция туындысын қорытып шығарайық </vt:lpstr>
      <vt:lpstr>Кері функция туындысынан кері тригонометриялық функция туындысын қорытып шығарайық </vt:lpstr>
      <vt:lpstr>Дәл осы ережені қолдана отырып arccos x және  arcctg x туындыларын да қортып шыраратын болсақ келесі кестені аламыз</vt:lpstr>
      <vt:lpstr>Презентация PowerPoint</vt:lpstr>
      <vt:lpstr>f(x)=arccos5x</vt:lpstr>
      <vt:lpstr>f(x)=3arctg8x</vt:lpstr>
      <vt:lpstr>f(x)=x^2+arccos2x</vt:lpstr>
      <vt:lpstr>f(x)=x^2∙arctgx</vt:lpstr>
      <vt:lpstr>Сабақтың қорытындысы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Huawei</cp:lastModifiedBy>
  <cp:revision>32</cp:revision>
  <dcterms:created xsi:type="dcterms:W3CDTF">2024-01-28T10:17:36Z</dcterms:created>
  <dcterms:modified xsi:type="dcterms:W3CDTF">2024-09-18T16:36:27Z</dcterms:modified>
</cp:coreProperties>
</file>