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7" r:id="rId2"/>
    <p:sldId id="258" r:id="rId3"/>
    <p:sldId id="267" r:id="rId4"/>
    <p:sldId id="265" r:id="rId5"/>
    <p:sldId id="273" r:id="rId6"/>
    <p:sldId id="261" r:id="rId7"/>
    <p:sldId id="274" r:id="rId8"/>
    <p:sldId id="256" r:id="rId9"/>
    <p:sldId id="275" r:id="rId10"/>
    <p:sldId id="27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FEA66-FA8B-476F-94DB-6B9A22E8A3F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E9A6D-A569-4AEF-BA55-41D24059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7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9A6D-A569-4AEF-BA55-41D24059CC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9A6D-A569-4AEF-BA55-41D24059CC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516A-B5A2-411B-BC8D-F83AEF1430A5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ABA9-5497-4A42-BADC-FC9E9DB0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8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516A-B5A2-411B-BC8D-F83AEF1430A5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ABA9-5497-4A42-BADC-FC9E9DB0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516A-B5A2-411B-BC8D-F83AEF1430A5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ABA9-5497-4A42-BADC-FC9E9DB0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1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516A-B5A2-411B-BC8D-F83AEF1430A5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ABA9-5497-4A42-BADC-FC9E9DB0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7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516A-B5A2-411B-BC8D-F83AEF1430A5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ABA9-5497-4A42-BADC-FC9E9DB0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9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516A-B5A2-411B-BC8D-F83AEF1430A5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ABA9-5497-4A42-BADC-FC9E9DB0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7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516A-B5A2-411B-BC8D-F83AEF1430A5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ABA9-5497-4A42-BADC-FC9E9DB0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0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516A-B5A2-411B-BC8D-F83AEF1430A5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ABA9-5497-4A42-BADC-FC9E9DB0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3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516A-B5A2-411B-BC8D-F83AEF1430A5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ABA9-5497-4A42-BADC-FC9E9DB0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5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516A-B5A2-411B-BC8D-F83AEF1430A5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ABA9-5497-4A42-BADC-FC9E9DB0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516A-B5A2-411B-BC8D-F83AEF1430A5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ABA9-5497-4A42-BADC-FC9E9DB0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2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E516A-B5A2-411B-BC8D-F83AEF1430A5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FABA9-5497-4A42-BADC-FC9E9DB01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6778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3747" y="2481767"/>
            <a:ext cx="7775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анализ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бастамалары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4993" y="34025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351" y="4242525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ІІІ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8382" y="5271659"/>
            <a:ext cx="6047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601798"/>
              </p:ext>
            </p:extLst>
          </p:nvPr>
        </p:nvGraphicFramePr>
        <p:xfrm>
          <a:off x="774378" y="1834020"/>
          <a:ext cx="1723617" cy="947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Уравнение" r:id="rId3" imgW="723600" imgH="393480" progId="Equation.3">
                  <p:embed/>
                </p:oleObj>
              </mc:Choice>
              <mc:Fallback>
                <p:oleObj name="Уравнение" r:id="rId3" imgW="723600" imgH="39348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78" y="1834020"/>
                        <a:ext cx="1723617" cy="947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898238"/>
              </p:ext>
            </p:extLst>
          </p:nvPr>
        </p:nvGraphicFramePr>
        <p:xfrm>
          <a:off x="702600" y="2854437"/>
          <a:ext cx="4385754" cy="1849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Уравнение" r:id="rId5" imgW="2057400" imgH="863280" progId="Equation.3">
                  <p:embed/>
                </p:oleObj>
              </mc:Choice>
              <mc:Fallback>
                <p:oleObj name="Уравнение" r:id="rId5" imgW="2057400" imgH="863280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00" y="2854437"/>
                        <a:ext cx="4385754" cy="1849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255463"/>
              </p:ext>
            </p:extLst>
          </p:nvPr>
        </p:nvGraphicFramePr>
        <p:xfrm>
          <a:off x="5232372" y="2826255"/>
          <a:ext cx="3499735" cy="187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Уравнение" r:id="rId7" imgW="1663560" imgH="888840" progId="Equation.3">
                  <p:embed/>
                </p:oleObj>
              </mc:Choice>
              <mc:Fallback>
                <p:oleObj name="Уравнение" r:id="rId7" imgW="1663560" imgH="888840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372" y="2826255"/>
                        <a:ext cx="3499735" cy="1877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5249"/>
              </p:ext>
            </p:extLst>
          </p:nvPr>
        </p:nvGraphicFramePr>
        <p:xfrm>
          <a:off x="922660" y="4859728"/>
          <a:ext cx="3665816" cy="165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Уравнение" r:id="rId9" imgW="1981200" imgH="889000" progId="Equation.3">
                  <p:embed/>
                </p:oleObj>
              </mc:Choice>
              <mc:Fallback>
                <p:oleObj name="Уравнение" r:id="rId9" imgW="1981200" imgH="889000" progId="Equation.3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660" y="4859728"/>
                        <a:ext cx="3665816" cy="1657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30968" y="9545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30968" y="18149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kk-KZ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30968" y="27071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30968" y="35992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600" y="1101669"/>
            <a:ext cx="9144000" cy="664519"/>
          </a:xfrm>
        </p:spPr>
        <p:txBody>
          <a:bodyPr>
            <a:noAutofit/>
          </a:bodyPr>
          <a:lstStyle/>
          <a:p>
            <a:r>
              <a:rPr lang="kk-K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Тригонометриялық өрнектің дәрежесі болған кезде, туындысын алуды қарастырайық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8287" y="1194789"/>
            <a:ext cx="2007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6-мысал</a:t>
            </a:r>
            <a:r>
              <a:rPr lang="kk-KZ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96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қорытындысы</a:t>
            </a:r>
            <a:br>
              <a:rPr lang="kk-K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Бүгін</a:t>
            </a:r>
            <a:r>
              <a:rPr lang="ru-RU" dirty="0" smtClean="0"/>
              <a:t> </a:t>
            </a:r>
            <a:r>
              <a:rPr lang="ru-RU" dirty="0" err="1" smtClean="0"/>
              <a:t>оқушылар</a:t>
            </a:r>
            <a:r>
              <a:rPr lang="ru-RU" dirty="0" smtClean="0"/>
              <a:t> </a:t>
            </a:r>
            <a:r>
              <a:rPr lang="ru-RU" dirty="0" err="1" smtClean="0"/>
              <a:t>тригонометриялық</a:t>
            </a:r>
            <a:r>
              <a:rPr lang="ru-RU" dirty="0" smtClean="0"/>
              <a:t> </a:t>
            </a:r>
            <a:r>
              <a:rPr lang="ru-RU" dirty="0" err="1" smtClean="0"/>
              <a:t>фунция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 </a:t>
            </a:r>
            <a:r>
              <a:rPr lang="ru-RU" dirty="0" err="1"/>
              <a:t>күрделі</a:t>
            </a:r>
            <a:r>
              <a:rPr lang="ru-RU" dirty="0"/>
              <a:t> </a:t>
            </a:r>
            <a:r>
              <a:rPr lang="ru-RU" dirty="0" err="1" smtClean="0"/>
              <a:t>тригонометриялық</a:t>
            </a:r>
            <a:r>
              <a:rPr lang="ru-RU" dirty="0" smtClean="0"/>
              <a:t> </a:t>
            </a:r>
            <a:r>
              <a:rPr lang="ru-RU" dirty="0" err="1" smtClean="0"/>
              <a:t>функцияның</a:t>
            </a:r>
            <a:r>
              <a:rPr lang="ru-RU" dirty="0" smtClean="0"/>
              <a:t> </a:t>
            </a:r>
            <a:r>
              <a:rPr lang="ru-RU" dirty="0" err="1"/>
              <a:t>туындысын</a:t>
            </a:r>
            <a:r>
              <a:rPr lang="ru-RU" dirty="0"/>
              <a:t> табу </a:t>
            </a:r>
            <a:r>
              <a:rPr lang="ru-RU" dirty="0" err="1"/>
              <a:t>ережелерімен</a:t>
            </a:r>
            <a:r>
              <a:rPr lang="ru-RU" dirty="0"/>
              <a:t> </a:t>
            </a:r>
            <a:r>
              <a:rPr lang="ru-RU" dirty="0" err="1"/>
              <a:t>танысып,оның</a:t>
            </a:r>
            <a:r>
              <a:rPr lang="ru-RU" dirty="0"/>
              <a:t> </a:t>
            </a:r>
            <a:r>
              <a:rPr lang="ru-RU" dirty="0" err="1"/>
              <a:t>формулаларын</a:t>
            </a:r>
            <a:r>
              <a:rPr lang="ru-RU" dirty="0"/>
              <a:t> </a:t>
            </a:r>
            <a:r>
              <a:rPr lang="ru-RU" dirty="0" err="1"/>
              <a:t>пайдаланып</a:t>
            </a:r>
            <a:r>
              <a:rPr lang="ru-RU" dirty="0"/>
              <a:t> </a:t>
            </a:r>
            <a:r>
              <a:rPr lang="ru-RU" dirty="0" err="1"/>
              <a:t>есеп</a:t>
            </a:r>
            <a:r>
              <a:rPr lang="ru-RU" dirty="0"/>
              <a:t> </a:t>
            </a:r>
            <a:r>
              <a:rPr lang="ru-RU" dirty="0" err="1"/>
              <a:t>шығаруды</a:t>
            </a:r>
            <a:r>
              <a:rPr lang="ru-RU" dirty="0"/>
              <a:t> </a:t>
            </a:r>
            <a:r>
              <a:rPr lang="ru-RU" dirty="0" err="1"/>
              <a:t>үйренді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083" t="64330" r="67499" b="2557"/>
          <a:stretch/>
        </p:blipFill>
        <p:spPr>
          <a:xfrm>
            <a:off x="472440" y="4602480"/>
            <a:ext cx="2382754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6234" y="1053089"/>
            <a:ext cx="9194800" cy="905417"/>
          </a:xfrm>
        </p:spPr>
        <p:txBody>
          <a:bodyPr>
            <a:no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Тригонометриялық </a:t>
            </a:r>
            <a:r>
              <a:rPr lang="kk-KZ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функциялардың </a:t>
            </a:r>
            <a:r>
              <a:rPr lang="kk-K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туындылары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9034" y="4278157"/>
            <a:ext cx="7063686" cy="1998191"/>
          </a:xfrm>
        </p:spPr>
        <p:txBody>
          <a:bodyPr>
            <a:normAutofit fontScale="92500"/>
          </a:bodyPr>
          <a:lstStyle/>
          <a:p>
            <a:pPr algn="l"/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dirty="0" err="1" smtClean="0"/>
              <a:t>Оқушылардың</a:t>
            </a:r>
            <a:r>
              <a:rPr lang="ru-RU" dirty="0" smtClean="0"/>
              <a:t> </a:t>
            </a:r>
            <a:r>
              <a:rPr lang="kk-KZ" dirty="0" smtClean="0"/>
              <a:t>тригонометриялық функциялардың туындыларын табуды</a:t>
            </a:r>
            <a:r>
              <a:rPr lang="ru-RU" dirty="0" smtClean="0"/>
              <a:t>, </a:t>
            </a:r>
            <a:r>
              <a:rPr lang="ru-RU" dirty="0" err="1"/>
              <a:t>туындыны</a:t>
            </a:r>
            <a:r>
              <a:rPr lang="ru-RU" dirty="0"/>
              <a:t> </a:t>
            </a:r>
            <a:r>
              <a:rPr lang="ru-RU" dirty="0" err="1"/>
              <a:t>есептеу</a:t>
            </a:r>
            <a:r>
              <a:rPr lang="ru-RU" dirty="0"/>
              <a:t> </a:t>
            </a:r>
            <a:r>
              <a:rPr lang="ru-RU" dirty="0" err="1"/>
              <a:t>ережелері</a:t>
            </a:r>
            <a:r>
              <a:rPr lang="ru-RU" dirty="0"/>
              <a:t>, </a:t>
            </a:r>
            <a:r>
              <a:rPr lang="ru-RU" dirty="0" err="1"/>
              <a:t>күрделі</a:t>
            </a:r>
            <a:r>
              <a:rPr lang="ru-RU" dirty="0"/>
              <a:t> </a:t>
            </a:r>
            <a:r>
              <a:rPr lang="ru-RU" dirty="0" err="1"/>
              <a:t>тригонометриялық</a:t>
            </a:r>
            <a:r>
              <a:rPr lang="ru-RU" dirty="0"/>
              <a:t> </a:t>
            </a:r>
            <a:r>
              <a:rPr lang="ru-RU" dirty="0" err="1"/>
              <a:t>функциялардың</a:t>
            </a:r>
            <a:r>
              <a:rPr lang="ru-RU" dirty="0"/>
              <a:t> </a:t>
            </a:r>
            <a:r>
              <a:rPr lang="ru-RU" dirty="0" err="1" smtClean="0"/>
              <a:t>туындысына</a:t>
            </a:r>
            <a:r>
              <a:rPr lang="ru-RU" dirty="0" smtClean="0"/>
              <a:t> </a:t>
            </a:r>
            <a:r>
              <a:rPr lang="ru-RU" dirty="0" err="1" smtClean="0"/>
              <a:t>есептер</a:t>
            </a:r>
            <a:r>
              <a:rPr lang="ru-RU" dirty="0" smtClean="0"/>
              <a:t> </a:t>
            </a:r>
            <a:r>
              <a:rPr lang="ru-RU" dirty="0" err="1" smtClean="0"/>
              <a:t>шығару</a:t>
            </a:r>
            <a:endParaRPr lang="en-US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29034" y="2119236"/>
            <a:ext cx="6519300" cy="199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k-KZ" dirty="0"/>
              <a:t>10.4.1.23 - тригонометриялық функциялардың туындыларын табу;</a:t>
            </a:r>
            <a:endParaRPr lang="en-US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Тригонометриялық және күрделі тригонометриялық функция туындылары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56" t="13535" r="9897" b="38132"/>
          <a:stretch/>
        </p:blipFill>
        <p:spPr>
          <a:xfrm rot="10800000">
            <a:off x="465860" y="2229168"/>
            <a:ext cx="5630140" cy="2913600"/>
          </a:xfrm>
        </p:spPr>
      </p:pic>
      <p:pic>
        <p:nvPicPr>
          <p:cNvPr id="7" name="Объект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8000" contras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28245" r="3944" b="20370"/>
          <a:stretch/>
        </p:blipFill>
        <p:spPr bwMode="auto">
          <a:xfrm rot="10800000">
            <a:off x="6807200" y="1954848"/>
            <a:ext cx="5204864" cy="433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9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569" y="2875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Төмендегі формулаларды қолданып жаттығу есептерін шығарайық</a:t>
            </a:r>
            <a:br>
              <a:rPr lang="kk-K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1-мысал: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690" t="33956" r="63538" b="57294"/>
          <a:stretch/>
        </p:blipFill>
        <p:spPr>
          <a:xfrm>
            <a:off x="782052" y="2309060"/>
            <a:ext cx="9999216" cy="251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646" t="31936" r="43244" b="54229"/>
          <a:stretch/>
        </p:blipFill>
        <p:spPr>
          <a:xfrm>
            <a:off x="1231485" y="1935388"/>
            <a:ext cx="6832444" cy="32622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31485" y="781871"/>
            <a:ext cx="24144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2-мысал: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354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3-мысал: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72" t="37898" r="25583" b="45678"/>
          <a:stretch/>
        </p:blipFill>
        <p:spPr>
          <a:xfrm>
            <a:off x="838200" y="1850188"/>
            <a:ext cx="11583574" cy="28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4-мысал: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34798" t="52713" r="25583" b="26221"/>
          <a:stretch/>
        </p:blipFill>
        <p:spPr>
          <a:xfrm>
            <a:off x="573504" y="1532453"/>
            <a:ext cx="11735315" cy="373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1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4693" y="1045444"/>
            <a:ext cx="9144000" cy="602640"/>
          </a:xfrm>
        </p:spPr>
        <p:txBody>
          <a:bodyPr>
            <a:noAutofit/>
          </a:bodyPr>
          <a:lstStyle/>
          <a:p>
            <a:r>
              <a:rPr lang="kk-K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Күрделі тригонометриялық функция туындысын қарастырайық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52400" y="2312771"/>
                <a:ext cx="11975431" cy="5370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ru-RU" sz="5400" b="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𝒇(𝒙)=𝒔𝒊𝒏𝒙(𝒄𝒐𝒔𝒙−𝟏); 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5400" b="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𝒇′(𝒙)=𝒄𝒐𝒔𝒙(𝒄𝒐𝒔𝒙−𝟏)−𝒔𝒊𝒏𝒙∙𝒔𝒊𝒏𝒙=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5400" b="0" i="1" u="sng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u="sng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5400" b="0" i="1" u="sng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5400" b="0" i="0" u="sng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𝒙</a:t>
                </a:r>
                <a:r>
                  <a:rPr lang="ru-RU" sz="5400" b="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−𝒄𝒐𝒔𝒙−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400" b="0" i="1" u="sng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5400" i="1" u="sng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5400" b="0" i="1" u="sng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5400" b="0" i="0" u="sng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𝒙</a:t>
                </a:r>
                <a:r>
                  <a:rPr lang="ru-RU" sz="5400" b="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=</a:t>
                </a:r>
                <a:r>
                  <a:rPr lang="ru-RU" sz="5400" b="0" i="0" u="sng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𝒄𝒐𝒔𝟐𝒙</a:t>
                </a:r>
                <a:r>
                  <a:rPr lang="ru-RU" sz="5400" b="0" i="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−𝒄𝒐𝒔𝒙 </a:t>
                </a:r>
              </a:p>
              <a:p>
                <a:endParaRPr lang="kk-KZ" sz="3200" b="0" i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endParaRPr>
              </a:p>
              <a:p>
                <a:endParaRPr lang="en-US" sz="3200" b="0" i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endParaRP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312771"/>
                <a:ext cx="11975431" cy="5370701"/>
              </a:xfrm>
              <a:prstGeom prst="rect">
                <a:avLst/>
              </a:prstGeom>
              <a:blipFill>
                <a:blip r:embed="rId2"/>
                <a:stretch>
                  <a:fillRect l="-2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990853" y="1795761"/>
            <a:ext cx="2007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5-мысал</a:t>
            </a:r>
            <a:r>
              <a:rPr lang="kk-KZ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39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6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2) 𝒇(𝒙)=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6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6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∙𝒄𝒕𝒈𝒙;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6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𝒇′(𝒙)=𝟐𝒙</a:t>
                </a:r>
                <a14:m>
                  <m:oMath xmlns:m="http://schemas.openxmlformats.org/officeDocument/2006/math">
                    <m:r>
                      <a:rPr lang="ru-RU"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6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𝒄𝒕𝒈𝒙−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6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sSup>
                          <m:sSupPr>
                            <m:ctrlPr>
                              <a:rPr lang="en-US" sz="6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6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6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704741"/>
            <a:ext cx="2084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6-мысал</a:t>
            </a:r>
            <a:r>
              <a:rPr lang="kk-KZ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7581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141</Words>
  <Application>Microsoft Office PowerPoint</Application>
  <PresentationFormat>Широкоэкранный</PresentationFormat>
  <Paragraphs>33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Тема Office</vt:lpstr>
      <vt:lpstr>Уравнение</vt:lpstr>
      <vt:lpstr>Презентация PowerPoint</vt:lpstr>
      <vt:lpstr>Тригонометриялық функциялардың туындылары</vt:lpstr>
      <vt:lpstr>Тригонометриялық және күрделі тригонометриялық функция туындылары</vt:lpstr>
      <vt:lpstr>Төмендегі формулаларды қолданып жаттығу есептерін шығарайық 1-мысал:</vt:lpstr>
      <vt:lpstr>Презентация PowerPoint</vt:lpstr>
      <vt:lpstr>3-мысал:</vt:lpstr>
      <vt:lpstr>4-мысал:</vt:lpstr>
      <vt:lpstr>Күрделі тригонометриялық функция туындысын қарастырайық</vt:lpstr>
      <vt:lpstr>6-мысал:</vt:lpstr>
      <vt:lpstr>Тригонометриялық өрнектің дәрежесі болған кезде, туындысын алуды қарастырайық</vt:lpstr>
      <vt:lpstr>Сабақтың қорытындысы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Huawei</cp:lastModifiedBy>
  <cp:revision>22</cp:revision>
  <dcterms:created xsi:type="dcterms:W3CDTF">2024-01-28T10:15:21Z</dcterms:created>
  <dcterms:modified xsi:type="dcterms:W3CDTF">2024-09-18T16:36:07Z</dcterms:modified>
</cp:coreProperties>
</file>