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5" r:id="rId6"/>
    <p:sldId id="266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53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03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8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6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7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1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1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1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1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4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5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12" Type="http://schemas.openxmlformats.org/officeDocument/2006/relationships/image" Target="../media/image40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NULL"/><Relationship Id="rId5" Type="http://schemas.openxmlformats.org/officeDocument/2006/relationships/image" Target="../media/image2.png"/><Relationship Id="rId10" Type="http://schemas.openxmlformats.org/officeDocument/2006/relationships/image" Target="NULL"/><Relationship Id="rId4" Type="http://schemas.openxmlformats.org/officeDocument/2006/relationships/slideLayout" Target="../slideLayouts/slideLayout2.xml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NULL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NUL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4.m4a"/><Relationship Id="rId7" Type="http://schemas.openxmlformats.org/officeDocument/2006/relationships/image" Target="../media/image50.png"/><Relationship Id="rId12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555421"/>
            <a:ext cx="9144000" cy="312109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kk-KZ" sz="40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Пәні:</a:t>
            </a:r>
            <a:r>
              <a:rPr lang="kk-KZ" sz="4000" b="1" i="1" dirty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 және анализ бастамалары</a:t>
            </a:r>
          </a:p>
          <a:p>
            <a:pPr algn="l">
              <a:lnSpc>
                <a:spcPct val="100000"/>
              </a:lnSpc>
            </a:pPr>
            <a:r>
              <a:rPr lang="kk-KZ" sz="40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Сынып:  </a:t>
            </a:r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l">
              <a:lnSpc>
                <a:spcPct val="100000"/>
              </a:lnSpc>
            </a:pPr>
            <a:r>
              <a:rPr lang="kk-KZ" sz="40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Тоқсан:  </a:t>
            </a:r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</a:t>
            </a:r>
          </a:p>
          <a:p>
            <a:pPr algn="l">
              <a:lnSpc>
                <a:spcPct val="100000"/>
              </a:lnSpc>
            </a:pPr>
            <a:r>
              <a:rPr lang="kk-KZ" sz="4000" b="1" i="1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kk-KZ" sz="4000" b="1" i="1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4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"/>
    </mc:Choice>
    <mc:Fallback xmlns="">
      <p:transition spd="slow" advTm="289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6826" y="4886385"/>
            <a:ext cx="487363" cy="4873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030964" y="3429000"/>
            <a:ext cx="8895184" cy="3367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k-KZ" sz="36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мақсаты: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kk-KZ" sz="8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k-KZ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10.4.1.10 функция графигіне жүргізілген асимптотаның анықтамасын білу және асимптоталардың теңдеулерін құра білу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24000" y="1052529"/>
            <a:ext cx="9144000" cy="22529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kk-KZ" sz="44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</a:p>
          <a:p>
            <a:pPr>
              <a:lnSpc>
                <a:spcPct val="100000"/>
              </a:lnSpc>
            </a:pPr>
            <a:r>
              <a:rPr lang="kk-KZ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графигінің асимптоталарына есептер шығару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203" y="2986148"/>
            <a:ext cx="2235575" cy="2743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1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7"/>
    </mc:Choice>
    <mc:Fallback xmlns="">
      <p:transition spd="slow" advTm="13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  <p14:stopEvt time="12899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9153" y="4059204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1226781" y="851106"/>
                <a:ext cx="9942835" cy="762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 smtClean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Мысал 4 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+6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kk-KZ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функциясының асимптоталарын анықтайық.</a:t>
                </a:r>
              </a:p>
              <a:p>
                <a:pPr marL="342900" indent="-342900">
                  <a:buAutoNum type="arabicPeriod"/>
                </a:pPr>
                <a:r>
                  <a:rPr lang="kk-KZ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Вертикаль асимптотасын анықтау үшін анықталу облысын қарастырамыз.</a:t>
                </a: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781" y="851106"/>
                <a:ext cx="9942835" cy="762516"/>
              </a:xfrm>
              <a:prstGeom prst="rect">
                <a:avLst/>
              </a:prstGeom>
              <a:blipFill>
                <a:blip r:embed="rId7"/>
                <a:stretch>
                  <a:fillRect l="-49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1410307" y="3418693"/>
            <a:ext cx="994283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0" i="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1061916" y="1761584"/>
                <a:ext cx="1841241" cy="1559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k-KZ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kk-KZ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−1</m:t>
                      </m:r>
                      <m:r>
                        <a:rPr 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≠0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50000"/>
                    </a:schemeClr>
                  </a:solidFill>
                  <a:latin typeface="Tahoma" panose="020B0604030504040204" pitchFamily="34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k-KZ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≠</m:t>
                      </m:r>
                      <m:r>
                        <a:rPr lang="kk-KZ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50000"/>
                    </a:schemeClr>
                  </a:solidFill>
                  <a:latin typeface="Tahoma" panose="020B0604030504040204" pitchFamily="34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kk-KZ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kk-KZ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kk-KZ" dirty="0">
                  <a:solidFill>
                    <a:schemeClr val="tx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ru-RU" sz="2400" dirty="0">
                  <a:solidFill>
                    <a:schemeClr val="tx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916" y="1761584"/>
                <a:ext cx="1841241" cy="155991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45306" y="1805003"/>
                <a:ext cx="4306435" cy="1019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kk-K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kk-K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dirty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 dirty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i="1" dirty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+6</m:t>
                              </m:r>
                            </m:num>
                            <m:den>
                              <m:r>
                                <a:rPr lang="en-US" i="1" dirty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i="1" dirty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i="1" dirty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kk-K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kk-K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lim>
                          </m:limLow>
                        </m:fName>
                        <m:e>
                          <m:r>
                            <a:rPr lang="kk-K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ctrlPr>
                                <a:rPr lang="en-US" i="1" dirty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kk-KZ" b="0" i="1" dirty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  <m:r>
                                <a:rPr lang="en-US" i="1" dirty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kk-K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kk-K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kk-K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+6</m:t>
                              </m:r>
                            </m:num>
                            <m:den>
                              <m:r>
                                <a:rPr lang="kk-K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 dirty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ahoma" panose="020B060403050404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kk-K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kk-KZ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kk-K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e>
                      </m:func>
                      <m:r>
                        <a:rPr lang="en-US" b="0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7,5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306" y="1805003"/>
                <a:ext cx="4306435" cy="10194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520473" y="2766819"/>
                <a:ext cx="3891505" cy="490277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kk-KZ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вертикаль асимптота</a:t>
                </a:r>
                <a:endParaRPr lang="ru-RU" sz="2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473" y="2766819"/>
                <a:ext cx="3891505" cy="490277"/>
              </a:xfrm>
              <a:prstGeom prst="roundRect">
                <a:avLst/>
              </a:prstGeom>
              <a:blipFill>
                <a:blip r:embed="rId10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1145893" y="3646572"/>
                <a:ext cx="9942835" cy="768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kk-KZ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Горизанталь асимптотасын анықтау үшін анықталмағандықты түрлендіру қажет.</a:t>
                </a:r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𝑎𝑥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kk-KZ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kk-KZ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түріне келтіреміз.</a:t>
                </a: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93" y="3646572"/>
                <a:ext cx="9942835" cy="768287"/>
              </a:xfrm>
              <a:prstGeom prst="rect">
                <a:avLst/>
              </a:prstGeom>
              <a:blipFill>
                <a:blip r:embed="rId11"/>
                <a:stretch>
                  <a:fillRect l="-552" t="-3968" b="-3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26781" y="4748132"/>
                <a:ext cx="10309886" cy="4362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+6</m:t>
                            </m:r>
                          </m:num>
                          <m:den>
                            <m:r>
                              <a:rPr lang="en-US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lim>
                        </m:limLow>
                      </m:fName>
                      <m:e>
                        <m:r>
                          <a:rPr lang="kk-K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f>
                          <m:fPr>
                            <m:ctrlPr>
                              <a:rPr lang="en-US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  <m:r>
                              <a:rPr lang="en-US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𝑥</m:t>
                            </m:r>
                            <m:r>
                              <a:rPr lang="en-US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∙</m:t>
                            </m:r>
                            <m:r>
                              <a:rPr lang="kk-KZ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1,5−1,5∙1+7,5</m:t>
                            </m:r>
                          </m:num>
                          <m:den>
                            <m:r>
                              <a:rPr lang="kk-KZ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  <m:r>
                              <a:rPr lang="en-US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𝑥</m:t>
                            </m:r>
                            <m:r>
                              <a:rPr lang="en-US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−1</m:t>
                            </m:r>
                          </m:den>
                        </m:f>
                      </m:e>
                    </m:func>
                    <m:r>
                      <a:rPr lang="en-US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kk-K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e>
                    </m:func>
                    <m:f>
                      <m:fPr>
                        <m:ctrlPr>
                          <a:rPr lang="en-US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kk-KZ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1,5</m:t>
                        </m:r>
                        <m:r>
                          <a:rPr lang="kk-KZ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∙</m:t>
                        </m:r>
                        <m:d>
                          <m:dPr>
                            <m:ctrlPr>
                              <a:rPr lang="kk-KZ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2</m:t>
                            </m:r>
                            <m:r>
                              <a:rPr lang="en-US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𝑥</m:t>
                            </m:r>
                            <m:r>
                              <a:rPr lang="en-US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kk-KZ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  <m:r>
                          <a:rPr lang="en-US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  <m:r>
                          <a:rPr lang="en-US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−1</m:t>
                        </m:r>
                      </m:den>
                    </m:f>
                    <m:r>
                      <a:rPr lang="en-US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f>
                      <m:fPr>
                        <m:ctrlPr>
                          <a:rPr lang="en-US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kk-KZ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7,5</m:t>
                        </m:r>
                      </m:num>
                      <m:den>
                        <m:r>
                          <a:rPr lang="kk-KZ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  <m:r>
                          <a:rPr lang="en-US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  <m:r>
                          <a:rPr lang="en-US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kk-K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e>
                    </m:fun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kk-KZ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7,5</m:t>
                            </m:r>
                          </m:num>
                          <m:den>
                            <m:r>
                              <a:rPr lang="kk-KZ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  <m:r>
                              <a:rPr lang="en-US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𝑥</m:t>
                            </m:r>
                            <m:r>
                              <a:rPr lang="en-US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−1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=  1,5+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7,5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=1,5+0=1,5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781" y="4748132"/>
                <a:ext cx="10309886" cy="436273"/>
              </a:xfrm>
              <a:prstGeom prst="rect">
                <a:avLst/>
              </a:prstGeom>
              <a:blipFill>
                <a:blip r:embed="rId12"/>
                <a:stretch>
                  <a:fillRect l="-473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51741" y="5587535"/>
                <a:ext cx="3879321" cy="340519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</m:t>
                    </m:r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</m:t>
                    </m:r>
                    <m:r>
                      <a:rPr lang="en-US" sz="20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𝟓</m:t>
                    </m:r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kk-KZ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kk-KZ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горизанталь асимптота</a:t>
                </a:r>
                <a:endParaRPr lang="ru-RU" sz="2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741" y="5587535"/>
                <a:ext cx="3879321" cy="340519"/>
              </a:xfrm>
              <a:prstGeom prst="roundRect">
                <a:avLst/>
              </a:prstGeom>
              <a:blipFill>
                <a:blip r:embed="rId13"/>
                <a:stretch>
                  <a:fillRect l="-2191" t="-17544" r="-2347" b="-38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2085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63"/>
    </mc:Choice>
    <mc:Fallback xmlns="">
      <p:transition spd="slow" advTm="6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7" grpId="0" animBg="1"/>
      <p:bldP spid="19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6525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2437" y="4326911"/>
            <a:ext cx="487363" cy="4873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772668" y="704308"/>
                <a:ext cx="10309886" cy="1332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k-KZ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3. Көлбеу </a:t>
                </a:r>
                <a:r>
                  <a:rPr lang="kk-KZ" sz="20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асимптотасын </a:t>
                </a:r>
                <a:r>
                  <a:rPr lang="kk-KZ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табу үшін </a:t>
                </a:r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𝑘𝑥</m:t>
                    </m:r>
                    <m:r>
                      <a:rPr lang="en-US" sz="20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kk-KZ" sz="20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kk-KZ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түзуіндегі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kk-KZ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мен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kk-KZ" sz="20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kk-KZ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анықтаймыз.</a:t>
                </a:r>
              </a:p>
              <a:p>
                <a:r>
                  <a:rPr lang="en-US" sz="2000" b="0" dirty="0" smtClean="0">
                    <a:solidFill>
                      <a:schemeClr val="tx2">
                        <a:lumMod val="50000"/>
                      </a:schemeClr>
                    </a:solidFill>
                    <a:ea typeface="Tahoma" panose="020B0604030504040204" pitchFamily="34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→±∞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kk-KZ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      және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0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→±∞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20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𝑘𝑥</m:t>
                            </m:r>
                          </m:e>
                        </m:d>
                      </m:e>
                    </m:func>
                  </m:oMath>
                </a14:m>
                <a:endParaRPr lang="kk-KZ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endParaRPr lang="ru-RU" sz="2800" b="0" i="0" dirty="0">
                  <a:solidFill>
                    <a:schemeClr val="tx2">
                      <a:lumMod val="50000"/>
                    </a:schemeClr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68" y="704308"/>
                <a:ext cx="10309886" cy="1332929"/>
              </a:xfrm>
              <a:prstGeom prst="rect">
                <a:avLst/>
              </a:prstGeom>
              <a:blipFill>
                <a:blip r:embed="rId7"/>
                <a:stretch>
                  <a:fillRect l="-651" t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5151" y="1782310"/>
                <a:ext cx="11178073" cy="1109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sz="24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>
                                  <m:fPr>
                                    <m:ctrlPr>
                                      <a:rPr lang="en-US" sz="24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4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24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+6</m:t>
                                    </m:r>
                                  </m:num>
                                  <m:den>
                                    <m:r>
                                      <a:rPr lang="en-US" sz="24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den>
                                </m:f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kk-K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e>
                    </m:fun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+6</m:t>
                            </m:r>
                          </m:num>
                          <m:den>
                            <m:r>
                              <a:rPr lang="en-US" sz="24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en-US" sz="2400" dirty="0" smtClean="0"/>
                  <a:t>=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kk-K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e>
                    </m:func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8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8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+6</m:t>
                            </m:r>
                          </m:num>
                          <m:den>
                            <m:r>
                              <a:rPr lang="en-US" sz="28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28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8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8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8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8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28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num>
                          <m:den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28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8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den>
                        </m:f>
                        <m:r>
                          <a:rPr lang="en-US" sz="28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</m:e>
                    </m:func>
                    <m:func>
                      <m:funcPr>
                        <m:ctrlP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den>
                            </m:f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num>
                          <m:den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den>
                            </m:f>
                          </m:den>
                        </m:f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num>
                          <m:den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den>
                        </m:f>
                      </m:e>
                    </m:func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dirty="0" smtClean="0"/>
                  <a:t>0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51" y="1782310"/>
                <a:ext cx="11178073" cy="1109471"/>
              </a:xfrm>
              <a:prstGeom prst="rect">
                <a:avLst/>
              </a:prstGeom>
              <a:blipFill>
                <a:blip r:embed="rId8"/>
                <a:stretch>
                  <a:fillRect r="-1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08664" y="3551611"/>
                <a:ext cx="1382579" cy="340519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r>
                      <a:rPr lang="ru-RU" sz="20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ru-RU" sz="2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64" y="3551611"/>
                <a:ext cx="1382579" cy="340519"/>
              </a:xfrm>
              <a:prstGeom prst="roundRect">
                <a:avLst/>
              </a:prstGeom>
              <a:blipFill>
                <a:blip r:embed="rId9"/>
                <a:stretch>
                  <a:fillRect t="-17544" b="-38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113190" y="3344022"/>
            <a:ext cx="3186182" cy="681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көлбеу асимптота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жоқ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3284399" y="3453709"/>
                <a:ext cx="38002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𝑘𝑥</m:t>
                    </m:r>
                    <m:r>
                      <a:rPr lang="en-US" sz="24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24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sz="24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4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kk-KZ" sz="24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399" y="3453709"/>
                <a:ext cx="3800207" cy="461665"/>
              </a:xfrm>
              <a:prstGeom prst="rect">
                <a:avLst/>
              </a:prstGeom>
              <a:blipFill>
                <a:blip r:embed="rId10"/>
                <a:stretch>
                  <a:fillRect l="-482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/>
          <p:cNvSpPr/>
          <p:nvPr/>
        </p:nvSpPr>
        <p:spPr>
          <a:xfrm>
            <a:off x="669591" y="4326911"/>
            <a:ext cx="107928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 сақта!</a:t>
            </a:r>
          </a:p>
          <a:p>
            <a:pPr algn="ctr">
              <a:lnSpc>
                <a:spcPct val="150000"/>
              </a:lnSpc>
            </a:pPr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Егер </a:t>
            </a:r>
            <a:r>
              <a:rPr lang="kk-K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функцияның горизанталь асимптотасы болса, көлбеу асимптотасы болмайды, </a:t>
            </a:r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 </a:t>
            </a:r>
            <a:r>
              <a:rPr lang="kk-K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көлбеу асимптотасы болса, керісінше горизанталь асимптотасы болмайды</a:t>
            </a:r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9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76"/>
    </mc:Choice>
    <mc:Fallback xmlns="">
      <p:transition spd="slow" advTm="67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/>
    </p:bldLst>
  </p:timing>
  <p:extLst mod="1">
    <p:ext uri="{E180D4A7-C9FB-4DFB-919C-405C955672EB}">
      <p14:showEvtLst xmlns:p14="http://schemas.microsoft.com/office/powerpoint/2010/main">
        <p14:playEvt time="0" objId="13"/>
        <p14:stopEvt time="66560" objId="1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142" y="1904348"/>
            <a:ext cx="487363" cy="4873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1226781" y="553637"/>
                <a:ext cx="9942835" cy="9590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200" b="1" dirty="0" smtClean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Мысал 5 :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𝑓</m:t>
                    </m:r>
                    <m:d>
                      <m:dPr>
                        <m:ctrlPr>
                          <a:rPr lang="en-US" sz="22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2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22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num>
                      <m:den>
                        <m:r>
                          <a:rPr lang="en-US" sz="22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функциясының асимптоталарын анықтайық.</a:t>
                </a:r>
              </a:p>
              <a:p>
                <a:pPr marL="342900" indent="-342900">
                  <a:buAutoNum type="arabicPeriod"/>
                </a:pPr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Вертикаль асимптотасын анықтау үшін анықталу облысын қарастырамыз.</a:t>
                </a: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781" y="553637"/>
                <a:ext cx="9942835" cy="959045"/>
              </a:xfrm>
              <a:prstGeom prst="rect">
                <a:avLst/>
              </a:prstGeom>
              <a:blipFill>
                <a:blip r:embed="rId7"/>
                <a:stretch>
                  <a:fillRect l="-797" b="-1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/>
          <p:cNvSpPr/>
          <p:nvPr/>
        </p:nvSpPr>
        <p:spPr>
          <a:xfrm>
            <a:off x="1410307" y="3418693"/>
            <a:ext cx="994283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0" i="0" dirty="0">
              <a:solidFill>
                <a:schemeClr val="tx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1226781" y="1758661"/>
                <a:ext cx="377134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−1</m:t>
                      </m:r>
                      <m:r>
                        <a:rPr lang="en-US" sz="240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≠0</m:t>
                      </m:r>
                    </m:oMath>
                  </m:oMathPara>
                </a14:m>
                <a:endParaRPr lang="en-US" sz="2400" dirty="0" smtClean="0">
                  <a:solidFill>
                    <a:schemeClr val="tx2">
                      <a:lumMod val="50000"/>
                    </a:schemeClr>
                  </a:solidFill>
                  <a:latin typeface="Tahoma" panose="020B0604030504040204" pitchFamily="34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r>
                        <a:rPr lang="en-US" sz="2400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≠1</m:t>
                      </m:r>
                    </m:oMath>
                  </m:oMathPara>
                </a14:m>
                <a:endParaRPr lang="en-US" sz="2400" dirty="0">
                  <a:solidFill>
                    <a:schemeClr val="tx2">
                      <a:lumMod val="50000"/>
                    </a:schemeClr>
                  </a:solidFill>
                  <a:latin typeface="Tahoma" panose="020B0604030504040204" pitchFamily="34" charset="0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𝐷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−∞</m:t>
                          </m:r>
                          <m:r>
                            <a:rPr lang="kk-KZ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;</m:t>
                          </m:r>
                          <m:r>
                            <a:rPr lang="en-US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∪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1</m:t>
                          </m:r>
                          <m:r>
                            <a:rPr lang="kk-KZ" sz="2400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;+∞</m:t>
                          </m:r>
                        </m:e>
                      </m:d>
                    </m:oMath>
                  </m:oMathPara>
                </a14:m>
                <a:endParaRPr lang="kk-KZ" sz="2000" dirty="0">
                  <a:solidFill>
                    <a:schemeClr val="tx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ru-RU" sz="2400" dirty="0">
                  <a:solidFill>
                    <a:schemeClr val="tx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781" y="1758661"/>
                <a:ext cx="3771340" cy="15696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38332" y="2014064"/>
                <a:ext cx="5066522" cy="6079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24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sz="24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4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24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 dirty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332" y="2014064"/>
                <a:ext cx="5066522" cy="6079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87209" y="2919698"/>
                <a:ext cx="4309168" cy="40862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</m:t>
                    </m:r>
                  </m:oMath>
                </a14:m>
                <a:r>
                  <a:rPr lang="kk-KZ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вертикаль асимптота</a:t>
                </a:r>
                <a:endParaRPr lang="ru-RU" sz="2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209" y="2919698"/>
                <a:ext cx="4309168" cy="408623"/>
              </a:xfrm>
              <a:prstGeom prst="roundRect">
                <a:avLst/>
              </a:prstGeom>
              <a:blipFill>
                <a:blip r:embed="rId10"/>
                <a:stretch>
                  <a:fillRect t="-15942" r="-423" b="-37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1226781" y="3452032"/>
                <a:ext cx="994283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Горизанталь асимптотасын анықтау үшін анықталмағандықты түрлендіру қажет.</a:t>
                </a:r>
                <a:r>
                  <a:rPr lang="en-US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kk-KZ" sz="22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Бөлшектің алымын да, бөлімінде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ru-RU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т</a:t>
                </a:r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ің </a:t>
                </a:r>
                <a:r>
                  <a:rPr lang="kk-KZ" sz="22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жоғарғы </a:t>
                </a:r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дәрежесіне </a:t>
                </a:r>
                <a:r>
                  <a:rPr lang="kk-KZ" sz="22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мүшелеп бөліп шығу қажет.</a:t>
                </a:r>
              </a:p>
              <a:p>
                <a:r>
                  <a:rPr lang="en-US" sz="24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</a:t>
                </a:r>
                <a:endParaRPr lang="kk-KZ" sz="24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781" y="3452032"/>
                <a:ext cx="9942835" cy="1477328"/>
              </a:xfrm>
              <a:prstGeom prst="rect">
                <a:avLst/>
              </a:prstGeom>
              <a:blipFill>
                <a:blip r:embed="rId11"/>
                <a:stretch>
                  <a:fillRect l="-797" t="-2469" r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372983" y="4593474"/>
                <a:ext cx="10309886" cy="963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num>
                          <m:den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den>
                        </m:f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</m:e>
                    </m:func>
                    <m:func>
                      <m:funcPr>
                        <m:ctrlP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den>
                            </m:f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num>
                          <m:den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kk-KZ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den>
                            </m:f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den>
                        </m:f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kk-KZ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∞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kk-KZ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∞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kk-KZ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kk-KZ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∞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kk-KZ" sz="24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∞</m:t>
                            </m:r>
                          </m:den>
                        </m:f>
                      </m:den>
                    </m:f>
                    <m:r>
                      <a:rPr lang="en-US" sz="24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4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  <m:r>
                      <a:rPr lang="en-US" sz="24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  <m:r>
                      <a:rPr lang="en-US" sz="2400" b="1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983" y="4593474"/>
                <a:ext cx="10309886" cy="9630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997959" y="5921687"/>
            <a:ext cx="4663732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горизанталь асимптотасы жоқ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9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56"/>
    </mc:Choice>
    <mc:Fallback xmlns="">
      <p:transition spd="slow" advTm="8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7" grpId="0" animBg="1"/>
      <p:bldP spid="19" grpId="0"/>
      <p:bldP spid="20" grpId="0" animBg="1"/>
    </p:bldLst>
  </p:timing>
  <p:extLst>
    <p:ext uri="{E180D4A7-C9FB-4DFB-919C-405C955672EB}">
      <p14:showEvtLst xmlns:p14="http://schemas.microsoft.com/office/powerpoint/2010/main">
        <p14:playEvt time="0" objId="3"/>
        <p14:stopEvt time="80981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1516242" y="4877366"/>
            <a:ext cx="254433" cy="254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772668" y="704308"/>
                <a:ext cx="10309886" cy="9830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3. Көлбеу </a:t>
                </a:r>
                <a:r>
                  <a:rPr lang="kk-KZ" sz="22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асимптотасын </a:t>
                </a:r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табу үшін </a:t>
                </a:r>
                <a:r>
                  <a:rPr lang="en-US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𝑘𝑥</m:t>
                    </m:r>
                    <m:r>
                      <a:rPr lang="en-US" sz="22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kk-KZ" sz="22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түзуіндегі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мен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kk-KZ" sz="22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анықтаймыз.</a:t>
                </a:r>
              </a:p>
              <a:p>
                <a:r>
                  <a:rPr lang="en-US" sz="2200" b="0" dirty="0" smtClean="0">
                    <a:solidFill>
                      <a:schemeClr val="tx2">
                        <a:lumMod val="50000"/>
                      </a:schemeClr>
                    </a:solidFill>
                    <a:ea typeface="Tahoma" panose="020B0604030504040204" pitchFamily="34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2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2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→±∞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2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2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r>
                              <a:rPr lang="en-US" sz="22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kk-KZ" sz="22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      және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2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20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2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2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→±∞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22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2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2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2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2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𝑘𝑥</m:t>
                            </m:r>
                          </m:e>
                        </m:d>
                      </m:e>
                    </m:func>
                  </m:oMath>
                </a14:m>
                <a:endParaRPr lang="kk-KZ" sz="22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68" y="704308"/>
                <a:ext cx="10309886" cy="983026"/>
              </a:xfrm>
              <a:prstGeom prst="rect">
                <a:avLst/>
              </a:prstGeom>
              <a:blipFill>
                <a:blip r:embed="rId6"/>
                <a:stretch>
                  <a:fillRect l="-769" t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9836" y="1880719"/>
                <a:ext cx="11178073" cy="1812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sz="2000" i="0" smtClean="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>
                                  <m:fPr>
                                    <m:ctrlPr>
                                      <a:rPr lang="en-US" sz="20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i="1" dirty="0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Tahoma" panose="020B060403050404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 dirty="0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Tahoma" panose="020B060403050404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000" i="1" dirty="0">
                                            <a:solidFill>
                                              <a:schemeClr val="tx2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Tahoma" panose="020B0604030504040204" pitchFamily="34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0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−3</m:t>
                                    </m:r>
                                    <m:r>
                                      <a:rPr lang="en-US" sz="20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0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+3</m:t>
                                    </m:r>
                                  </m:num>
                                  <m:den>
                                    <m:r>
                                      <a:rPr lang="en-US" sz="20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000" i="1" dirty="0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den>
                                </m:f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kk-KZ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e>
                    </m:fun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  <m:r>
                              <a:rPr lang="en-US" sz="20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0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=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r>
                          <a:rPr lang="kk-K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fun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i="1" dirty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−3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i="1" dirty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4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dirty="0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0" i="1" dirty="0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sz="24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num>
                          <m:den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den>
                        </m:f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</m:e>
                    </m:func>
                    <m:func>
                      <m:funcPr>
                        <m:ctrlP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0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den>
                            </m:f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2000" b="1" i="1">
                                        <a:solidFill>
                                          <a:schemeClr val="tx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</m:num>
                          <m:den>
                            <m:r>
                              <a:rPr lang="en-US" sz="2000" b="1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2000" b="1" i="1" smtClean="0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den>
                            </m:f>
                          </m:den>
                        </m:f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kk-KZ" sz="20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∞</m:t>
                            </m:r>
                          </m:den>
                        </m:f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kk-KZ" sz="20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∞</m:t>
                            </m:r>
                          </m:den>
                        </m:f>
                      </m:num>
                      <m:den>
                        <m: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kk-KZ" sz="2000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∞</m:t>
                            </m:r>
                          </m:den>
                        </m:f>
                      </m:den>
                    </m:f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den>
                    </m:f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dirty="0"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36" y="1880719"/>
                <a:ext cx="11178073" cy="1812356"/>
              </a:xfrm>
              <a:prstGeom prst="rect">
                <a:avLst/>
              </a:prstGeom>
              <a:blipFill>
                <a:blip r:embed="rId7"/>
                <a:stretch>
                  <a:fillRect l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805260" y="2861738"/>
                <a:ext cx="1382579" cy="340519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r>
                      <a:rPr lang="ru-RU" sz="20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ru-RU" sz="2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260" y="2861738"/>
                <a:ext cx="1382579" cy="340519"/>
              </a:xfrm>
              <a:prstGeom prst="roundRect">
                <a:avLst/>
              </a:prstGeom>
              <a:blipFill>
                <a:blip r:embed="rId8"/>
                <a:stretch>
                  <a:fillRect t="-15517" b="-37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46129" y="5698429"/>
                <a:ext cx="4606965" cy="340519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1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kk-KZ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көлбеу асимптота</a:t>
                </a:r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kk-KZ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ы</a:t>
                </a:r>
                <a:endParaRPr lang="ru-RU" sz="20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129" y="5698429"/>
                <a:ext cx="4606965" cy="340519"/>
              </a:xfrm>
              <a:prstGeom prst="roundRect">
                <a:avLst/>
              </a:prstGeom>
              <a:blipFill>
                <a:blip r:embed="rId9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772668" y="5751928"/>
                <a:ext cx="40570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𝑘𝑥</m:t>
                    </m:r>
                    <m:r>
                      <a:rPr lang="en-US" sz="20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000" b="0" i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kk-KZ" sz="2000" dirty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68" y="5751928"/>
                <a:ext cx="4057008" cy="400110"/>
              </a:xfrm>
              <a:prstGeom prst="rect">
                <a:avLst/>
              </a:prstGeom>
              <a:blipFill>
                <a:blip r:embed="rId1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600075" y="3596897"/>
                <a:ext cx="9810750" cy="790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 dirty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i="1" dirty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−3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+3</m:t>
                                  </m:r>
                                </m:num>
                                <m:den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r>
                                <a:rPr lang="en-US" sz="2000" b="0" i="1" dirty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 dirty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i="1" dirty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−3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+3−</m:t>
                                  </m:r>
                                  <m:sSup>
                                    <m:sSupPr>
                                      <m:ctrlPr>
                                        <a:rPr lang="en-US" sz="2000" i="1" dirty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i="1" dirty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 b="0" i="1" dirty="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dirty="0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+3</m:t>
                                  </m:r>
                                </m:num>
                                <m:den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k-KZ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3596897"/>
                <a:ext cx="9810750" cy="7900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676275" y="4553584"/>
                <a:ext cx="8976496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  <m:r>
                                    <a:rPr lang="en-US" b="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+3</m:t>
                                  </m:r>
                                </m:num>
                                <m:den>
                                  <m:r>
                                    <a:rPr lang="en-US" b="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dirty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𝑙𝑖𝑚</m:t>
                                  </m:r>
                                </m:e>
                                <m:lim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−2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r>
                                            <a:rPr lang="en-US" b="0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den>
                                      </m:f>
                                      <m:r>
                                        <a:rPr lang="en-US" b="0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den>
                                      </m:f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num>
                                        <m:den>
                                          <m:r>
                                            <a:rPr lang="en-US" b="0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den>
                                      </m:f>
                                      <m:r>
                                        <a:rPr lang="en-US" b="0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b="0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𝑙𝑖𝑚</m:t>
                                  </m:r>
                                </m:e>
                                <m:lim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b="0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b="0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den>
                                      </m:f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b="0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b="0" i="1">
                                              <a:solidFill>
                                                <a:schemeClr val="tx2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  <m:r>
                                    <a:rPr lang="en-US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kk-KZ" b="0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∞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kk-KZ" b="0" i="1">
                                          <a:solidFill>
                                            <a:schemeClr val="tx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∞</m:t>
                                      </m:r>
                                    </m:den>
                                  </m:f>
                                </m:den>
                              </m:f>
                              <m:r>
                                <a:rPr lang="en-US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  <m:r>
                                    <a:rPr lang="en-US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+0</m:t>
                                  </m:r>
                                </m:num>
                                <m:den>
                                  <m:r>
                                    <a:rPr lang="en-US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1−0</m:t>
                                  </m:r>
                                </m:den>
                              </m:f>
                              <m:r>
                                <a:rPr lang="en-US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num>
                                <m:den>
                                  <m:r>
                                    <a:rPr lang="en-US" b="0" i="1">
                                      <a:solidFill>
                                        <a:schemeClr val="tx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den>
                              </m:f>
                              <m:r>
                                <a:rPr lang="en-US" b="0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75" y="4553584"/>
                <a:ext cx="8976496" cy="101739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74984" y="4183276"/>
            <a:ext cx="1136947" cy="1395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7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62"/>
    </mc:Choice>
    <mc:Fallback xmlns="">
      <p:transition spd="slow" advTm="13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8" grpId="0" animBg="1"/>
      <p:bldP spid="9" grpId="0"/>
      <p:bldP spid="10" grpId="0"/>
      <p:bldP spid="2" grpId="0"/>
    </p:bldLst>
  </p:timing>
  <p:extLst>
    <p:ext uri="{E180D4A7-C9FB-4DFB-919C-405C955672EB}">
      <p14:showEvtLst xmlns:p14="http://schemas.microsoft.com/office/powerpoint/2010/main">
        <p14:playEvt time="0" objId="3"/>
        <p14:stopEvt time="13676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4939" y="3822699"/>
            <a:ext cx="487363" cy="4873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524000" y="1745035"/>
            <a:ext cx="6686939" cy="3367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40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қорытындысы:</a:t>
            </a:r>
          </a:p>
          <a:p>
            <a:endParaRPr lang="kk-KZ" sz="8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k-KZ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Бүгін сіздер асимптота дегеніміз не? Асимптоталардың түрлерімен, оларды анықтау жолдарымен таныстыңыздар.</a:t>
            </a:r>
            <a:endParaRPr lang="kk-KZ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97" y="1456812"/>
            <a:ext cx="3345874" cy="4106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67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4"/>
    </mc:Choice>
    <mc:Fallback xmlns="">
      <p:transition spd="slow" advTm="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7923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|4.1|6.3|13.4|5.5|2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.6|37.7|1.1|0.8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1|7.2|6.2|16.7|12.5|3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1|28.3|1.1|13.4|57.1|1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259</Words>
  <Application>Microsoft Office PowerPoint</Application>
  <PresentationFormat>Широкоэкранный</PresentationFormat>
  <Paragraphs>55</Paragraphs>
  <Slides>7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10-сынып Алгебра және  анализ бастамалары</dc:title>
  <dc:creator>RePack by Diakov</dc:creator>
  <cp:lastModifiedBy>Huawei</cp:lastModifiedBy>
  <cp:revision>34</cp:revision>
  <dcterms:created xsi:type="dcterms:W3CDTF">2024-01-15T02:01:20Z</dcterms:created>
  <dcterms:modified xsi:type="dcterms:W3CDTF">2024-09-18T16:25:26Z</dcterms:modified>
</cp:coreProperties>
</file>