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5" r:id="rId6"/>
    <p:sldId id="266" r:id="rId7"/>
    <p:sldId id="262" r:id="rId8"/>
    <p:sldId id="267" r:id="rId9"/>
    <p:sldId id="263" r:id="rId10"/>
    <p:sldId id="270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576"/>
    <a:srgbClr val="5DC6D1"/>
    <a:srgbClr val="00FFFF"/>
    <a:srgbClr val="025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0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8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6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1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1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1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1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5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875F8-541C-491C-A875-A17AAC1ECCD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2D52D-A8AD-49C5-B735-64D33A86B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0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audio" Target="../media/media9.m4a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microsoft.com/office/2007/relationships/media" Target="../media/media9.m4a"/><Relationship Id="rId16" Type="http://schemas.openxmlformats.org/officeDocument/2006/relationships/image" Target="../media/image39.png"/><Relationship Id="rId1" Type="http://schemas.openxmlformats.org/officeDocument/2006/relationships/tags" Target="../tags/tag9.xml"/><Relationship Id="rId6" Type="http://schemas.openxmlformats.org/officeDocument/2006/relationships/image" Target="../media/image29.png"/><Relationship Id="rId11" Type="http://schemas.openxmlformats.org/officeDocument/2006/relationships/image" Target="../media/image35.png"/><Relationship Id="rId5" Type="http://schemas.openxmlformats.org/officeDocument/2006/relationships/image" Target="../media/image26.png"/><Relationship Id="rId15" Type="http://schemas.openxmlformats.org/officeDocument/2006/relationships/image" Target="../media/image2.png"/><Relationship Id="rId10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40.png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4a"/><Relationship Id="rId7" Type="http://schemas.openxmlformats.org/officeDocument/2006/relationships/image" Target="../media/image30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3.jpe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4.m4a"/><Relationship Id="rId7" Type="http://schemas.openxmlformats.org/officeDocument/2006/relationships/image" Target="../media/image11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jpe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6.m4a"/><Relationship Id="rId7" Type="http://schemas.openxmlformats.org/officeDocument/2006/relationships/image" Target="../media/image14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3.jpe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audio" Target="../media/media8.m4a"/><Relationship Id="rId7" Type="http://schemas.openxmlformats.org/officeDocument/2006/relationships/image" Target="../media/image21.png"/><Relationship Id="rId12" Type="http://schemas.openxmlformats.org/officeDocument/2006/relationships/image" Target="../media/image17.pn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2.png"/><Relationship Id="rId10" Type="http://schemas.openxmlformats.org/officeDocument/2006/relationships/image" Target="../media/image2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555421"/>
            <a:ext cx="9144000" cy="312109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Пәні:</a:t>
            </a:r>
            <a:r>
              <a:rPr lang="kk-KZ" sz="4000" b="1" i="1" dirty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және анализ бастамалары</a:t>
            </a:r>
          </a:p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Сынып: 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pPr algn="l">
              <a:lnSpc>
                <a:spcPct val="100000"/>
              </a:lnSpc>
            </a:pPr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Тоқсан:  </a:t>
            </a: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</a:p>
          <a:p>
            <a:pPr algn="l">
              <a:lnSpc>
                <a:spcPct val="100000"/>
              </a:lnSpc>
            </a:pPr>
            <a:r>
              <a:rPr lang="kk-KZ" sz="4000" b="1" i="1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r>
              <a:rPr lang="kk-KZ" sz="4000" b="1" i="1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9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1"/>
    </mc:Choice>
    <mc:Fallback xmlns="">
      <p:transition spd="slow" advTm="267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60086" y="1707548"/>
            <a:ext cx="9942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kk-KZ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функциясының көлбеу </a:t>
            </a:r>
            <a:r>
              <a:rPr lang="kk-KZ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асимптотасын табайық</a:t>
            </a:r>
            <a:r>
              <a:rPr lang="kk-KZ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kk-KZ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85588" y="322976"/>
                <a:ext cx="9942835" cy="1433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Көлбеу </a:t>
                </a:r>
                <a:r>
                  <a:rPr lang="kk-KZ" sz="2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асимптотасын </a:t>
                </a:r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табу үшін </a:t>
                </a:r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kk-KZ" sz="2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түзуіндегі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мен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kk-KZ" sz="2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анықтаймыз.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және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𝑘𝑥</m:t>
                            </m:r>
                          </m:e>
                        </m:d>
                      </m:e>
                    </m:func>
                  </m:oMath>
                </a14:m>
                <a:endParaRPr lang="kk-KZ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88" y="322976"/>
                <a:ext cx="9942835" cy="1433341"/>
              </a:xfrm>
              <a:prstGeom prst="rect">
                <a:avLst/>
              </a:prstGeom>
              <a:blipFill>
                <a:blip r:embed="rId5"/>
                <a:stretch>
                  <a:fillRect l="-981" t="-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294047" y="3213962"/>
                <a:ext cx="1382579" cy="408623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kk-KZ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ru-RU" sz="2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047" y="3213962"/>
                <a:ext cx="1382579" cy="408623"/>
              </a:xfrm>
              <a:prstGeom prst="roundRect">
                <a:avLst/>
              </a:prstGeom>
              <a:blipFill>
                <a:blip r:embed="rId6"/>
                <a:stretch>
                  <a:fillRect t="-15942" b="-37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545844" y="5324665"/>
                <a:ext cx="1382579" cy="408623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kk-KZ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ru-RU" sz="2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844" y="5324665"/>
                <a:ext cx="1382579" cy="408623"/>
              </a:xfrm>
              <a:prstGeom prst="roundRect">
                <a:avLst/>
              </a:prstGeom>
              <a:blipFill>
                <a:blip r:embed="rId7"/>
                <a:stretch>
                  <a:fillRect t="-1571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9693" y="1626178"/>
            <a:ext cx="1734416" cy="70156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85588" y="2524802"/>
            <a:ext cx="6133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1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асимптот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1064" y="3079079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2785" y="3183529"/>
            <a:ext cx="2705330" cy="7447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9859" y="3015827"/>
            <a:ext cx="2749396" cy="10717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086" y="4137658"/>
            <a:ext cx="3575174" cy="10214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9859" y="4269808"/>
            <a:ext cx="3470913" cy="7028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64346" y="4177763"/>
            <a:ext cx="1759945" cy="7988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47864" y="4011494"/>
            <a:ext cx="1980717" cy="101339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52189" y="5557278"/>
            <a:ext cx="7534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Көлбеу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қиғаш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асимптота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теңдеуі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y 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2x + 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97609" y="291415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28423" y="57676"/>
            <a:ext cx="1174733" cy="14422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14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42"/>
    </mc:Choice>
    <mc:Fallback xmlns="">
      <p:transition spd="slow" advTm="102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7" grpId="0"/>
      <p:bldP spid="10" grpId="0" animBg="1"/>
      <p:bldP spid="11" grpId="0" animBg="1"/>
      <p:bldP spid="13" grpId="0"/>
      <p:bldP spid="22" grpId="0"/>
    </p:bldLst>
  </p:timing>
  <p:extLst mod="1">
    <p:ext uri="{E180D4A7-C9FB-4DFB-919C-405C955672EB}">
      <p14:showEvtLst xmlns:p14="http://schemas.microsoft.com/office/powerpoint/2010/main">
        <p14:playEvt time="0" objId="2"/>
        <p14:stopEvt time="102342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91257" y="4723093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524000" y="1745035"/>
            <a:ext cx="6686939" cy="3367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40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қорытындысы:</a:t>
            </a:r>
          </a:p>
          <a:p>
            <a:endParaRPr lang="kk-KZ" sz="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 сіздер асимптота дегеніміз не? Асимптоталардың түрлерімен, оларды анықтау жолдарымен таныстыңыздар.</a:t>
            </a:r>
            <a:endParaRPr lang="kk-KZ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497" y="1456812"/>
            <a:ext cx="3345874" cy="41063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00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26"/>
    </mc:Choice>
    <mc:Fallback xmlns="">
      <p:transition spd="slow" advTm="11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  <p14:stopEvt time="9251" objId="7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7332" y="4597952"/>
            <a:ext cx="487363" cy="487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766501" y="3157669"/>
            <a:ext cx="9243527" cy="3367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k-KZ" sz="36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kk-KZ" sz="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k-K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10.4.1.10 функция графигіне жүргізілген асимптотаның анықтамасын білу және асимптоталардың теңдеулерін құра білу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24000" y="105253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k-KZ" sz="4400" b="1" i="1" dirty="0" smtClean="0">
                <a:ln>
                  <a:solidFill>
                    <a:srgbClr val="1C5576"/>
                  </a:solidFill>
                </a:ln>
                <a:solidFill>
                  <a:srgbClr val="5DC6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</a:p>
          <a:p>
            <a:pPr>
              <a:lnSpc>
                <a:spcPct val="100000"/>
              </a:lnSpc>
            </a:pPr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графигінің асимптоталары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1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0"/>
    </mc:Choice>
    <mc:Fallback xmlns="">
      <p:transition spd="slow" advTm="13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  <p:extLst mod="1">
    <p:ext uri="{E180D4A7-C9FB-4DFB-919C-405C955672EB}">
      <p14:showEvtLst xmlns:p14="http://schemas.microsoft.com/office/powerpoint/2010/main">
        <p14:playEvt time="0" objId="7"/>
        <p14:stopEvt time="11493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66849" y="4819362"/>
            <a:ext cx="487363" cy="4873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21958" y="1076977"/>
            <a:ext cx="8688573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Асимптота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(грек.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mptotos —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 келмейтін, қабыспайтын), шексіз алыстатылған қисық сызықтың нүктесі барынша жақындай түсетін түзу.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21958" y="409700"/>
            <a:ext cx="10240788" cy="646331"/>
          </a:xfrm>
          <a:prstGeom prst="rect">
            <a:avLst/>
          </a:prstGeom>
          <a:solidFill>
            <a:srgbClr val="5DC6D1"/>
          </a:solidFill>
        </p:spPr>
        <p:txBody>
          <a:bodyPr wrap="square">
            <a:spAutoFit/>
          </a:bodyPr>
          <a:lstStyle/>
          <a:p>
            <a:r>
              <a:rPr lang="ru-RU" alt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Анықтама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4624" y="4451130"/>
            <a:ext cx="2023343" cy="10896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асимптота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266151" y="4451130"/>
                <a:ext cx="2162827" cy="108966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Көлбеу </m:t>
                      </m:r>
                    </m:oMath>
                  </m:oMathPara>
                </a14:m>
                <a:endParaRPr lang="kk-KZ" sz="3200" b="0" i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асимптота</m:t>
                      </m:r>
                    </m:oMath>
                  </m:oMathPara>
                </a14:m>
                <a:endParaRPr lang="ru-RU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6151" y="4451130"/>
                <a:ext cx="2162827" cy="108966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4265794" y="2857942"/>
                <a:ext cx="2982750" cy="85129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4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Асимптота</m:t>
                      </m:r>
                    </m:oMath>
                  </m:oMathPara>
                </a14:m>
                <a:endParaRPr lang="ru-RU" sz="44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Скругленный 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794" y="2857942"/>
                <a:ext cx="2982750" cy="8512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 стрелкой 2"/>
          <p:cNvCxnSpPr>
            <a:stCxn id="29" idx="1"/>
          </p:cNvCxnSpPr>
          <p:nvPr/>
        </p:nvCxnSpPr>
        <p:spPr>
          <a:xfrm flipH="1">
            <a:off x="2298438" y="3283591"/>
            <a:ext cx="1967356" cy="11675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29" idx="2"/>
            <a:endCxn id="15" idx="0"/>
          </p:cNvCxnSpPr>
          <p:nvPr/>
        </p:nvCxnSpPr>
        <p:spPr>
          <a:xfrm>
            <a:off x="5757169" y="3709239"/>
            <a:ext cx="0" cy="7418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9" idx="3"/>
            <a:endCxn id="28" idx="0"/>
          </p:cNvCxnSpPr>
          <p:nvPr/>
        </p:nvCxnSpPr>
        <p:spPr>
          <a:xfrm>
            <a:off x="7248544" y="3283591"/>
            <a:ext cx="2099021" cy="11675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30684" y="4451130"/>
                <a:ext cx="2852970" cy="108966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2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Горизанталь  </m:t>
                      </m:r>
                    </m:oMath>
                  </m:oMathPara>
                </a14:m>
                <a:endParaRPr lang="kk-KZ" sz="3200" b="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2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32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симпота </a:t>
                </a:r>
                <a:endParaRPr lang="ru-RU" sz="32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684" y="4451130"/>
                <a:ext cx="2852970" cy="1089660"/>
              </a:xfrm>
              <a:prstGeom prst="roundRect">
                <a:avLst/>
              </a:prstGeom>
              <a:blipFill>
                <a:blip r:embed="rId8"/>
                <a:stretch>
                  <a:fillRect b="-15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780166" y="1074446"/>
                <a:ext cx="1382579" cy="69714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сан</m:t>
                          </m:r>
                        </m:num>
                        <m:den>
                          <m:r>
                            <a:rPr lang="ru-RU" sz="240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den>
                      </m:f>
                      <m:r>
                        <a:rPr lang="ru-RU" sz="240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4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ru-RU" sz="2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166" y="1074446"/>
                <a:ext cx="1382579" cy="69714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780166" y="1840483"/>
                <a:ext cx="1382579" cy="69714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сан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den>
                      </m:f>
                      <m:r>
                        <a:rPr lang="ru-RU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=∞</m:t>
                      </m:r>
                    </m:oMath>
                  </m:oMathPara>
                </a14:m>
                <a:endParaRPr lang="ru-RU" sz="2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166" y="1840483"/>
                <a:ext cx="1382579" cy="6971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047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10"/>
    </mc:Choice>
    <mc:Fallback xmlns="">
      <p:transition spd="slow" advTm="30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 animBg="1"/>
      <p:bldP spid="39" grpId="0" animBg="1"/>
      <p:bldP spid="18" grpId="0" animBg="1"/>
      <p:bldP spid="28" grpId="0" animBg="1"/>
      <p:bldP spid="29" grpId="0" animBg="1"/>
      <p:bldP spid="15" grpId="0" animBg="1"/>
      <p:bldP spid="26" grpId="0" animBg="1"/>
      <p:bldP spid="27" grpId="0" animBg="1"/>
    </p:bldLst>
  </p:timing>
  <p:extLst mod="1">
    <p:ext uri="{E180D4A7-C9FB-4DFB-919C-405C955672EB}">
      <p14:showEvtLst xmlns:p14="http://schemas.microsoft.com/office/powerpoint/2010/main">
        <p14:playEvt time="0" objId="4"/>
        <p14:stopEvt time="29165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9149" y="702087"/>
            <a:ext cx="162070" cy="162070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921958" y="409700"/>
            <a:ext cx="10240788" cy="584775"/>
          </a:xfrm>
          <a:prstGeom prst="rect">
            <a:avLst/>
          </a:prstGeom>
          <a:solidFill>
            <a:srgbClr val="5DC6D1"/>
          </a:solidFill>
        </p:spPr>
        <p:txBody>
          <a:bodyPr wrap="square">
            <a:spAutoFit/>
          </a:bodyPr>
          <a:lstStyle/>
          <a:p>
            <a:r>
              <a:rPr lang="ru-RU" alt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Анықтама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15922" y="2280911"/>
                <a:ext cx="7951016" cy="205075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Егер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функциясы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endChr m:val="]"/>
                        <m:ctrlPr>
                          <a:rPr lang="en-US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ru-RU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жиынында анықталып,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±∞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және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sz="2400" b="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kk-KZ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+0</m:t>
                            </m:r>
                          </m:lim>
                        </m:limLow>
                      </m:fName>
                      <m:e>
                        <m:r>
                          <a:rPr lang="en-US" sz="2400" b="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±∞</m:t>
                        </m:r>
                      </m:e>
                    </m:func>
                  </m:oMath>
                </a14:m>
                <a:r>
                  <a:rPr lang="ru-RU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шарттарынан кем дегенде біреуі орындалса, онда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т</a:t>
                </a:r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үзуі функцияның </a:t>
                </a:r>
                <a:r>
                  <a:rPr lang="kk-KZ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вертикаль (тік) асимптотасы </a:t>
                </a:r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деп аталады.</a:t>
                </a:r>
                <a:endParaRPr lang="ru-RU" sz="2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22" y="2280911"/>
                <a:ext cx="7951016" cy="2050754"/>
              </a:xfrm>
              <a:prstGeom prst="rect">
                <a:avLst/>
              </a:prstGeom>
              <a:blipFill>
                <a:blip r:embed="rId6"/>
                <a:stretch>
                  <a:fillRect t="-2374" b="-5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асимптоты функции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2" r="66312"/>
          <a:stretch/>
        </p:blipFill>
        <p:spPr bwMode="auto">
          <a:xfrm>
            <a:off x="9417919" y="1830729"/>
            <a:ext cx="1916109" cy="295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5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14"/>
    </mc:Choice>
    <mc:Fallback xmlns="">
      <p:transition spd="slow" advTm="28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9" grpId="0" animBg="1"/>
      <p:bldP spid="16" grpId="0" animBg="1"/>
    </p:bldLst>
  </p:timing>
  <p:extLst mod="1">
    <p:ext uri="{E180D4A7-C9FB-4DFB-919C-405C955672EB}">
      <p14:showEvtLst xmlns:p14="http://schemas.microsoft.com/office/powerpoint/2010/main">
        <p14:playEvt time="0" objId="2"/>
        <p14:stopEvt time="28339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47" y="6553354"/>
            <a:ext cx="164296" cy="164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210331" y="696916"/>
                <a:ext cx="9323930" cy="1360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Мысал 1</a:t>
                </a:r>
                <a:r>
                  <a:rPr lang="kk-KZ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функциясының вертикаль асимптотасын табайық.     </a:t>
                </a:r>
              </a:p>
              <a:p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Ол үшін алдымен анықталу облысын анықтаймыз.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331" y="696916"/>
                <a:ext cx="9323930" cy="1360565"/>
              </a:xfrm>
              <a:prstGeom prst="rect">
                <a:avLst/>
              </a:prstGeom>
              <a:blipFill>
                <a:blip r:embed="rId6"/>
                <a:stretch>
                  <a:fillRect l="-1046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331173" y="2420476"/>
                <a:ext cx="1841241" cy="1894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+2≠0</m:t>
                      </m:r>
                    </m:oMath>
                  </m:oMathPara>
                </a14:m>
                <a:endParaRPr lang="en-US" sz="2400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≠−2</m:t>
                      </m:r>
                    </m:oMath>
                  </m:oMathPara>
                </a14:m>
                <a:endParaRPr lang="en-US" sz="2400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≠−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kk-KZ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2400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173" y="2420476"/>
                <a:ext cx="1841241" cy="18941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09810" y="2420476"/>
                <a:ext cx="6424451" cy="1359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5</m:t>
                              </m:r>
                              <m:r>
                                <a:rPr lang="en-US" sz="240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40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  <m:r>
                                <a:rPr lang="en-US" sz="240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𝑥</m:t>
                              </m:r>
                              <m:r>
                                <a:rPr lang="en-US" sz="240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lim>
                          </m:limLow>
                        </m:fName>
                        <m:e>
                          <m:r>
                            <a:rPr lang="kk-K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en-US" sz="240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5</m:t>
                              </m:r>
                              <m:r>
                                <a:rPr lang="en-US" sz="2400" i="1" dirty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sz="2400" i="1" dirty="0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r>
                                <a:rPr lang="en-US" sz="240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  <m:r>
                                <a:rPr lang="en-US" sz="2400" i="1" dirty="0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i="1" dirty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810" y="2420476"/>
                <a:ext cx="6424451" cy="13592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424674" y="3899150"/>
                <a:ext cx="841676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Егер </a:t>
                </a:r>
                <a:r>
                  <a:rPr lang="kk-KZ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үзіліс нүктесі функцияның мәнін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24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±∞</m:t>
                    </m:r>
                  </m:oMath>
                </a14:m>
                <a:r>
                  <a:rPr lang="kk-KZ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айналдырса, онда сол нүкте вертикаль асиптотасы болады. Яғни,                    </a:t>
                </a:r>
                <a14:m>
                  <m:oMath xmlns:m="http://schemas.openxmlformats.org/officeDocument/2006/math">
                    <m:r>
                      <a:rPr lang="kk-KZ" sz="2400" b="0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674" y="3899150"/>
                <a:ext cx="8416762" cy="830997"/>
              </a:xfrm>
              <a:prstGeom prst="rect">
                <a:avLst/>
              </a:prstGeom>
              <a:blipFill>
                <a:blip r:embed="rId9"/>
                <a:stretch>
                  <a:fillRect l="-115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61615" y="5217481"/>
                <a:ext cx="4720840" cy="590233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kk-K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вертикаль асимптота</a:t>
                </a:r>
                <a:endParaRPr lang="ru-RU" sz="2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615" y="5217481"/>
                <a:ext cx="4720840" cy="590233"/>
              </a:xfrm>
              <a:prstGeom prst="roundRect">
                <a:avLst/>
              </a:prstGeom>
              <a:blipFill>
                <a:blip r:embed="rId10"/>
                <a:stretch>
                  <a:fillRect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157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31"/>
    </mc:Choice>
    <mc:Fallback xmlns="">
      <p:transition spd="slow" advTm="38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4" grpId="0"/>
      <p:bldP spid="6" grpId="0"/>
      <p:bldP spid="19" grpId="0" animBg="1"/>
    </p:bldLst>
  </p:timing>
  <p:extLst mod="1">
    <p:ext uri="{E180D4A7-C9FB-4DFB-919C-405C955672EB}">
      <p14:showEvtLst xmlns:p14="http://schemas.microsoft.com/office/powerpoint/2010/main">
        <p14:playEvt time="0" objId="3"/>
        <p14:stopEvt time="38367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10578773" y="602112"/>
            <a:ext cx="199949" cy="199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54467" y="1761580"/>
                <a:ext cx="7363626" cy="325711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Егер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32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функциясы үшін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2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kk-KZ" sz="32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+∞</m:t>
                            </m:r>
                          </m:lim>
                        </m:limLow>
                      </m:fName>
                      <m:e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r>
                      <a:rPr lang="en-US" sz="3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kk-KZ" sz="32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немесе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2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kk-KZ" sz="32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kk-KZ" sz="32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sz="32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ru-RU" sz="32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шарттарының кем дегенде біреуі орындалса, онда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2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т</a:t>
                </a:r>
                <a:r>
                  <a:rPr lang="kk-KZ" sz="32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үзуі функцияның </a:t>
                </a:r>
                <a:r>
                  <a:rPr lang="ru-RU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горизантал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ь (көлденең) асимптотасы </a:t>
                </a:r>
                <a:r>
                  <a:rPr lang="kk-KZ" sz="32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деп аталады</a:t>
                </a:r>
                <a:r>
                  <a:rPr lang="kk-KZ" sz="36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ru-RU" sz="36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467" y="1761580"/>
                <a:ext cx="7363626" cy="3257110"/>
              </a:xfrm>
              <a:prstGeom prst="rect">
                <a:avLst/>
              </a:prstGeom>
              <a:blipFill>
                <a:blip r:embed="rId6"/>
                <a:stretch>
                  <a:fillRect t="-2622" b="-6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38"/>
          <p:cNvSpPr/>
          <p:nvPr/>
        </p:nvSpPr>
        <p:spPr>
          <a:xfrm>
            <a:off x="1088212" y="509673"/>
            <a:ext cx="10240788" cy="584775"/>
          </a:xfrm>
          <a:prstGeom prst="rect">
            <a:avLst/>
          </a:prstGeom>
          <a:solidFill>
            <a:srgbClr val="5DC6D1"/>
          </a:solidFill>
        </p:spPr>
        <p:txBody>
          <a:bodyPr wrap="square">
            <a:spAutoFit/>
          </a:bodyPr>
          <a:lstStyle/>
          <a:p>
            <a:r>
              <a:rPr lang="ru-RU" alt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Анықтама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асимптоты функции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2" t="25651" r="31853"/>
          <a:stretch/>
        </p:blipFill>
        <p:spPr bwMode="auto">
          <a:xfrm>
            <a:off x="9013371" y="1873755"/>
            <a:ext cx="2149375" cy="314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666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14"/>
    </mc:Choice>
    <mc:Fallback xmlns="">
      <p:transition spd="slow" advTm="25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  <p:bldP spid="39" grpId="0" animBg="1"/>
    </p:bldLst>
  </p:timing>
  <p:extLst mod="1">
    <p:ext uri="{E180D4A7-C9FB-4DFB-919C-405C955672EB}">
      <p14:showEvtLst xmlns:p14="http://schemas.microsoft.com/office/powerpoint/2010/main">
        <p14:playEvt time="1" objId="2"/>
        <p14:stopEvt time="24222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442" y="6604001"/>
            <a:ext cx="156394" cy="156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102828" y="916189"/>
                <a:ext cx="9942835" cy="1602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Мысал 2: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2400" i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  <m:r>
                          <a:rPr lang="kk-KZ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kk-KZ" sz="2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функциясының </a:t>
                </a:r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горизанталь </a:t>
                </a:r>
                <a:r>
                  <a:rPr lang="kk-KZ" sz="2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асимптотасын табайық</a:t>
                </a:r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kk-KZ" sz="2400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Ол үшін бөлшектің алымында айнымалы қалмайтындай түрлендіреміз.</a:t>
                </a:r>
                <a:endParaRPr lang="kk-KZ" sz="2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ru-RU" b="0" i="0" dirty="0">
                  <a:solidFill>
                    <a:schemeClr val="tx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28" y="916189"/>
                <a:ext cx="9942835" cy="1602233"/>
              </a:xfrm>
              <a:prstGeom prst="rect">
                <a:avLst/>
              </a:prstGeom>
              <a:blipFill>
                <a:blip r:embed="rId6"/>
                <a:stretch>
                  <a:fillRect l="-981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25995" y="2518422"/>
                <a:ext cx="9513634" cy="14667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kk-KZ" sz="2400" b="0" i="1" dirty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−3</m:t>
                            </m:r>
                          </m:den>
                        </m:f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kk-K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2400" i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−3+3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−3</m:t>
                            </m:r>
                          </m:den>
                        </m:f>
                      </m:e>
                    </m:func>
                    <m:r>
                      <a:rPr lang="en-US" sz="24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kk-K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fun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kk-K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fun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=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1+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=1+0=1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995" y="2518422"/>
                <a:ext cx="9513634" cy="1466748"/>
              </a:xfrm>
              <a:prstGeom prst="rect">
                <a:avLst/>
              </a:prstGeom>
              <a:blipFill>
                <a:blip r:embed="rId7"/>
                <a:stretch>
                  <a:fillRect l="-1922" b="-6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2804133" y="5228347"/>
            <a:ext cx="8108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Бұдан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 көреміз</a:t>
            </a:r>
            <a:r>
              <a:rPr lang="kk-KZ" sz="2400" dirty="0" smtClean="0"/>
              <a:t>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8336" y="5254867"/>
                <a:ext cx="4553340" cy="408623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kk-KZ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горизанталь асимптота</a:t>
                </a:r>
                <a:endParaRPr lang="ru-RU" sz="2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336" y="5254867"/>
                <a:ext cx="4553340" cy="408623"/>
              </a:xfrm>
              <a:prstGeom prst="roundRect">
                <a:avLst/>
              </a:prstGeom>
              <a:blipFill>
                <a:blip r:embed="rId8"/>
                <a:stretch>
                  <a:fillRect l="-401" t="-15942" r="-267" b="-37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682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59"/>
    </mc:Choice>
    <mc:Fallback xmlns="">
      <p:transition spd="slow" advTm="28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7" grpId="0"/>
      <p:bldP spid="11" grpId="0" animBg="1"/>
    </p:bldLst>
  </p:timing>
  <p:extLst mod="1">
    <p:ext uri="{E180D4A7-C9FB-4DFB-919C-405C955672EB}">
      <p14:showEvtLst xmlns:p14="http://schemas.microsoft.com/office/powerpoint/2010/main">
        <p14:playEvt time="1" objId="3"/>
        <p14:stopEvt time="26055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37198" y="448565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21958" y="1226267"/>
                <a:ext cx="7391618" cy="293772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Егер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функциясы мен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en-US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kk-KZ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түзуі үшін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kk-KZ" sz="28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+∞</m:t>
                            </m:r>
                          </m:lim>
                        </m:limLow>
                      </m:fName>
                      <m:e>
                        <m:r>
                          <a:rPr lang="kk-KZ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kk-KZ" sz="28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func>
                    <m:r>
                      <a:rPr lang="kk-KZ" sz="28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en-US" sz="2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kk-KZ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))</a:t>
                </a:r>
                <a:r>
                  <a:rPr lang="en-US" sz="2800" dirty="0">
                    <a:solidFill>
                      <a:schemeClr val="tx2">
                        <a:lumMod val="50000"/>
                      </a:schemeClr>
                    </a:solidFill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kk-KZ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0 немесе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kk-KZ" sz="28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kk-KZ" sz="2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kk-KZ" sz="2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kk-KZ" sz="28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func>
                    <m:r>
                      <a:rPr lang="kk-KZ" sz="2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en-US" sz="2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kk-KZ" sz="28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))</a:t>
                </a:r>
                <a:r>
                  <a:rPr lang="en-US" sz="2800" dirty="0">
                    <a:solidFill>
                      <a:schemeClr val="tx2">
                        <a:lumMod val="50000"/>
                      </a:schemeClr>
                    </a:solidFill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kk-KZ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шарттарының кем дегенде біреуі орындалса, онда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en-US" sz="2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kk-KZ" sz="28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т</a:t>
                </a:r>
                <a:r>
                  <a:rPr lang="kk-KZ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үзуі функцияның </a:t>
                </a:r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көлбеу асимптотасы </a:t>
                </a:r>
                <a:r>
                  <a:rPr lang="kk-KZ" sz="28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деп аталады.</a:t>
                </a:r>
                <a:endParaRPr lang="ru-RU" sz="28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58" y="1226267"/>
                <a:ext cx="7391618" cy="2937727"/>
              </a:xfrm>
              <a:prstGeom prst="rect">
                <a:avLst/>
              </a:prstGeom>
              <a:blipFill>
                <a:blip r:embed="rId6"/>
                <a:stretch>
                  <a:fillRect t="-2075" b="-4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38"/>
          <p:cNvSpPr/>
          <p:nvPr/>
        </p:nvSpPr>
        <p:spPr>
          <a:xfrm>
            <a:off x="921958" y="409700"/>
            <a:ext cx="10240788" cy="646331"/>
          </a:xfrm>
          <a:prstGeom prst="rect">
            <a:avLst/>
          </a:prstGeom>
          <a:solidFill>
            <a:srgbClr val="5DC6D1"/>
          </a:solidFill>
        </p:spPr>
        <p:txBody>
          <a:bodyPr wrap="square">
            <a:spAutoFit/>
          </a:bodyPr>
          <a:lstStyle/>
          <a:p>
            <a:r>
              <a:rPr lang="ru-RU" alt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Анықтама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асимптоты функции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0" t="25642"/>
          <a:stretch/>
        </p:blipFill>
        <p:spPr bwMode="auto">
          <a:xfrm>
            <a:off x="8842308" y="1226267"/>
            <a:ext cx="2041839" cy="309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0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02"/>
    </mc:Choice>
    <mc:Fallback xmlns="">
      <p:transition spd="slow" advTm="311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animBg="1"/>
    </p:bldLst>
  </p:timing>
  <p:extLst mod="1">
    <p:ext uri="{E180D4A7-C9FB-4DFB-919C-405C955672EB}">
      <p14:showEvtLst xmlns:p14="http://schemas.microsoft.com/office/powerpoint/2010/main">
        <p14:playEvt time="1" objId="3"/>
        <p14:stopEvt time="29607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2448" y="503699"/>
            <a:ext cx="487363" cy="487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059543" y="2555194"/>
                <a:ext cx="9942835" cy="616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Мысал 3: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kk-KZ" sz="2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функциясының </a:t>
                </a:r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көлбеу </a:t>
                </a:r>
                <a:r>
                  <a:rPr lang="kk-KZ" sz="2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асимптотасын табайық</a:t>
                </a:r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kk-KZ" sz="2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43" y="2555194"/>
                <a:ext cx="9942835" cy="616644"/>
              </a:xfrm>
              <a:prstGeom prst="rect">
                <a:avLst/>
              </a:prstGeom>
              <a:blipFill>
                <a:blip r:embed="rId6"/>
                <a:stretch>
                  <a:fillRect l="-981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87272" y="747381"/>
                <a:ext cx="9942835" cy="1433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Көлбеу </a:t>
                </a:r>
                <a:r>
                  <a:rPr lang="kk-KZ" sz="2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асимптотасын </a:t>
                </a:r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табу үшін </a:t>
                </a:r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kk-KZ" sz="2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түзуіндегі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мен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kk-KZ" sz="2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анықтаймыз.</a:t>
                </a:r>
              </a:p>
              <a:p>
                <a:r>
                  <a:rPr lang="en-US" sz="2400" b="0" dirty="0" smtClean="0">
                    <a:solidFill>
                      <a:schemeClr val="tx2">
                        <a:lumMod val="50000"/>
                      </a:schemeClr>
                    </a:solidFill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және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𝑘𝑥</m:t>
                            </m:r>
                          </m:e>
                        </m:d>
                      </m:e>
                    </m:func>
                  </m:oMath>
                </a14:m>
                <a:endParaRPr lang="kk-KZ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72" y="747381"/>
                <a:ext cx="9942835" cy="1433341"/>
              </a:xfrm>
              <a:prstGeom prst="rect">
                <a:avLst/>
              </a:prstGeom>
              <a:blipFill>
                <a:blip r:embed="rId7"/>
                <a:stretch>
                  <a:fillRect l="-981" t="-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88575" y="3417645"/>
                <a:ext cx="7171651" cy="7116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kk-K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fun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2400" dirty="0" smtClean="0"/>
                  <a:t>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=1−0=1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575" y="3417645"/>
                <a:ext cx="7171651" cy="711605"/>
              </a:xfrm>
              <a:prstGeom prst="rect">
                <a:avLst/>
              </a:prstGeom>
              <a:blipFill>
                <a:blip r:embed="rId8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535860" y="3626720"/>
                <a:ext cx="1382579" cy="408623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ru-RU" sz="2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860" y="3626720"/>
                <a:ext cx="1382579" cy="408623"/>
              </a:xfrm>
              <a:prstGeom prst="roundRect">
                <a:avLst/>
              </a:prstGeom>
              <a:blipFill>
                <a:blip r:embed="rId9"/>
                <a:stretch>
                  <a:fillRect t="-15942" b="-37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535860" y="4444086"/>
                <a:ext cx="1382579" cy="408623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ru-RU" sz="24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860" y="4444086"/>
                <a:ext cx="1382579" cy="408623"/>
              </a:xfrm>
              <a:prstGeom prst="roundRect">
                <a:avLst/>
              </a:prstGeom>
              <a:blipFill>
                <a:blip r:embed="rId10"/>
                <a:stretch>
                  <a:fillRect t="-15942" b="-37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71747" y="5394245"/>
                <a:ext cx="60369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𝑘𝑥</m:t>
                    </m:r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kk-KZ" sz="24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орнына қоямыз,   </a:t>
                </a:r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y=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sz="24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 smtClean="0"/>
                  <a:t> + 0 = x.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747" y="5394245"/>
                <a:ext cx="6036909" cy="461665"/>
              </a:xfrm>
              <a:prstGeom prst="rect">
                <a:avLst/>
              </a:prstGeom>
              <a:blipFill>
                <a:blip r:embed="rId11"/>
                <a:stretch>
                  <a:fillRect l="-303" t="-11842" r="-70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79379" y="5394245"/>
                <a:ext cx="3481260" cy="749141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kk-KZ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solidFill>
                      <a:schemeClr val="tx2">
                        <a:lumMod val="50000"/>
                      </a:schemeClr>
                    </a:solidFill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 -</a:t>
                </a:r>
                <a:r>
                  <a:rPr lang="kk-KZ" sz="2400" dirty="0"/>
                  <a:t> көлбеу асимптота</a:t>
                </a:r>
                <a:r>
                  <a:rPr lang="en-US" sz="2400" dirty="0"/>
                  <a:t>  </a:t>
                </a:r>
              </a:p>
              <a:p>
                <a:pPr algn="ctr"/>
                <a:endParaRPr lang="ru-RU" sz="2000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379" y="5394245"/>
                <a:ext cx="3481260" cy="749141"/>
              </a:xfrm>
              <a:prstGeom prst="roundRect">
                <a:avLst/>
              </a:prstGeom>
              <a:blipFill>
                <a:blip r:embed="rId12"/>
                <a:stretch>
                  <a:fillRect l="-1920" t="-8000" r="-1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1747" y="4375057"/>
                <a:ext cx="6270563" cy="669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 dirty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 dirty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i="1" dirty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2400" i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  <m:r>
                              <a:rPr lang="en-US" sz="2400" i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r>
                              <a:rPr lang="en-US" sz="2400" i="1" dirty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kk-K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func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747" y="4375057"/>
                <a:ext cx="6270563" cy="669799"/>
              </a:xfrm>
              <a:prstGeom prst="rect">
                <a:avLst/>
              </a:prstGeom>
              <a:blipFill>
                <a:blip r:embed="rId13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50862" y="139834"/>
            <a:ext cx="1170533" cy="1444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745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71"/>
    </mc:Choice>
    <mc:Fallback xmlns="">
      <p:transition spd="slow" advTm="69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  <p:bldP spid="7" grpId="0"/>
      <p:bldP spid="9" grpId="0"/>
      <p:bldP spid="10" grpId="0" animBg="1"/>
      <p:bldP spid="11" grpId="0" animBg="1"/>
      <p:bldP spid="3" grpId="0"/>
      <p:bldP spid="14" grpId="0" animBg="1"/>
      <p:bldP spid="2" grpId="0"/>
    </p:bldLst>
  </p:timing>
  <p:extLst mod="1">
    <p:ext uri="{E180D4A7-C9FB-4DFB-919C-405C955672EB}">
      <p14:showEvtLst xmlns:p14="http://schemas.microsoft.com/office/powerpoint/2010/main">
        <p14:playEvt time="1" objId="5"/>
        <p14:stopEvt time="69071" objId="5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12.3|4.4|2.3|2.6|1|1.1|1.4|0.7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2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7|4.7|17.7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|2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8.5|16.1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4|24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1.4|12.5|10.7|5.2|12.7|1.3|8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3.7|5.5|2.3|2.2|2|10.4|0.9|1.6|59.7|1.4|1.9|2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236</Words>
  <Application>Microsoft Office PowerPoint</Application>
  <PresentationFormat>Широкоэкранный</PresentationFormat>
  <Paragraphs>63</Paragraphs>
  <Slides>11</Slides>
  <Notes>0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10-сынып Алгебра және  анализ бастамалары</dc:title>
  <dc:creator>RePack by Diakov</dc:creator>
  <cp:lastModifiedBy>Huawei</cp:lastModifiedBy>
  <cp:revision>55</cp:revision>
  <dcterms:created xsi:type="dcterms:W3CDTF">2024-01-15T02:01:20Z</dcterms:created>
  <dcterms:modified xsi:type="dcterms:W3CDTF">2024-09-18T16:24:35Z</dcterms:modified>
</cp:coreProperties>
</file>