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4" r:id="rId5"/>
    <p:sldId id="268" r:id="rId6"/>
    <p:sldId id="265" r:id="rId7"/>
    <p:sldId id="263" r:id="rId8"/>
    <p:sldId id="269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3.png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4a"/><Relationship Id="rId13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audio" Target="../media/media3.m4a"/><Relationship Id="rId12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microsoft.com/office/2007/relationships/media" Target="../media/media3.m4a"/><Relationship Id="rId11" Type="http://schemas.openxmlformats.org/officeDocument/2006/relationships/image" Target="../media/image2.png"/><Relationship Id="rId5" Type="http://schemas.openxmlformats.org/officeDocument/2006/relationships/audio" Target="../media/media2.m4a"/><Relationship Id="rId10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microsoft.com/office/2007/relationships/media" Target="../media/media5.m4a"/><Relationship Id="rId7" Type="http://schemas.openxmlformats.org/officeDocument/2006/relationships/image" Target="../media/image2.png"/><Relationship Id="rId12" Type="http://schemas.openxmlformats.org/officeDocument/2006/relationships/image" Target="../media/image5.wmf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4.wmf"/><Relationship Id="rId4" Type="http://schemas.openxmlformats.org/officeDocument/2006/relationships/audio" Target="../media/media5.m4a"/><Relationship Id="rId9" Type="http://schemas.openxmlformats.org/officeDocument/2006/relationships/oleObject" Target="../embeddings/oleObject1.bin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6.m4a"/><Relationship Id="rId7" Type="http://schemas.openxmlformats.org/officeDocument/2006/relationships/image" Target="../media/image13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media7.m4a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1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png"/><Relationship Id="rId3" Type="http://schemas.microsoft.com/office/2007/relationships/media" Target="../media/media9.m4a"/><Relationship Id="rId7" Type="http://schemas.openxmlformats.org/officeDocument/2006/relationships/image" Target="../media/image1.png"/><Relationship Id="rId12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4" Type="http://schemas.openxmlformats.org/officeDocument/2006/relationships/audio" Target="../media/media9.m4a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media10.m4a"/><Relationship Id="rId7" Type="http://schemas.openxmlformats.org/officeDocument/2006/relationships/image" Target="../media/image28.pn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55421"/>
            <a:ext cx="9144000" cy="312109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</a:t>
            </a:r>
            <a:r>
              <a:rPr lang="kk-KZ" sz="4000" b="1" i="1" dirty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және анализ бастамалары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</a:p>
          <a:p>
            <a:pPr algn="l">
              <a:lnSpc>
                <a:spcPct val="100000"/>
              </a:lnSpc>
            </a:pP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64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2"/>
    </mc:Choice>
    <mc:Fallback xmlns="">
      <p:transition spd="slow" advTm="7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" y="0"/>
            <a:ext cx="12192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8073" y="701964"/>
            <a:ext cx="376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9145" y="1522472"/>
            <a:ext cx="1026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</a:t>
            </a:r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ұмтылғандағы</a:t>
            </a:r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шегін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есептеңіздер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45" y="1628626"/>
            <a:ext cx="1214922" cy="443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251" y="1583628"/>
            <a:ext cx="893294" cy="4645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92699" y="2303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в)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92699" y="331585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г</a:t>
            </a:r>
            <a:r>
              <a:rPr lang="kk-KZ" dirty="0" smtClean="0"/>
              <a:t>)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09145" y="424872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    д) </a:t>
            </a:r>
            <a:endParaRPr lang="en-US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287491" y="2347545"/>
            <a:ext cx="35118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</a:p>
          <a:p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нүктедегі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шегінің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анықтамасын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есептейді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703" y="2177812"/>
            <a:ext cx="3925059" cy="760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713" y="3173687"/>
            <a:ext cx="3215866" cy="756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6493" y="4361458"/>
            <a:ext cx="3821112" cy="8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"/>
    </mc:Choice>
    <mc:Fallback xmlns="">
      <p:transition spd="slow" advTm="19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5460" y="3386003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81052" y="1502500"/>
            <a:ext cx="6686939" cy="3367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қорытындысы:</a:t>
            </a:r>
          </a:p>
          <a:p>
            <a:endParaRPr lang="kk-KZ" sz="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 сіздер шектік мән дегеніміз не? Шектің түрлерімен, оларды есептеу жолдарымен таныстыңыздар.</a:t>
            </a:r>
            <a:endParaRPr lang="kk-K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46" y="1375849"/>
            <a:ext cx="3345874" cy="4106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4"/>
    </mc:Choice>
    <mc:Fallback xmlns="">
      <p:transition spd="slow" advTm="9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99379" y="6241762"/>
            <a:ext cx="487363" cy="487363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27910" y="4973412"/>
            <a:ext cx="466870" cy="46687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9884229" y="4005181"/>
            <a:ext cx="487363" cy="382876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40549" y="3822699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247241" y="3366691"/>
            <a:ext cx="6487885" cy="2358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36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k-KZ" sz="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10.4.1.8 функцияның нүктедегі шегінің анықтамасын білу және оны есептеу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24000" y="105253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k-KZ" sz="44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>
              <a:lnSpc>
                <a:spcPct val="100000"/>
              </a:lnSpc>
            </a:pPr>
            <a:r>
              <a:rPr lang="kk-K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 нүктедегі және шексіздіктегі шегі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36" y="3071708"/>
            <a:ext cx="2235575" cy="2743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9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6"/>
    </mc:Choice>
    <mc:Fallback xmlns="">
      <p:transition spd="slow" advTm="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</p:bldLst>
  </p:timing>
  <p:extLst mod="1">
    <p:ext uri="{E180D4A7-C9FB-4DFB-919C-405C955672EB}">
      <p14:showEvtLst xmlns:p14="http://schemas.microsoft.com/office/powerpoint/2010/main">
        <p14:playEvt time="0" objId="12"/>
        <p14:stopEvt time="7546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38205"/>
            <a:ext cx="12193057" cy="6858594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0880" y="5090198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9814" y="3886235"/>
            <a:ext cx="1722131" cy="2111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41" y="6306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36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латынның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limes” </a:t>
            </a:r>
            <a:r>
              <a:rPr lang="ru-RU" sz="3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сөзінен</a:t>
            </a:r>
            <a:r>
              <a:rPr lang="ru-RU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шектік</a:t>
            </a:r>
            <a:r>
              <a:rPr lang="ru-RU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</a:t>
            </a:r>
            <a:r>
              <a:rPr lang="ru-RU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ұғымды</a:t>
            </a:r>
            <a:r>
              <a:rPr lang="ru-RU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08" y="2367612"/>
            <a:ext cx="10514753" cy="4443737"/>
          </a:xfrm>
        </p:spPr>
        <p:txBody>
          <a:bodyPr/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dirty="0"/>
              <a:t>.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саны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саны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табылып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endParaRPr lang="ru-RU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теңсіздігін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қанағаттандыратын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аргументінің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мәндерінде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теңсіздігі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орындалса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нүктесіндегі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шегі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57913"/>
              </p:ext>
            </p:extLst>
          </p:nvPr>
        </p:nvGraphicFramePr>
        <p:xfrm>
          <a:off x="1159497" y="721652"/>
          <a:ext cx="1601118" cy="71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Уравнение" r:id="rId9" imgW="647700" imgH="292100" progId="Equation.3">
                  <p:embed/>
                </p:oleObj>
              </mc:Choice>
              <mc:Fallback>
                <p:oleObj name="Уравнение" r:id="rId9" imgW="647700" imgH="292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497" y="721652"/>
                        <a:ext cx="1601118" cy="714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1" y="-1"/>
            <a:ext cx="214314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346768"/>
              </p:ext>
            </p:extLst>
          </p:nvPr>
        </p:nvGraphicFramePr>
        <p:xfrm>
          <a:off x="6206041" y="2407905"/>
          <a:ext cx="932717" cy="42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Уравнение" r:id="rId11" imgW="368140" imgH="177723" progId="Equation.3">
                  <p:embed/>
                </p:oleObj>
              </mc:Choice>
              <mc:Fallback>
                <p:oleObj name="Уравнение" r:id="rId11" imgW="368140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041" y="2407905"/>
                        <a:ext cx="932717" cy="420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9626" y="2468265"/>
            <a:ext cx="787056" cy="3738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3862" y="3280505"/>
            <a:ext cx="1792653" cy="5455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35430" y="4149555"/>
            <a:ext cx="1852501" cy="5894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1387" y="4746801"/>
            <a:ext cx="720125" cy="447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93216" y="4839556"/>
            <a:ext cx="946376" cy="35489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144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84"/>
    </mc:Choice>
    <mc:Fallback xmlns="">
      <p:transition spd="slow" advTm="2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" objId="12"/>
        <p14:stopEvt time="28536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6671" y="4720391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819" y="1172358"/>
            <a:ext cx="6212362" cy="3316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950" y="4618182"/>
            <a:ext cx="2055002" cy="7541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77099" y="459046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800" b="1" dirty="0" err="1" smtClean="0"/>
              <a:t>жазуының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оқылуы</a:t>
            </a:r>
            <a:r>
              <a:rPr lang="ru-RU" sz="2800" b="1" dirty="0" smtClean="0"/>
              <a:t>: «х </a:t>
            </a:r>
            <a:r>
              <a:rPr lang="ru-RU" sz="2800" b="1" dirty="0" err="1" smtClean="0"/>
              <a:t>аргументі</a:t>
            </a:r>
            <a:r>
              <a:rPr lang="ru-RU" sz="2800" b="1" dirty="0" smtClean="0"/>
              <a:t> а-</a:t>
            </a:r>
            <a:r>
              <a:rPr lang="ru-RU" sz="2800" b="1" dirty="0" err="1" smtClean="0"/>
              <a:t>ға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ұмтылғандағы</a:t>
            </a:r>
            <a:r>
              <a:rPr lang="ru-RU" sz="2800" b="1" dirty="0" smtClean="0"/>
              <a:t> </a:t>
            </a:r>
            <a:r>
              <a:rPr lang="en-US" sz="2800" b="1" dirty="0" smtClean="0"/>
              <a:t>f(x) </a:t>
            </a:r>
            <a:r>
              <a:rPr lang="ru-RU" sz="2800" b="1" dirty="0" err="1" smtClean="0"/>
              <a:t>функциясының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шегі</a:t>
            </a:r>
            <a:r>
              <a:rPr lang="ru-RU" sz="2800" b="1" dirty="0" smtClean="0"/>
              <a:t> </a:t>
            </a:r>
            <a:r>
              <a:rPr lang="en-US" sz="2800" b="1" dirty="0" smtClean="0"/>
              <a:t>b-</a:t>
            </a:r>
            <a:r>
              <a:rPr lang="ru-RU" sz="2800" b="1" dirty="0" err="1" smtClean="0"/>
              <a:t>ға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тең</a:t>
            </a:r>
            <a:r>
              <a:rPr lang="ru-RU" sz="2800" b="1" dirty="0" smtClean="0"/>
              <a:t>».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2"/>
    </mc:Choice>
    <mc:Fallback xmlns="">
      <p:transition spd="slow" advTm="11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</p:bldLst>
  </p:timing>
  <p:extLst mod="1">
    <p:ext uri="{E180D4A7-C9FB-4DFB-919C-405C955672EB}">
      <p14:showEvtLst xmlns:p14="http://schemas.microsoft.com/office/powerpoint/2010/main">
        <p14:playEvt time="900" objId="23"/>
        <p14:stopEvt time="7325" objId="2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10360302" y="1338772"/>
            <a:ext cx="501083" cy="565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3818" y="572655"/>
            <a:ext cx="729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Шектер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теоремалар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8357" y="1092945"/>
            <a:ext cx="10376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accent1"/>
                </a:solidFill>
              </a:rPr>
              <a:t>1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аргументі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а-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ұмтылғандағы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шегі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біреу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3605" y="1246734"/>
            <a:ext cx="675024" cy="41961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98357" y="2853700"/>
            <a:ext cx="10030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алгебралық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қосындының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көбейтіндінің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бөліндінің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шектері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solidFill>
                  <a:schemeClr val="accent1"/>
                </a:solidFill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996" y="2932912"/>
            <a:ext cx="1773401" cy="6467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5576" y="2911191"/>
            <a:ext cx="1824374" cy="6684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3881" y="3896185"/>
            <a:ext cx="1737236" cy="6488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3818" y="4568249"/>
            <a:ext cx="3303447" cy="6522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3605" y="5365411"/>
            <a:ext cx="2918892" cy="6372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2855" y="4772125"/>
            <a:ext cx="1672774" cy="826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01"/>
    </mc:Choice>
    <mc:Fallback xmlns="">
      <p:transition spd="slow" advTm="35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31094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914" y="4416640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47636" y="956119"/>
            <a:ext cx="729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теоремалар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882" y="1730085"/>
            <a:ext cx="9605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көбейткішті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белгісінің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алдына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шығаруға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380" y="3185685"/>
            <a:ext cx="5015496" cy="915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0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3"/>
    </mc:Choice>
    <mc:Fallback xmlns="">
      <p:transition spd="slow" advTm="10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9"/>
        <p14:stopEvt time="5910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49205" y="4687021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7673" y="90992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№1.</a:t>
            </a:r>
          </a:p>
          <a:p>
            <a:r>
              <a:rPr lang="ru-RU" sz="2800" dirty="0"/>
              <a:t>  </a:t>
            </a:r>
            <a:r>
              <a:rPr lang="ru-RU" sz="2800" dirty="0" smtClean="0"/>
              <a:t>          </a:t>
            </a:r>
            <a:r>
              <a:rPr lang="ru-RU" sz="2800" dirty="0" err="1" smtClean="0">
                <a:solidFill>
                  <a:schemeClr val="accent1"/>
                </a:solidFill>
              </a:rPr>
              <a:t>функциясының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ru-RU" sz="2800" dirty="0">
                <a:solidFill>
                  <a:schemeClr val="accent1"/>
                </a:solidFill>
              </a:rPr>
              <a:t>х </a:t>
            </a:r>
            <a:r>
              <a:rPr lang="ru-RU" sz="2800" dirty="0" err="1">
                <a:solidFill>
                  <a:schemeClr val="accent1"/>
                </a:solidFill>
              </a:rPr>
              <a:t>нүктесі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>4-ке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812999"/>
              </p:ext>
            </p:extLst>
          </p:nvPr>
        </p:nvGraphicFramePr>
        <p:xfrm>
          <a:off x="1052941" y="1493149"/>
          <a:ext cx="1201051" cy="42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Уравнение" r:id="rId8" imgW="583947" imgH="203112" progId="Equation.3">
                  <p:embed/>
                </p:oleObj>
              </mc:Choice>
              <mc:Fallback>
                <p:oleObj name="Уравнение" r:id="rId8" imgW="583947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941" y="1493149"/>
                        <a:ext cx="1201051" cy="421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5459" y="1470424"/>
            <a:ext cx="936428" cy="40436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30481" y="1363894"/>
            <a:ext cx="3768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      </a:t>
            </a:r>
            <a:r>
              <a:rPr lang="ru-RU" sz="2800" dirty="0" err="1" smtClean="0">
                <a:solidFill>
                  <a:schemeClr val="accent1"/>
                </a:solidFill>
              </a:rPr>
              <a:t>мәнін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анықтайық</a:t>
            </a:r>
            <a:r>
              <a:rPr lang="ru-RU" sz="2800" dirty="0">
                <a:solidFill>
                  <a:schemeClr val="accent1"/>
                </a:solidFill>
              </a:rPr>
              <a:t>: 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2942" y="1915139"/>
            <a:ext cx="1400155" cy="5636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52943" y="2034664"/>
            <a:ext cx="9439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Шешуі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функциялардың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анықталу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облысының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нүктесіндегі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табуға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3097" y="2653364"/>
            <a:ext cx="820878" cy="4104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0190" y="3131127"/>
            <a:ext cx="792525" cy="3962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6621" y="4216036"/>
            <a:ext cx="5971413" cy="7745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237673" y="5049571"/>
            <a:ext cx="219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-14 </a:t>
            </a:r>
            <a:r>
              <a:rPr lang="ru-RU" dirty="0"/>
              <a:t>.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387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1"/>
    </mc:Choice>
    <mc:Fallback xmlns="">
      <p:transition spd="slow" advTm="34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1" objId="14"/>
        <p14:stopEvt time="33729" objId="1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0235" y="3766443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7673" y="909927"/>
                <a:ext cx="6096000" cy="17243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</a:t>
                </a:r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№2.</a:t>
                </a:r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/>
                  <a:t>  </a:t>
                </a:r>
                <a:r>
                  <a:rPr lang="ru-RU" sz="2800" dirty="0" smtClean="0"/>
                  <a:t>          </a:t>
                </a:r>
                <a:endParaRPr lang="ru-RU" sz="2800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ru-RU" sz="28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ru-RU" sz="2800" dirty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ru-RU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dirty="0">
                            <a:latin typeface="Cambria Math" panose="02040503050406030204" pitchFamily="18" charset="0"/>
                          </a:rPr>
                          <m:t>→3</m:t>
                        </m:r>
                      </m:lim>
                    </m:limLow>
                    <m:f>
                      <m:fPr>
                        <m:ctrlPr>
                          <a:rPr lang="ru-RU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dirty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sSup>
                          <m:sSupPr>
                            <m:ctrlPr>
                              <a:rPr lang="ru-RU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dirty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ru-RU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800" dirty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ru-RU" sz="2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функциясының </a:t>
                </a:r>
                <a:r>
                  <a:rPr lang="ru-RU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:r>
                  <a:rPr lang="ru-RU" sz="28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нүктесі</a:t>
                </a:r>
                <a:r>
                  <a:rPr lang="ru-RU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73" y="909927"/>
                <a:ext cx="6096000" cy="1724383"/>
              </a:xfrm>
              <a:prstGeom prst="rect">
                <a:avLst/>
              </a:prstGeom>
              <a:blipFill>
                <a:blip r:embed="rId7"/>
                <a:stretch>
                  <a:fillRect l="-2500" t="-4947" b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r="25761" b="6805"/>
          <a:stretch/>
        </p:blipFill>
        <p:spPr>
          <a:xfrm>
            <a:off x="7090331" y="2004365"/>
            <a:ext cx="745305" cy="3768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592293" y="1942087"/>
            <a:ext cx="3869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</a:rPr>
              <a:t> 3</a:t>
            </a:r>
            <a:r>
              <a:rPr lang="ru-RU" sz="2800" dirty="0" smtClean="0"/>
              <a:t>     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анықтайық</a:t>
            </a:r>
            <a:r>
              <a:rPr lang="ru-RU" sz="2800" dirty="0">
                <a:solidFill>
                  <a:schemeClr val="accent1"/>
                </a:solidFill>
              </a:rPr>
              <a:t>: 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89890" y="2620440"/>
            <a:ext cx="94395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Шешуі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37673" y="5049571"/>
            <a:ext cx="1823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890" y="3386238"/>
            <a:ext cx="9667875" cy="1247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8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9"/>
    </mc:Choice>
    <mc:Fallback xmlns="">
      <p:transition spd="slow" advTm="93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0" objId="7"/>
        <p14:stopEvt time="92682" objId="7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6591" y="774343"/>
            <a:ext cx="376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9145" y="1522472"/>
            <a:ext cx="1017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</a:t>
            </a:r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ұмтылғандағы</a:t>
            </a:r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шегін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есептеңіздер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05" y="1615552"/>
            <a:ext cx="1112177" cy="406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090" y="1575453"/>
            <a:ext cx="988291" cy="5139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181" y="2113661"/>
            <a:ext cx="2722651" cy="7679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92699" y="23035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а)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92699" y="331585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ә) </a:t>
            </a:r>
            <a:endParaRPr lang="en-US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7514" y="3103418"/>
            <a:ext cx="3545915" cy="8066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09145" y="4248727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    б) </a:t>
            </a:r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7514" y="4226565"/>
            <a:ext cx="3234086" cy="77336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287491" y="2347545"/>
            <a:ext cx="35118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</a:p>
          <a:p>
            <a:r>
              <a:rPr lang="ru-RU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функцияның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нүктедегі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шегінің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анықтамасын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есептейді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2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3"/>
    </mc:Choice>
    <mc:Fallback xmlns="">
      <p:transition spd="slow" advTm="6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6.5|2.2|1.2|2|2.2|1.9|0.8|3.4|1.1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4.6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1|3.3|7.4|5.8|1.7|6.7|2.2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1|0.8|0.7|0.8|0.7|1.6|1|4.5|2.7|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5|0.7|0.1|1.7|5.9|2.6|7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9|0.5|0.7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285</Words>
  <Application>Microsoft Office PowerPoint</Application>
  <PresentationFormat>Широкоэкранный</PresentationFormat>
  <Paragraphs>51</Paragraphs>
  <Slides>11</Slides>
  <Notes>0</Notes>
  <HiddenSlides>0</HiddenSlides>
  <MMClips>11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Уравнение</vt:lpstr>
      <vt:lpstr>Презентация PowerPoint</vt:lpstr>
      <vt:lpstr>Презентация PowerPoint</vt:lpstr>
      <vt:lpstr>                деп жазады. Мұндағы, lim – латынның “limes” сөзінен алынған, шектік мән деген ұғымды береді.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10-сынып Алгебра және  анализ бастамалары</dc:title>
  <dc:creator>RePack by Diakov</dc:creator>
  <cp:lastModifiedBy>Huawei</cp:lastModifiedBy>
  <cp:revision>55</cp:revision>
  <dcterms:created xsi:type="dcterms:W3CDTF">2024-01-15T02:01:20Z</dcterms:created>
  <dcterms:modified xsi:type="dcterms:W3CDTF">2024-09-18T16:23:34Z</dcterms:modified>
</cp:coreProperties>
</file>