
<file path=[Content_Types].xml><?xml version="1.0" encoding="utf-8"?>
<Types xmlns="http://schemas.openxmlformats.org/package/2006/content-types">
  <Default Extension="png" ContentType="image/png"/>
  <Default Extension="m4a" ContentType="audio/mp4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60" r:id="rId2"/>
    <p:sldId id="257" r:id="rId3"/>
    <p:sldId id="263" r:id="rId4"/>
    <p:sldId id="267" r:id="rId5"/>
    <p:sldId id="268" r:id="rId6"/>
    <p:sldId id="269" r:id="rId7"/>
    <p:sldId id="270" r:id="rId8"/>
    <p:sldId id="271" r:id="rId9"/>
    <p:sldId id="259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Pack by Diakov" initials="RbD" lastIdx="1" clrIdx="0">
    <p:extLst>
      <p:ext uri="{19B8F6BF-5375-455C-9EA6-DF929625EA0E}">
        <p15:presenceInfo xmlns:p15="http://schemas.microsoft.com/office/powerpoint/2012/main" userId="RePack by Diakov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C5576"/>
    <a:srgbClr val="5DC6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53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9FA34D-8EA6-41CB-B178-BE09E4CA09DB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5F1C78-DA28-4446-B6A1-A8ACBAAB23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943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903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489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8639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680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8799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618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113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12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130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416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751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875F8-541C-491C-A875-A17AAC1ECCDE}" type="datetimeFigureOut">
              <a:rPr lang="en-US" smtClean="0"/>
              <a:t>9/18/2024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52D52D-A8AD-49C5-B735-64D33A86B6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20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3.emf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7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2.png"/><Relationship Id="rId12" Type="http://schemas.openxmlformats.org/officeDocument/2006/relationships/image" Target="../media/image20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1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.png"/><Relationship Id="rId5" Type="http://schemas.openxmlformats.org/officeDocument/2006/relationships/image" Target="../media/image22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2555421"/>
            <a:ext cx="9144000" cy="312109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kk-KZ" sz="4000" b="1" i="1" dirty="0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Пәні:</a:t>
            </a:r>
            <a:r>
              <a:rPr lang="kk-KZ" sz="4000" b="1" i="1" dirty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4000" b="1" i="1" dirty="0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Алгебра және анализ бастамалары</a:t>
            </a:r>
          </a:p>
          <a:p>
            <a:pPr algn="l">
              <a:lnSpc>
                <a:spcPct val="100000"/>
              </a:lnSpc>
            </a:pPr>
            <a:r>
              <a:rPr lang="kk-KZ" sz="4000" b="1" i="1" dirty="0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Сынып:  </a:t>
            </a:r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  <a:p>
            <a:pPr algn="l">
              <a:lnSpc>
                <a:spcPct val="100000"/>
              </a:lnSpc>
            </a:pPr>
            <a:r>
              <a:rPr lang="kk-KZ" sz="4000" b="1" i="1" dirty="0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Тоқсан:  </a:t>
            </a:r>
            <a:r>
              <a:rPr lang="kk-KZ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ІІІ</a:t>
            </a:r>
          </a:p>
          <a:p>
            <a:pPr algn="l">
              <a:lnSpc>
                <a:spcPct val="100000"/>
              </a:lnSpc>
            </a:pPr>
            <a:r>
              <a:rPr lang="kk-KZ" sz="4000" b="1" i="1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Мұғалім</a:t>
            </a:r>
            <a:r>
              <a:rPr lang="kk-KZ" sz="4000" b="1" i="1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00000"/>
              </a:lnSpc>
            </a:pP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599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8"/>
    </mc:Choice>
    <mc:Fallback xmlns="">
      <p:transition spd="slow" advTm="2738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670179" y="3389426"/>
            <a:ext cx="9321282" cy="251685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k-KZ" sz="3200" b="1" i="1" dirty="0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Сабақтың мақсаты: 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kk-KZ" sz="3200" b="1" i="1" dirty="0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БЖБ кезінде жіберілген қатемен жұмыс жасау және есептерді талдау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kk-KZ" sz="7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одзаголовок 2"/>
          <p:cNvSpPr txBox="1">
            <a:spLocks/>
          </p:cNvSpPr>
          <p:nvPr/>
        </p:nvSpPr>
        <p:spPr>
          <a:xfrm>
            <a:off x="1200539" y="1360698"/>
            <a:ext cx="9144000" cy="20683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kk-KZ" sz="4400" b="1" i="1" dirty="0" smtClean="0">
                <a:ln>
                  <a:solidFill>
                    <a:srgbClr val="1C5576"/>
                  </a:solidFill>
                </a:ln>
                <a:solidFill>
                  <a:srgbClr val="5DC6D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тақырыбы:</a:t>
            </a:r>
          </a:p>
          <a:p>
            <a:pPr>
              <a:lnSpc>
                <a:spcPct val="100000"/>
              </a:lnSpc>
            </a:pPr>
            <a:r>
              <a:rPr lang="kk-KZ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БЖБ  талдау сабағы</a:t>
            </a:r>
            <a:endParaRPr lang="kk-KZ" sz="3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47007" y="239484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10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72"/>
    </mc:Choice>
    <mc:Fallback xmlns="">
      <p:transition spd="slow" advTm="148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14872" objId="7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796" y="1097107"/>
            <a:ext cx="10965072" cy="492500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3052" y="348961"/>
            <a:ext cx="39433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800" dirty="0" smtClean="0">
                <a:latin typeface="Arial Black" panose="020B0A04020102020204" pitchFamily="34" charset="0"/>
              </a:rPr>
              <a:t>БЖБ №7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14652" y="2574925"/>
            <a:ext cx="487363" cy="4873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529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72"/>
    </mc:Choice>
    <mc:Fallback xmlns="">
      <p:transition spd="slow" advTm="73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2"/>
        <p14:stopEvt time="73672" objId="2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8679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kk-KZ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БЖБ кезіндегі есептерді талдау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500380" marR="184150">
                  <a:lnSpc>
                    <a:spcPct val="98000"/>
                  </a:lnSpc>
                  <a:spcAft>
                    <a:spcPts val="1000"/>
                  </a:spcAft>
                </a:pPr>
                <a:r>
                  <a:rPr lang="kk-KZ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1. а</a:t>
                </a:r>
                <a:r>
                  <a:rPr lang="kk-KZ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:r>
                  <a:rPr lang="kk-KZ" spc="56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kk-KZ" sz="2400" i="1" spc="135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k-KZ" sz="2400" i="1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kk-KZ" sz="2400" i="0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kk-KZ" sz="2400" i="0" spc="135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sSup>
                      <m:sSupPr>
                        <m:ctrlPr>
                          <a:rPr lang="kk-KZ" sz="2400" i="1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k-KZ" sz="2400" i="1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kk-KZ" sz="2400" i="0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kk-KZ" sz="2400" i="0" spc="135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−11</m:t>
                    </m:r>
                    <m:r>
                      <a:rPr lang="kk-KZ" sz="2400" i="1" spc="135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kk-KZ" sz="2400" i="0" spc="135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+12</m:t>
                    </m:r>
                  </m:oMath>
                </a14:m>
                <a:r>
                  <a:rPr lang="kk-KZ" sz="1600" spc="135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 </a:t>
                </a:r>
                <a:r>
                  <a:rPr lang="kk-KZ" sz="2400" spc="5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</a:t>
                </a:r>
                <a:r>
                  <a:rPr lang="kk-KZ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ө</a:t>
                </a:r>
                <a:r>
                  <a:rPr lang="kk-KZ" sz="2400" spc="5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</a:t>
                </a:r>
                <a:r>
                  <a:rPr lang="kk-KZ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мүше</a:t>
                </a:r>
                <a:r>
                  <a:rPr lang="kk-KZ" sz="2400" spc="-5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:r>
                  <a:rPr lang="kk-KZ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ін</a:t>
                </a:r>
                <a:r>
                  <a:rPr lang="kk-KZ" sz="2400" spc="345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kk-KZ" sz="2400" spc="5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(</a:t>
                </a:r>
                <a:r>
                  <a:rPr lang="kk-KZ" sz="24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𝑥</a:t>
                </a:r>
                <a:r>
                  <a:rPr lang="kk-KZ" sz="2400" spc="35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 </a:t>
                </a:r>
                <a:r>
                  <a:rPr lang="kk-KZ" sz="24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− </a:t>
                </a:r>
                <a:r>
                  <a:rPr lang="kk-KZ" sz="2400" spc="-5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1</a:t>
                </a:r>
                <a:r>
                  <a:rPr lang="kk-KZ" sz="2400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)</a:t>
                </a:r>
                <a:r>
                  <a:rPr lang="kk-KZ" sz="2400" spc="385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 </a:t>
                </a:r>
                <a:r>
                  <a:rPr lang="kk-KZ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екімүшесіне</a:t>
                </a:r>
                <a:r>
                  <a:rPr lang="kk-KZ" sz="2400" spc="35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kk-KZ" sz="2400" spc="-3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«</a:t>
                </a:r>
                <a:r>
                  <a:rPr lang="kk-KZ" sz="2400" spc="1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б</a:t>
                </a:r>
                <a:r>
                  <a:rPr lang="kk-KZ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ұрышта</a:t>
                </a:r>
                <a:r>
                  <a:rPr lang="kk-KZ" sz="2400" spc="2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</a:t>
                </a:r>
                <a:r>
                  <a:rPr lang="kk-KZ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»</a:t>
                </a:r>
                <a:r>
                  <a:rPr lang="kk-KZ" sz="2400" spc="32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kk-KZ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бө</a:t>
                </a:r>
                <a:r>
                  <a:rPr lang="kk-KZ" sz="2400" spc="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л</a:t>
                </a:r>
                <a:r>
                  <a:rPr lang="kk-KZ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у</a:t>
                </a:r>
                <a:r>
                  <a:rPr lang="kk-KZ" sz="2400" spc="32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kk-KZ" sz="2400" spc="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а</a:t>
                </a:r>
                <a:r>
                  <a:rPr lang="kk-KZ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рқыл</a:t>
                </a:r>
                <a:r>
                  <a:rPr lang="kk-KZ" sz="2400" spc="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ы</a:t>
                </a:r>
                <a:r>
                  <a:rPr lang="kk-KZ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kk-KZ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бөлі</a:t>
                </a:r>
                <a:r>
                  <a:rPr lang="kk-KZ" sz="2400" spc="5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нд</a:t>
                </a:r>
                <a:r>
                  <a:rPr lang="kk-KZ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іні </a:t>
                </a:r>
                <a:r>
                  <a:rPr lang="kk-KZ" sz="2400" spc="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</a:t>
                </a:r>
                <a:r>
                  <a:rPr lang="kk-KZ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абың</a:t>
                </a:r>
                <a:r>
                  <a:rPr lang="kk-KZ" sz="2400" spc="-1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ы</a:t>
                </a:r>
                <a:r>
                  <a:rPr lang="kk-KZ" sz="24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з.    </a:t>
                </a:r>
                <a:r>
                  <a:rPr lang="kk-KZ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/2 б</a:t>
                </a:r>
                <a:r>
                  <a:rPr lang="kk-KZ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endParaRPr lang="en-US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t="-1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39308" y="3538393"/>
            <a:ext cx="5495925" cy="2533650"/>
          </a:xfrm>
          <a:prstGeom prst="rect">
            <a:avLst/>
          </a:prstGeom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29482" y="23532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532"/>
    </mc:Choice>
    <mc:Fallback xmlns="">
      <p:transition spd="slow" advTm="1235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7"/>
        <p14:stopEvt time="122786" objId="7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94"/>
            <a:ext cx="12193057" cy="68585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692727"/>
                <a:ext cx="10515600" cy="5484236"/>
              </a:xfrm>
            </p:spPr>
            <p:txBody>
              <a:bodyPr/>
              <a:lstStyle/>
              <a:p>
                <a:pPr marL="500380" marR="184150">
                  <a:lnSpc>
                    <a:spcPct val="98000"/>
                  </a:lnSpc>
                  <a:spcAft>
                    <a:spcPts val="1000"/>
                  </a:spcAft>
                </a:pPr>
                <a:r>
                  <a:rPr lang="kk-KZ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b)</a:t>
                </a:r>
                <a:r>
                  <a:rPr lang="kk-KZ" spc="82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kk-KZ" sz="2400" i="1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k-KZ" sz="2400" i="1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kk-KZ" sz="2400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kk-KZ" sz="2400" spc="135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sSup>
                      <m:sSupPr>
                        <m:ctrlPr>
                          <a:rPr lang="kk-KZ" sz="2400" i="1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k-KZ" sz="2400" i="1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kk-KZ" sz="2400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kk-KZ" sz="2400" spc="135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−11</m:t>
                    </m:r>
                    <m:r>
                      <a:rPr lang="kk-KZ" sz="2400" i="1" spc="135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kk-KZ" sz="2400" spc="135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+12</m:t>
                    </m:r>
                  </m:oMath>
                </a14:m>
                <a:r>
                  <a:rPr lang="kk-KZ" sz="1600" spc="135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 </a:t>
                </a:r>
                <a:r>
                  <a:rPr lang="en-US" spc="82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kk-KZ" spc="5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</a:t>
                </a:r>
                <a:r>
                  <a:rPr lang="kk-KZ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ө</a:t>
                </a:r>
                <a:r>
                  <a:rPr lang="kk-KZ" spc="5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п</a:t>
                </a:r>
                <a:r>
                  <a:rPr lang="kk-KZ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мүше</a:t>
                </a:r>
                <a:r>
                  <a:rPr lang="kk-KZ" spc="-5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с</a:t>
                </a:r>
                <a:r>
                  <a:rPr lang="kk-KZ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ін</a:t>
                </a:r>
                <a:r>
                  <a:rPr lang="kk-KZ" spc="5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kk-KZ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</a:t>
                </a:r>
                <a:r>
                  <a:rPr lang="kk-KZ" spc="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о</a:t>
                </a:r>
                <a:r>
                  <a:rPr lang="kk-KZ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лық</a:t>
                </a:r>
                <a:r>
                  <a:rPr lang="kk-KZ" spc="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</a:t>
                </a:r>
                <a:r>
                  <a:rPr lang="kk-KZ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ай </a:t>
                </a:r>
                <a:r>
                  <a:rPr lang="kk-KZ" spc="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к</a:t>
                </a:r>
                <a:r>
                  <a:rPr lang="kk-KZ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өбе</a:t>
                </a:r>
                <a:r>
                  <a:rPr lang="kk-KZ" spc="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й</a:t>
                </a:r>
                <a:r>
                  <a:rPr lang="kk-KZ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ткіштерге жік</a:t>
                </a:r>
                <a:r>
                  <a:rPr lang="kk-KZ" spc="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т</a:t>
                </a:r>
                <a:r>
                  <a:rPr lang="kk-KZ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ең</a:t>
                </a:r>
                <a:r>
                  <a:rPr lang="kk-KZ" spc="-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і</a:t>
                </a:r>
                <a:r>
                  <a:rPr lang="kk-KZ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з. </a:t>
                </a:r>
                <a:r>
                  <a:rPr lang="kk-KZ" b="1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/3 б</a:t>
                </a:r>
                <a:r>
                  <a:rPr lang="kk-KZ" b="1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/</a:t>
                </a:r>
                <a:endParaRPr lang="en-US" b="1" dirty="0" smtClean="0">
                  <a:solidFill>
                    <a:srgbClr val="000000"/>
                  </a:solidFill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500380" marR="184150">
                  <a:lnSpc>
                    <a:spcPct val="98000"/>
                  </a:lnSpc>
                  <a:spcAft>
                    <a:spcPts val="1000"/>
                  </a:spcAft>
                </a:pPr>
                <a:r>
                  <a:rPr lang="kk-KZ" sz="2400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Берілген үшмүше 1-ге қалдықсыз бөлінетіндігі «бұрыштап» бөлу арқылы дәлелденді немесе Безу теоремасы арқылы да дәлелдеуге болады.   </a:t>
                </a:r>
                <a:endParaRPr lang="en-US" sz="24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692727"/>
                <a:ext cx="10515600" cy="5484236"/>
              </a:xfrm>
              <a:blipFill>
                <a:blip r:embed="rId5"/>
                <a:stretch>
                  <a:fillRect t="-1335" r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1161472" y="4879181"/>
                <a:ext cx="10365509" cy="49327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kk-KZ" sz="2400" i="1" spc="135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k-KZ" sz="2400" i="1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kk-KZ" sz="2400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kk-KZ" sz="2400" spc="135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sSup>
                      <m:sSupPr>
                        <m:ctrlPr>
                          <a:rPr lang="kk-KZ" sz="2400" i="1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k-KZ" sz="2400" i="1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kk-KZ" sz="2400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kk-KZ" sz="2400" spc="135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−11</m:t>
                    </m:r>
                    <m:r>
                      <a:rPr lang="kk-KZ" sz="2400" i="1" spc="135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kk-KZ" sz="2400" spc="135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+12</m:t>
                    </m:r>
                  </m:oMath>
                </a14:m>
                <a:r>
                  <a:rPr lang="en-US" sz="2400" spc="135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=(</a:t>
                </a:r>
                <a:r>
                  <a:rPr lang="en-US" sz="2400" i="1" spc="135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x-1)</a:t>
                </a:r>
                <a:r>
                  <a:rPr lang="en-US" sz="2400" spc="135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pc="135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pc="135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 spc="135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pc="135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</m:t>
                    </m:r>
                    <m:r>
                      <a:rPr lang="en-US" sz="2400" b="0" i="1" spc="135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400" b="0" i="1" spc="135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−12)</m:t>
                    </m:r>
                    <m:sSup>
                      <m:sSupPr>
                        <m:ctrlPr>
                          <a:rPr lang="en-US" sz="2400" i="1" spc="135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2400" i="1" spc="135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r>
                          <m:rPr>
                            <m:nor/>
                          </m:rPr>
                          <a:rPr lang="en-US" sz="2400" i="1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400" i="1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x</m:t>
                        </m:r>
                        <m:r>
                          <m:rPr>
                            <m:nor/>
                          </m:rPr>
                          <a:rPr lang="en-US" sz="2400" i="1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−1)</m:t>
                        </m:r>
                        <m:r>
                          <m:rPr>
                            <m:nor/>
                          </m:rPr>
                          <a:rPr lang="kk-KZ" sz="2400" b="0" i="1" spc="135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(х+3)</m:t>
                        </m:r>
                        <m:r>
                          <m:rPr>
                            <m:nor/>
                          </m:rPr>
                          <a:rPr lang="en-US" sz="2400" i="1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kk-KZ" sz="2400" b="0" i="1" spc="135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х</m:t>
                        </m:r>
                        <m:r>
                          <a:rPr lang="en-US" sz="2400" i="1" spc="13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kk-KZ" sz="2400" b="0" i="1" spc="135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  <m:r>
                          <a:rPr lang="en-US" sz="2400" i="1" spc="135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  <m:r>
                          <a:rPr lang="en-US" sz="2400" i="1" spc="135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 </m:t>
                        </m:r>
                      </m:e>
                      <m:sup/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1472" y="4879181"/>
                <a:ext cx="10365509" cy="493277"/>
              </a:xfrm>
              <a:prstGeom prst="rect">
                <a:avLst/>
              </a:prstGeom>
              <a:blipFill>
                <a:blip r:embed="rId6"/>
                <a:stretch>
                  <a:fillRect t="-6173" b="-246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74655" y="2722298"/>
            <a:ext cx="4521344" cy="2084363"/>
          </a:xfrm>
          <a:prstGeom prst="rect">
            <a:avLst/>
          </a:prstGeom>
        </p:spPr>
      </p:pic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6428" y="25933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42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62"/>
    </mc:Choice>
    <mc:Fallback xmlns="">
      <p:transition spd="slow" advTm="740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91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8"/>
        <p14:stopEvt time="73930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57" y="0"/>
            <a:ext cx="12193057" cy="685859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Объект 2"/>
              <p:cNvSpPr>
                <a:spLocks noGrp="1"/>
              </p:cNvSpPr>
              <p:nvPr>
                <p:ph idx="1"/>
              </p:nvPr>
            </p:nvSpPr>
            <p:spPr>
              <a:xfrm>
                <a:off x="1229863" y="1195451"/>
                <a:ext cx="10515600" cy="4351338"/>
              </a:xfrm>
            </p:spPr>
            <p:txBody>
              <a:bodyPr/>
              <a:lstStyle/>
              <a:p>
                <a:r>
                  <a:rPr lang="kk-KZ" sz="2400" spc="135" dirty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С</a:t>
                </a:r>
                <a:r>
                  <a:rPr lang="kk-KZ" sz="2400" spc="135" dirty="0" smtClean="0">
                    <a:solidFill>
                      <a:srgbClr val="000000"/>
                    </a:solidFill>
                    <a:ea typeface="Cambria Math" panose="02040503050406030204" pitchFamily="18" charset="0"/>
                  </a:rPr>
                  <a:t>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kk-KZ" sz="2400" i="1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k-KZ" sz="2400" i="1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kk-KZ" sz="2400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kk-KZ" sz="2400" spc="135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−2</m:t>
                    </m:r>
                    <m:sSup>
                      <m:sSupPr>
                        <m:ctrlPr>
                          <a:rPr lang="kk-KZ" sz="2400" i="1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kk-KZ" sz="2400" i="1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kk-KZ" sz="2400" spc="135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kk-KZ" sz="2400" spc="135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−11</m:t>
                    </m:r>
                    <m:r>
                      <a:rPr lang="kk-KZ" sz="2400" i="1" spc="135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𝑥</m:t>
                    </m:r>
                    <m:r>
                      <a:rPr lang="kk-KZ" sz="2400" spc="135" dirty="0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+12</m:t>
                    </m:r>
                  </m:oMath>
                </a14:m>
                <a:r>
                  <a:rPr lang="kk-KZ" sz="1600" spc="135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=</a:t>
                </a:r>
                <a:r>
                  <a:rPr lang="kk-KZ" sz="2400" spc="135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0</a:t>
                </a:r>
                <a:r>
                  <a:rPr lang="kk-KZ" sz="1600" spc="135" dirty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 </a:t>
                </a:r>
                <a:r>
                  <a:rPr lang="kk-KZ" sz="1600" spc="135" dirty="0" smtClean="0">
                    <a:solidFill>
                      <a:srgbClr val="0000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Cambria Math" panose="02040503050406030204" pitchFamily="18" charset="0"/>
                  </a:rPr>
                  <a:t> </a:t>
                </a:r>
                <a:r>
                  <a:rPr lang="kk-KZ" spc="135" dirty="0" smtClean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теңдеуін шешіңіз</a:t>
                </a:r>
                <a:r>
                  <a:rPr lang="kk-KZ" spc="135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: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Объект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229863" y="1195451"/>
                <a:ext cx="10515600" cy="4351338"/>
              </a:xfrm>
              <a:blipFill>
                <a:blip r:embed="rId5"/>
                <a:stretch>
                  <a:fillRect l="-812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05614" y="2376626"/>
            <a:ext cx="10364098" cy="6462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05890" y="3620732"/>
            <a:ext cx="41840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x=1,  x= -3,  x=4</a:t>
            </a:r>
            <a:endParaRPr lang="kk-KZ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77532" y="20022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074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192"/>
    </mc:Choice>
    <mc:Fallback xmlns="">
      <p:transition spd="slow" advTm="691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69192" objId="2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257" y="967163"/>
            <a:ext cx="10857917" cy="701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500908" y="3528550"/>
                <a:ext cx="3662219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US" sz="2400" i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−3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US" sz="2400" i="0">
                        <a:latin typeface="Cambria Math" panose="02040503050406030204" pitchFamily="18" charset="0"/>
                      </a:rPr>
                      <m:t>+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+3</m:t>
                        </m:r>
                      </m:e>
                    </m:d>
                    <m:r>
                      <a:rPr lang="en-US" sz="2400" i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ru-RU" sz="2400" dirty="0" smtClean="0"/>
                  <a:t>5</a:t>
                </a:r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908" y="3528550"/>
                <a:ext cx="3662219" cy="369332"/>
              </a:xfrm>
              <a:prstGeom prst="rect">
                <a:avLst/>
              </a:prstGeom>
              <a:blipFill>
                <a:blip r:embed="rId5"/>
                <a:stretch>
                  <a:fillRect l="-1997" t="-2666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948216" y="3531047"/>
                <a:ext cx="106189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en-US" sz="2400" i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r>
                        <a:rPr lang="ru-RU" sz="2400" b="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8216" y="3531047"/>
                <a:ext cx="1061894" cy="369332"/>
              </a:xfrm>
              <a:prstGeom prst="rect">
                <a:avLst/>
              </a:prstGeom>
              <a:blipFill>
                <a:blip r:embed="rId6"/>
                <a:stretch>
                  <a:fillRect l="-4023" r="-6322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7"/>
          <a:srcRect l="1945" t="8381" b="15368"/>
          <a:stretch/>
        </p:blipFill>
        <p:spPr>
          <a:xfrm>
            <a:off x="972126" y="1827388"/>
            <a:ext cx="4719782" cy="16256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1173017" y="4028035"/>
                <a:ext cx="78232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k-KZ" sz="2400" dirty="0" smtClean="0"/>
                  <a:t>Демек,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kk-KZ" sz="2400" b="0" i="1" smtClean="0">
                        <a:latin typeface="Cambria Math" panose="02040503050406030204" pitchFamily="18" charset="0"/>
                      </a:rPr>
                      <m:t>2,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kk-KZ" sz="2400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0">
                        <a:latin typeface="Cambria Math" panose="02040503050406030204" pitchFamily="18" charset="0"/>
                      </a:rPr>
                      <m:t>=−3⋅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−2</m:t>
                        </m:r>
                      </m:e>
                    </m:d>
                    <m:r>
                      <a:rPr lang="en-US" sz="2400" i="0">
                        <a:latin typeface="Cambria Math" panose="02040503050406030204" pitchFamily="18" charset="0"/>
                      </a:rPr>
                      <m:t>=</m:t>
                    </m:r>
                    <m:r>
                      <a:rPr lang="kk-KZ" sz="2400" b="0" i="1" smtClean="0">
                        <a:latin typeface="Cambria Math" panose="02040503050406030204" pitchFamily="18" charset="0"/>
                      </a:rPr>
                      <m:t>6,    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0">
                        <a:latin typeface="Cambria Math" panose="02040503050406030204" pitchFamily="18" charset="0"/>
                      </a:rPr>
                      <m:t>=−2+3=1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3017" y="4028035"/>
                <a:ext cx="7823200" cy="461665"/>
              </a:xfrm>
              <a:prstGeom prst="rect">
                <a:avLst/>
              </a:prstGeom>
              <a:blipFill>
                <a:blip r:embed="rId8"/>
                <a:stretch>
                  <a:fillRect l="-1168"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1500908" y="4745378"/>
                <a:ext cx="62224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400" i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0">
                        <a:latin typeface="Cambria Math" panose="02040503050406030204" pitchFamily="18" charset="0"/>
                      </a:rPr>
                      <m:t>⋅</m:t>
                    </m:r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sz="2400" i="0">
                        <a:latin typeface="Cambria Math" panose="02040503050406030204" pitchFamily="18" charset="0"/>
                      </a:rPr>
                      <m:t>=−2⋅</m:t>
                    </m:r>
                  </m:oMath>
                </a14:m>
                <a:r>
                  <a:rPr lang="kk-KZ" sz="2400" dirty="0" smtClean="0"/>
                  <a:t>6 +(-2)∙1+6∙1</a:t>
                </a:r>
                <a:r>
                  <a:rPr lang="en-US" sz="2400" dirty="0" smtClean="0"/>
                  <a:t>= -8</a:t>
                </a:r>
                <a:endParaRPr lang="en-US" sz="240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908" y="4745378"/>
                <a:ext cx="6222409" cy="369332"/>
              </a:xfrm>
              <a:prstGeom prst="rect">
                <a:avLst/>
              </a:prstGeom>
              <a:blipFill>
                <a:blip r:embed="rId9"/>
                <a:stretch>
                  <a:fillRect l="-1175" t="-24590" r="-1959" b="-49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500908" y="5375017"/>
                <a:ext cx="397307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⋅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  <m:r>
                        <a:rPr lang="en-US" sz="2400" i="0">
                          <a:latin typeface="Cambria Math" panose="02040503050406030204" pitchFamily="18" charset="0"/>
                        </a:rPr>
                        <m:t>=−2⋅6⋅1=−12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0908" y="5375017"/>
                <a:ext cx="3973075" cy="369332"/>
              </a:xfrm>
              <a:prstGeom prst="rect">
                <a:avLst/>
              </a:prstGeom>
              <a:blipFill>
                <a:blip r:embed="rId10"/>
                <a:stretch>
                  <a:fillRect l="-460" r="-1534" b="-1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8474440" y="4745378"/>
                <a:ext cx="104355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2400" i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=−8</m:t>
                      </m:r>
                    </m:oMath>
                  </m:oMathPara>
                </a14:m>
                <a:endParaRPr lang="en-US" sz="2400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4440" y="4745378"/>
                <a:ext cx="1043555" cy="369332"/>
              </a:xfrm>
              <a:prstGeom prst="rect">
                <a:avLst/>
              </a:prstGeom>
              <a:blipFill>
                <a:blip r:embed="rId11"/>
                <a:stretch>
                  <a:fillRect l="-7018" r="-7018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541491" y="5375017"/>
                <a:ext cx="81644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i="1" dirty="0" smtClean="0">
                    <a:solidFill>
                      <a:schemeClr val="tx2"/>
                    </a:solidFill>
                  </a:rPr>
                  <a:t>q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2"/>
                        </a:solidFill>
                        <a:latin typeface="Cambria Math" panose="02040503050406030204" pitchFamily="18" charset="0"/>
                      </a:rPr>
                      <m:t>=12</m:t>
                    </m:r>
                  </m:oMath>
                </a14:m>
                <a:endParaRPr lang="en-US" sz="2400" i="1" dirty="0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1491" y="5375017"/>
                <a:ext cx="816442" cy="369332"/>
              </a:xfrm>
              <a:prstGeom prst="rect">
                <a:avLst/>
              </a:prstGeom>
              <a:blipFill>
                <a:blip r:embed="rId12"/>
                <a:stretch>
                  <a:fillRect l="-22388" t="-26667" r="-12687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282507" y="239650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02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4304"/>
    </mc:Choice>
    <mc:Fallback xmlns="">
      <p:transition spd="slow" advTm="1443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3"/>
        <p14:stopEvt time="144304" objId="3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62854" y="985156"/>
            <a:ext cx="10725582" cy="674895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5687710"/>
              </p:ext>
            </p:extLst>
          </p:nvPr>
        </p:nvGraphicFramePr>
        <p:xfrm>
          <a:off x="1477818" y="2206720"/>
          <a:ext cx="8128000" cy="7416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xmlns="" val="17347188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2043098269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477882251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3403893425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xmlns="" val="17140600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-3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-5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63800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kk-KZ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-1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/>
                        <a:t>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kk-KZ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en-US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80885895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694872" y="3611418"/>
                <a:ext cx="68728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k-KZ" sz="2400" i="1" smtClean="0">
                          <a:latin typeface="Cambria Math" panose="02040503050406030204" pitchFamily="18" charset="0"/>
                        </a:rPr>
                        <m:t>Р</m:t>
                      </m:r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kk-KZ" sz="2400" b="0" i="1" smtClean="0">
                              <a:latin typeface="Cambria Math" panose="02040503050406030204" pitchFamily="18" charset="0"/>
                            </a:rPr>
                            <m:t>х</m:t>
                          </m:r>
                        </m:e>
                      </m:d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0">
                          <a:latin typeface="Cambria Math" panose="02040503050406030204" pitchFamily="18" charset="0"/>
                        </a:rPr>
                        <m:t>−3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+6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−9=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−2</m:t>
                          </m:r>
                        </m:e>
                      </m:d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kk-KZ" sz="2400" b="0" i="1" smtClean="0">
                                  <a:latin typeface="Cambria Math" panose="02040503050406030204" pitchFamily="18" charset="0"/>
                                </a:rPr>
                                <m:t>х</m:t>
                              </m:r>
                            </m:e>
                            <m:sup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+4</m:t>
                          </m:r>
                        </m:e>
                      </m:d>
                      <m:r>
                        <a:rPr lang="en-US" sz="2400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+3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4872" y="3611418"/>
                <a:ext cx="6872844" cy="369332"/>
              </a:xfrm>
              <a:prstGeom prst="rect">
                <a:avLst/>
              </a:prstGeom>
              <a:blipFill>
                <a:blip r:embed="rId5"/>
                <a:stretch>
                  <a:fillRect l="-355" r="-532"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3214255" y="4368800"/>
            <a:ext cx="23275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Қалдық 3-ке тең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44754" y="23338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654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26"/>
    </mc:Choice>
    <mc:Fallback xmlns="">
      <p:transition spd="slow" advTm="78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6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0" objId="2"/>
        <p14:stopEvt time="78326" objId="2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1474236" y="1307565"/>
            <a:ext cx="9243527" cy="33679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kk-KZ" sz="4000" b="1" i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Сабақтың қорытындысы:</a:t>
            </a:r>
          </a:p>
          <a:p>
            <a:endParaRPr lang="kk-KZ" sz="800" b="1" dirty="0" smtClean="0">
              <a:ln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00218" y="2371071"/>
            <a:ext cx="66686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Өткен тарау бойынша есептерді қорытындыладық. Бұрыштап бөлу, көбейткіштерге жіктеу, Горнер схемасы тақырыптарына қайталау жүргіздік.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Жиынтық бағалау кезіндегі есептерді пысықтадық.</a:t>
            </a:r>
            <a:r>
              <a:rPr lang="kk-KZ" sz="2400" dirty="0" smtClean="0"/>
              <a:t>  </a:t>
            </a:r>
            <a:endParaRPr lang="en-US" sz="2400" dirty="0"/>
          </a:p>
        </p:txBody>
      </p:sp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05780" y="231616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9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586"/>
    </mc:Choice>
    <mc:Fallback xmlns="">
      <p:transition spd="slow" advTm="24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7"/>
        <p14:stopEvt time="24156" objId="7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7|3.9|4.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1317</TotalTime>
  <Words>116</Words>
  <Application>Microsoft Office PowerPoint</Application>
  <PresentationFormat>Широкоэкранный</PresentationFormat>
  <Paragraphs>36</Paragraphs>
  <Slides>9</Slides>
  <Notes>0</Notes>
  <HiddenSlides>0</HiddenSlides>
  <MMClips>8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Cambria Math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БЖБ кезіндегі есептерді талдау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10-сынып Алгебра және  анализ бастамалары</dc:title>
  <dc:creator>RePack by Diakov</dc:creator>
  <cp:lastModifiedBy>Huawei</cp:lastModifiedBy>
  <cp:revision>55</cp:revision>
  <dcterms:created xsi:type="dcterms:W3CDTF">2024-01-15T02:01:20Z</dcterms:created>
  <dcterms:modified xsi:type="dcterms:W3CDTF">2024-09-18T16:23:06Z</dcterms:modified>
</cp:coreProperties>
</file>