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8956D78-417F-43B1-84F2-0A43A7E00EB6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</p:spPr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rmAutofit/>
          </a:bodyPr>
          <a:p>
            <a:endParaRPr b="0" lang="ru-RU" sz="2000" spc="-1" strike="noStrike">
              <a:latin typeface="Arial"/>
            </a:endParaRPr>
          </a:p>
        </p:txBody>
      </p:sp>
      <p:sp>
        <p:nvSpPr>
          <p:cNvPr id="187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EA43DB07-A500-4345-8BEF-6AD060124202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37644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588132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87192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body"/>
          </p:nvPr>
        </p:nvSpPr>
        <p:spPr>
          <a:xfrm>
            <a:off x="337644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 type="body"/>
          </p:nvPr>
        </p:nvSpPr>
        <p:spPr>
          <a:xfrm>
            <a:off x="588132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ubTitle"/>
          </p:nvPr>
        </p:nvSpPr>
        <p:spPr>
          <a:xfrm>
            <a:off x="457200" y="338400"/>
            <a:ext cx="8229240" cy="5806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337644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881320" y="267552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87192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body"/>
          </p:nvPr>
        </p:nvSpPr>
        <p:spPr>
          <a:xfrm>
            <a:off x="337644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body"/>
          </p:nvPr>
        </p:nvSpPr>
        <p:spPr>
          <a:xfrm>
            <a:off x="5881320" y="4477680"/>
            <a:ext cx="2385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ubTitle"/>
          </p:nvPr>
        </p:nvSpPr>
        <p:spPr>
          <a:xfrm>
            <a:off x="457200" y="338400"/>
            <a:ext cx="8229240" cy="5806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68120" y="447768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8719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68120" y="2675520"/>
            <a:ext cx="3615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871920" y="4477680"/>
            <a:ext cx="740808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228600" y="228600"/>
            <a:ext cx="8695440" cy="2468520"/>
          </a:xfrm>
          <a:prstGeom prst="roundRect">
            <a:avLst>
              <a:gd name="adj" fmla="val 3362"/>
            </a:avLst>
          </a:prstGeom>
          <a:gradFill rotWithShape="0"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" name="Group 2"/>
          <p:cNvGrpSpPr/>
          <p:nvPr/>
        </p:nvGrpSpPr>
        <p:grpSpPr>
          <a:xfrm>
            <a:off x="211680" y="1679400"/>
            <a:ext cx="8723160" cy="1329480"/>
            <a:chOff x="211680" y="1679400"/>
            <a:chExt cx="8723160" cy="1329480"/>
          </a:xfrm>
        </p:grpSpPr>
        <p:sp>
          <p:nvSpPr>
            <p:cNvPr id="2" name="CustomShape 3"/>
            <p:cNvSpPr/>
            <p:nvPr/>
          </p:nvSpPr>
          <p:spPr>
            <a:xfrm>
              <a:off x="6047280" y="1824480"/>
              <a:ext cx="2876040" cy="71352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2619360" y="1696320"/>
              <a:ext cx="5544000" cy="84960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2828880" y="1708560"/>
              <a:ext cx="5467680" cy="77400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5609520" y="1694880"/>
              <a:ext cx="3307680" cy="65124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211680" y="1679400"/>
              <a:ext cx="8723160" cy="132948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" name="CustomShape 8"/>
          <p:cNvSpPr/>
          <p:nvPr/>
        </p:nvSpPr>
        <p:spPr>
          <a:xfrm>
            <a:off x="228600" y="228600"/>
            <a:ext cx="8695440" cy="1425960"/>
          </a:xfrm>
          <a:prstGeom prst="roundRect">
            <a:avLst>
              <a:gd name="adj" fmla="val 7136"/>
            </a:avLst>
          </a:prstGeom>
          <a:gradFill rotWithShape="0"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8" name="Group 9"/>
          <p:cNvGrpSpPr/>
          <p:nvPr/>
        </p:nvGrpSpPr>
        <p:grpSpPr>
          <a:xfrm>
            <a:off x="211680" y="714240"/>
            <a:ext cx="8723160" cy="1329480"/>
            <a:chOff x="211680" y="714240"/>
            <a:chExt cx="8723160" cy="1329480"/>
          </a:xfrm>
        </p:grpSpPr>
        <p:sp>
          <p:nvSpPr>
            <p:cNvPr id="9" name="CustomShape 10"/>
            <p:cNvSpPr/>
            <p:nvPr/>
          </p:nvSpPr>
          <p:spPr>
            <a:xfrm>
              <a:off x="6047280" y="859320"/>
              <a:ext cx="2876040" cy="71352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2619360" y="730800"/>
              <a:ext cx="5544000" cy="84960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2828880" y="743040"/>
              <a:ext cx="5467680" cy="77400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5609520" y="729720"/>
              <a:ext cx="3307680" cy="65124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211680" y="714240"/>
              <a:ext cx="8723160" cy="132948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" name="PlaceHolder 15"/>
          <p:cNvSpPr>
            <a:spLocks noGrp="1"/>
          </p:cNvSpPr>
          <p:nvPr>
            <p:ph type="dt"/>
          </p:nvPr>
        </p:nvSpPr>
        <p:spPr>
          <a:xfrm>
            <a:off x="5163840" y="6250320"/>
            <a:ext cx="378648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F4E71BF-3F1F-4C0F-A307-574C261D811B}" type="datetime">
              <a:rPr b="0" lang="ru-RU" sz="1000" spc="-1" strike="noStrike">
                <a:solidFill>
                  <a:srgbClr val="073e87"/>
                </a:solidFill>
                <a:latin typeface="Candara"/>
              </a:rPr>
              <a:t>22.11.20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15" name="PlaceHolder 16"/>
          <p:cNvSpPr>
            <a:spLocks noGrp="1"/>
          </p:cNvSpPr>
          <p:nvPr>
            <p:ph type="ftr"/>
          </p:nvPr>
        </p:nvSpPr>
        <p:spPr>
          <a:xfrm>
            <a:off x="193680" y="6250320"/>
            <a:ext cx="378648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16" name="PlaceHolder 17"/>
          <p:cNvSpPr>
            <a:spLocks noGrp="1"/>
          </p:cNvSpPr>
          <p:nvPr>
            <p:ph type="sldNum"/>
          </p:nvPr>
        </p:nvSpPr>
        <p:spPr>
          <a:xfrm>
            <a:off x="3990960" y="6250320"/>
            <a:ext cx="116136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8816AEAB-D8C8-41DB-9141-72E62435FAE7}" type="slidenum">
              <a:rPr b="0" lang="ru-RU" sz="1000" spc="-1" strike="noStrike">
                <a:solidFill>
                  <a:srgbClr val="073e87"/>
                </a:solidFill>
                <a:latin typeface="Candara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17" name="PlaceHolder 1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18" name="PlaceHolder 1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73e87"/>
                </a:solidFill>
                <a:latin typeface="Candara"/>
              </a:rPr>
              <a:t>Для правки структуры щёлкните мышью</a:t>
            </a:r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73e87"/>
                </a:solidFill>
                <a:latin typeface="Candara"/>
              </a:rPr>
              <a:t>Второй уровень структуры</a:t>
            </a:r>
            <a:endParaRPr b="0" lang="ru-RU" sz="2000" spc="-1" strike="noStrike">
              <a:solidFill>
                <a:srgbClr val="073e87"/>
              </a:solidFill>
              <a:latin typeface="Candar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73e87"/>
                </a:solidFill>
                <a:latin typeface="Candara"/>
              </a:rPr>
              <a:t>Третий уровень структуры</a:t>
            </a:r>
            <a:endParaRPr b="0" lang="ru-RU" sz="1800" spc="-1" strike="noStrike">
              <a:solidFill>
                <a:srgbClr val="073e87"/>
              </a:solidFill>
              <a:latin typeface="Candar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600" spc="-1" strike="noStrike">
                <a:solidFill>
                  <a:srgbClr val="073e87"/>
                </a:solidFill>
                <a:latin typeface="Candara"/>
              </a:rPr>
              <a:t>Четвёртый уровень структуры</a:t>
            </a:r>
            <a:endParaRPr b="0" lang="ru-RU" sz="1600" spc="-1" strike="noStrike">
              <a:solidFill>
                <a:srgbClr val="073e87"/>
              </a:solidFill>
              <a:latin typeface="Candar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73e87"/>
                </a:solidFill>
                <a:latin typeface="Candara"/>
              </a:rPr>
              <a:t>Пятый уровень структуры</a:t>
            </a:r>
            <a:endParaRPr b="0" lang="ru-RU" sz="2000" spc="-1" strike="noStrike">
              <a:solidFill>
                <a:srgbClr val="073e87"/>
              </a:solidFill>
              <a:latin typeface="Candar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73e87"/>
                </a:solidFill>
                <a:latin typeface="Candara"/>
              </a:rPr>
              <a:t>Шестой уровень структуры</a:t>
            </a:r>
            <a:endParaRPr b="0" lang="ru-RU" sz="2000" spc="-1" strike="noStrike">
              <a:solidFill>
                <a:srgbClr val="073e87"/>
              </a:solidFill>
              <a:latin typeface="Candar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73e87"/>
                </a:solidFill>
                <a:latin typeface="Candara"/>
              </a:rPr>
              <a:t>Седьмой уровень структуры</a:t>
            </a:r>
            <a:endParaRPr b="0" lang="ru-RU" sz="20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1"/>
          <p:cNvSpPr/>
          <p:nvPr/>
        </p:nvSpPr>
        <p:spPr>
          <a:xfrm>
            <a:off x="228600" y="228600"/>
            <a:ext cx="8695440" cy="2468520"/>
          </a:xfrm>
          <a:prstGeom prst="roundRect">
            <a:avLst>
              <a:gd name="adj" fmla="val 3362"/>
            </a:avLst>
          </a:prstGeom>
          <a:gradFill rotWithShape="0"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56" name="Group 2"/>
          <p:cNvGrpSpPr/>
          <p:nvPr/>
        </p:nvGrpSpPr>
        <p:grpSpPr>
          <a:xfrm>
            <a:off x="211680" y="1679400"/>
            <a:ext cx="8723160" cy="1329480"/>
            <a:chOff x="211680" y="1679400"/>
            <a:chExt cx="8723160" cy="1329480"/>
          </a:xfrm>
        </p:grpSpPr>
        <p:sp>
          <p:nvSpPr>
            <p:cNvPr id="57" name="CustomShape 3"/>
            <p:cNvSpPr/>
            <p:nvPr/>
          </p:nvSpPr>
          <p:spPr>
            <a:xfrm>
              <a:off x="6047280" y="1824480"/>
              <a:ext cx="2876040" cy="713520"/>
            </a:xfrm>
            <a:custGeom>
              <a:avLst/>
              <a:gdLst/>
              <a:ah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CustomShape 4"/>
            <p:cNvSpPr/>
            <p:nvPr/>
          </p:nvSpPr>
          <p:spPr>
            <a:xfrm>
              <a:off x="2619360" y="1696320"/>
              <a:ext cx="5544000" cy="849600"/>
            </a:xfrm>
            <a:custGeom>
              <a:avLst/>
              <a:gdLst/>
              <a:ah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CustomShape 5"/>
            <p:cNvSpPr/>
            <p:nvPr/>
          </p:nvSpPr>
          <p:spPr>
            <a:xfrm>
              <a:off x="2828880" y="1708560"/>
              <a:ext cx="5467680" cy="774000"/>
            </a:xfrm>
            <a:custGeom>
              <a:avLst/>
              <a:gdLst/>
              <a:ah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CustomShape 6"/>
            <p:cNvSpPr/>
            <p:nvPr/>
          </p:nvSpPr>
          <p:spPr>
            <a:xfrm>
              <a:off x="5609520" y="1694880"/>
              <a:ext cx="3307680" cy="651240"/>
            </a:xfrm>
            <a:custGeom>
              <a:avLst/>
              <a:gdLst/>
              <a:ah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>
              <a:solidFill>
                <a:srgbClr val="ffffff"/>
              </a:solidFill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CustomShape 7"/>
            <p:cNvSpPr/>
            <p:nvPr/>
          </p:nvSpPr>
          <p:spPr>
            <a:xfrm>
              <a:off x="211680" y="1679400"/>
              <a:ext cx="8723160" cy="1329480"/>
            </a:xfrm>
            <a:custGeom>
              <a:avLst/>
              <a:gdLst/>
              <a:ah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rgbClr val="ffffff"/>
            </a:solidFill>
            <a:ln w="936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2" name="PlaceHolder 8"/>
          <p:cNvSpPr>
            <a:spLocks noGrp="1"/>
          </p:cNvSpPr>
          <p:nvPr>
            <p:ph type="body"/>
          </p:nvPr>
        </p:nvSpPr>
        <p:spPr>
          <a:xfrm>
            <a:off x="871920" y="2675520"/>
            <a:ext cx="7408080" cy="3450240"/>
          </a:xfrm>
          <a:prstGeom prst="rect">
            <a:avLst/>
          </a:prstGeom>
        </p:spPr>
        <p:txBody>
          <a:bodyPr/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400" spc="-1" strike="noStrike">
                <a:solidFill>
                  <a:srgbClr val="073e87"/>
                </a:solidFill>
                <a:latin typeface="Candara"/>
              </a:rPr>
              <a:t>Образец текста</a:t>
            </a:r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  <a:p>
            <a:pPr lvl="1" marL="576360" indent="-273960">
              <a:lnSpc>
                <a:spcPct val="100000"/>
              </a:lnSpc>
              <a:spcBef>
                <a:spcPts val="439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200" spc="-1" strike="noStrike">
                <a:solidFill>
                  <a:srgbClr val="073e87"/>
                </a:solidFill>
                <a:latin typeface="Candara"/>
              </a:rPr>
              <a:t>Второй уровень</a:t>
            </a:r>
            <a:endParaRPr b="0" lang="ru-RU" sz="2200" spc="-1" strike="noStrike">
              <a:solidFill>
                <a:srgbClr val="073e87"/>
              </a:solidFill>
              <a:latin typeface="Candara"/>
            </a:endParaRPr>
          </a:p>
          <a:p>
            <a:pPr lvl="2" marL="855720" indent="-228240">
              <a:lnSpc>
                <a:spcPct val="100000"/>
              </a:lnSpc>
              <a:spcBef>
                <a:spcPts val="400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000" spc="-1" strike="noStrike">
                <a:solidFill>
                  <a:srgbClr val="073e87"/>
                </a:solidFill>
                <a:latin typeface="Candara"/>
              </a:rPr>
              <a:t>Третий уровень</a:t>
            </a:r>
            <a:endParaRPr b="0" lang="ru-RU" sz="2000" spc="-1" strike="noStrike">
              <a:solidFill>
                <a:srgbClr val="073e87"/>
              </a:solidFill>
              <a:latin typeface="Candara"/>
            </a:endParaRPr>
          </a:p>
          <a:p>
            <a:pPr lvl="3" marL="1143000" indent="-228240">
              <a:lnSpc>
                <a:spcPct val="100000"/>
              </a:lnSpc>
              <a:spcBef>
                <a:spcPts val="360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1800" spc="-1" strike="noStrike">
                <a:solidFill>
                  <a:srgbClr val="073e87"/>
                </a:solidFill>
                <a:latin typeface="Candara"/>
              </a:rPr>
              <a:t>Четвертый уровень</a:t>
            </a:r>
            <a:endParaRPr b="0" lang="ru-RU" sz="1800" spc="-1" strike="noStrike">
              <a:solidFill>
                <a:srgbClr val="073e87"/>
              </a:solidFill>
              <a:latin typeface="Candara"/>
            </a:endParaRPr>
          </a:p>
          <a:p>
            <a:pPr lvl="4" marL="1463040" indent="-228240">
              <a:lnSpc>
                <a:spcPct val="100000"/>
              </a:lnSpc>
              <a:spcBef>
                <a:spcPts val="320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1600" spc="-1" strike="noStrike">
                <a:solidFill>
                  <a:srgbClr val="073e87"/>
                </a:solidFill>
                <a:latin typeface="Candara"/>
              </a:rPr>
              <a:t>Пятый уровень</a:t>
            </a:r>
            <a:endParaRPr b="0" lang="ru-RU" sz="16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63" name="PlaceHolder 9"/>
          <p:cNvSpPr>
            <a:spLocks noGrp="1"/>
          </p:cNvSpPr>
          <p:nvPr>
            <p:ph type="dt"/>
          </p:nvPr>
        </p:nvSpPr>
        <p:spPr>
          <a:xfrm>
            <a:off x="5163840" y="6250320"/>
            <a:ext cx="378648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CC30259D-6B67-4427-9958-337F22E23960}" type="datetime">
              <a:rPr b="0" lang="ru-RU" sz="1000" spc="-1" strike="noStrike">
                <a:solidFill>
                  <a:srgbClr val="073e87"/>
                </a:solidFill>
                <a:latin typeface="Candara"/>
              </a:rPr>
              <a:t>22.11.20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64" name="PlaceHolder 10"/>
          <p:cNvSpPr>
            <a:spLocks noGrp="1"/>
          </p:cNvSpPr>
          <p:nvPr>
            <p:ph type="ftr"/>
          </p:nvPr>
        </p:nvSpPr>
        <p:spPr>
          <a:xfrm>
            <a:off x="193680" y="6250320"/>
            <a:ext cx="3786480" cy="364680"/>
          </a:xfrm>
          <a:prstGeom prst="rect">
            <a:avLst/>
          </a:prstGeom>
        </p:spPr>
        <p:txBody>
          <a:bodyPr anchor="ctr"/>
          <a:p>
            <a:endParaRPr b="0" lang="ru-RU" sz="2400" spc="-1" strike="noStrike">
              <a:latin typeface="Times New Roman"/>
            </a:endParaRPr>
          </a:p>
        </p:txBody>
      </p:sp>
      <p:sp>
        <p:nvSpPr>
          <p:cNvPr id="65" name="PlaceHolder 11"/>
          <p:cNvSpPr>
            <a:spLocks noGrp="1"/>
          </p:cNvSpPr>
          <p:nvPr>
            <p:ph type="sldNum"/>
          </p:nvPr>
        </p:nvSpPr>
        <p:spPr>
          <a:xfrm>
            <a:off x="3990960" y="6250320"/>
            <a:ext cx="1161360" cy="36468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fld id="{210BFDD5-0403-4615-82A6-D877E44CD387}" type="slidenum">
              <a:rPr b="0" lang="ru-RU" sz="1000" spc="-1" strike="noStrike">
                <a:solidFill>
                  <a:srgbClr val="073e87"/>
                </a:solidFill>
                <a:latin typeface="Candara"/>
              </a:rPr>
              <a:t>&lt;номер&gt;</a:t>
            </a:fld>
            <a:endParaRPr b="0" lang="ru-RU" sz="1000" spc="-1" strike="noStrike">
              <a:latin typeface="Times New Roman"/>
            </a:endParaRPr>
          </a:p>
        </p:txBody>
      </p:sp>
      <p:sp>
        <p:nvSpPr>
          <p:cNvPr id="66" name="PlaceHolder 12"/>
          <p:cNvSpPr>
            <a:spLocks noGrp="1"/>
          </p:cNvSpPr>
          <p:nvPr>
            <p:ph type="title"/>
          </p:nvPr>
        </p:nvSpPr>
        <p:spPr>
          <a:xfrm>
            <a:off x="457200" y="338400"/>
            <a:ext cx="8229240" cy="12524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ffffff"/>
                </a:solidFill>
                <a:latin typeface="Candara"/>
              </a:rPr>
              <a:t>Образец заголовка</a:t>
            </a:r>
            <a:endParaRPr b="0" lang="ru-RU" sz="4400" spc="-1" strike="noStrike">
              <a:solidFill>
                <a:srgbClr val="000000"/>
              </a:solidFill>
              <a:latin typeface="Candar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3412080" y="1989000"/>
            <a:ext cx="4687920" cy="1022040"/>
          </a:xfrm>
          <a:prstGeom prst="homePlate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Күрделі функцияның туындысы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323640" y="1978920"/>
            <a:ext cx="3088080" cy="1022040"/>
          </a:xfrm>
          <a:prstGeom prst="rect">
            <a:avLst/>
          </a:prstGeom>
          <a:ln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1b4171"/>
                </a:solidFill>
                <a:latin typeface="Times New Roman"/>
              </a:rPr>
              <a:t>Сабақтың тақырыбы</a:t>
            </a:r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: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11" name="CustomShape 3"/>
          <p:cNvSpPr/>
          <p:nvPr/>
        </p:nvSpPr>
        <p:spPr>
          <a:xfrm>
            <a:off x="323640" y="3330000"/>
            <a:ext cx="3024000" cy="1022040"/>
          </a:xfrm>
          <a:prstGeom prst="rect">
            <a:avLst/>
          </a:prstGeom>
          <a:ln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1b4171"/>
                </a:solidFill>
                <a:latin typeface="Times New Roman"/>
              </a:rPr>
              <a:t>Оқу  мақсаты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</a:rPr>
              <a:t>: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2" name="CustomShape 4"/>
          <p:cNvSpPr/>
          <p:nvPr/>
        </p:nvSpPr>
        <p:spPr>
          <a:xfrm>
            <a:off x="323640" y="4562640"/>
            <a:ext cx="3024000" cy="1022040"/>
          </a:xfrm>
          <a:prstGeom prst="rect">
            <a:avLst/>
          </a:prstGeom>
          <a:ln>
            <a:rou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1b4171"/>
                </a:solidFill>
                <a:latin typeface="Times New Roman"/>
              </a:rPr>
              <a:t>Сабақ мақсаты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</a:rPr>
              <a:t>: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3357720" y="3286080"/>
            <a:ext cx="4992480" cy="1071360"/>
          </a:xfrm>
          <a:prstGeom prst="homePlate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</p:sp>
      <p:sp>
        <p:nvSpPr>
          <p:cNvPr id="114" name="CustomShape 6"/>
          <p:cNvSpPr/>
          <p:nvPr/>
        </p:nvSpPr>
        <p:spPr>
          <a:xfrm>
            <a:off x="3401280" y="4564440"/>
            <a:ext cx="4842720" cy="1022040"/>
          </a:xfrm>
          <a:prstGeom prst="homePlate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Күрделі функциялардың туындыларын қолданып есеп шығара білу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15" name="CustomShape 7"/>
          <p:cNvSpPr/>
          <p:nvPr/>
        </p:nvSpPr>
        <p:spPr>
          <a:xfrm>
            <a:off x="470520" y="957600"/>
            <a:ext cx="7992360" cy="577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002060"/>
                </a:solidFill>
                <a:latin typeface="Times New Roman"/>
              </a:rPr>
              <a:t>Тарау мен бөлім  атауы : 10.3АТуынды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16" name="CustomShape 8"/>
          <p:cNvSpPr/>
          <p:nvPr/>
        </p:nvSpPr>
        <p:spPr>
          <a:xfrm>
            <a:off x="3286080" y="3286080"/>
            <a:ext cx="5428800" cy="1005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000000"/>
                </a:solidFill>
                <a:latin typeface="Times New Roman"/>
              </a:rPr>
              <a:t>10.3.1.14- күрделі функцияның  анықтамасын білу және оның туындысын білу </a:t>
            </a:r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428760" y="428760"/>
            <a:ext cx="1714320" cy="571320"/>
          </a:xfrm>
          <a:prstGeom prst="flowChartPunchedTape">
            <a:avLst/>
          </a:prstGeom>
          <a:ln>
            <a:solidFill>
              <a:srgbClr val="195e8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0" name="CustomShape 2"/>
          <p:cNvSpPr/>
          <p:nvPr/>
        </p:nvSpPr>
        <p:spPr>
          <a:xfrm>
            <a:off x="577080" y="500040"/>
            <a:ext cx="132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 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61" name="Picture 2" descr=""/>
          <p:cNvPicPr/>
          <p:nvPr/>
        </p:nvPicPr>
        <p:blipFill>
          <a:blip r:embed="rId1"/>
          <a:stretch/>
        </p:blipFill>
        <p:spPr>
          <a:xfrm>
            <a:off x="785880" y="1785960"/>
            <a:ext cx="7648200" cy="321444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251640" y="182880"/>
            <a:ext cx="7632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                                   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(өз бетімен орындау)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1403640" y="3244320"/>
            <a:ext cx="3285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 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64" name="CustomShape 3"/>
          <p:cNvSpPr/>
          <p:nvPr/>
        </p:nvSpPr>
        <p:spPr>
          <a:xfrm>
            <a:off x="428760" y="857160"/>
            <a:ext cx="85338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№</a:t>
            </a: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3. Функцияның туындысын табыңдар: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65" name="CustomShape 4"/>
          <p:cNvSpPr/>
          <p:nvPr/>
        </p:nvSpPr>
        <p:spPr>
          <a:xfrm>
            <a:off x="214200" y="182880"/>
            <a:ext cx="2139840" cy="484200"/>
          </a:xfrm>
          <a:prstGeom prst="homePlate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Жеке жұмыс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66" name="CustomShape 5"/>
          <p:cNvSpPr/>
          <p:nvPr/>
        </p:nvSpPr>
        <p:spPr>
          <a:xfrm>
            <a:off x="785880" y="3578760"/>
            <a:ext cx="7289640" cy="1555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Дескриптор: 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1.Күрделі функцияның туындысын табуды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2. Дәрежелік функция туындысын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3. Шыққан өрнекті ықшамдайды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67" name="Picture 2" descr=""/>
          <p:cNvPicPr/>
          <p:nvPr/>
        </p:nvPicPr>
        <p:blipFill>
          <a:blip r:embed="rId1"/>
          <a:stretch/>
        </p:blipFill>
        <p:spPr>
          <a:xfrm>
            <a:off x="2500200" y="1571760"/>
            <a:ext cx="3928680" cy="12139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428760" y="428760"/>
            <a:ext cx="1714320" cy="571320"/>
          </a:xfrm>
          <a:prstGeom prst="flowChartPunchedTape">
            <a:avLst/>
          </a:prstGeom>
          <a:ln>
            <a:solidFill>
              <a:srgbClr val="195e8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9" name="CustomShape 2"/>
          <p:cNvSpPr/>
          <p:nvPr/>
        </p:nvSpPr>
        <p:spPr>
          <a:xfrm>
            <a:off x="577080" y="500040"/>
            <a:ext cx="132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 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70" name="Picture 2" descr=""/>
          <p:cNvPicPr/>
          <p:nvPr/>
        </p:nvPicPr>
        <p:blipFill>
          <a:blip r:embed="rId1"/>
          <a:stretch/>
        </p:blipFill>
        <p:spPr>
          <a:xfrm>
            <a:off x="857160" y="1928880"/>
            <a:ext cx="7857720" cy="271440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214200" y="214200"/>
            <a:ext cx="3857400" cy="571320"/>
          </a:xfrm>
          <a:prstGeom prst="homePlate">
            <a:avLst>
              <a:gd name="adj" fmla="val 50000"/>
            </a:avLst>
          </a:prstGeom>
          <a:solidFill>
            <a:schemeClr val="bg2"/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000000"/>
                </a:solidFill>
                <a:latin typeface="Arial"/>
                <a:ea typeface="Times New Roman"/>
              </a:rPr>
              <a:t>Қалыптастырушы бағалау</a:t>
            </a:r>
            <a:endParaRPr b="0" lang="ru-RU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8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532800" y="857160"/>
            <a:ext cx="5882760" cy="73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№</a:t>
            </a: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1. </a:t>
            </a: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Функцияның туындысын табыңдар</a:t>
            </a: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: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pic>
        <p:nvPicPr>
          <p:cNvPr id="173" name="Picture 7" descr=""/>
          <p:cNvPicPr/>
          <p:nvPr/>
        </p:nvPicPr>
        <p:blipFill>
          <a:blip r:embed="rId1"/>
          <a:stretch/>
        </p:blipFill>
        <p:spPr>
          <a:xfrm>
            <a:off x="1143000" y="1357200"/>
            <a:ext cx="2628720" cy="618840"/>
          </a:xfrm>
          <a:prstGeom prst="rect">
            <a:avLst/>
          </a:prstGeom>
          <a:ln w="9360">
            <a:noFill/>
          </a:ln>
        </p:spPr>
      </p:pic>
      <p:sp>
        <p:nvSpPr>
          <p:cNvPr id="174" name="CustomShape 3"/>
          <p:cNvSpPr/>
          <p:nvPr/>
        </p:nvSpPr>
        <p:spPr>
          <a:xfrm>
            <a:off x="12600" y="3429000"/>
            <a:ext cx="9097560" cy="2193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Дескриптор:</a:t>
            </a:r>
            <a:endParaRPr b="0" lang="ru-RU" sz="2400" spc="-1" strike="noStrike">
              <a:latin typeface="Arial"/>
            </a:endParaRPr>
          </a:p>
          <a:p>
            <a:pPr marL="457200" indent="-456840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1. Күрделі функцияның туындысын табу ережесін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2. Түбірдің туындысын табу формуласын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3. Дәрежелік функцияның туындысын табуды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2. Шыққан өрнекті ықшамдайды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400" spc="-1" strike="noStrike">
              <a:latin typeface="Arial"/>
            </a:endParaRPr>
          </a:p>
        </p:txBody>
      </p:sp>
      <p:pic>
        <p:nvPicPr>
          <p:cNvPr id="175" name="Picture 8" descr=""/>
          <p:cNvPicPr/>
          <p:nvPr/>
        </p:nvPicPr>
        <p:blipFill>
          <a:blip r:embed="rId2"/>
          <a:stretch/>
        </p:blipFill>
        <p:spPr>
          <a:xfrm>
            <a:off x="1143000" y="2000160"/>
            <a:ext cx="3933360" cy="69480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" name="Table 1"/>
          <p:cNvGraphicFramePr/>
          <p:nvPr/>
        </p:nvGraphicFramePr>
        <p:xfrm>
          <a:off x="642960" y="785880"/>
          <a:ext cx="7643520" cy="4863240"/>
        </p:xfrm>
        <a:graphic>
          <a:graphicData uri="http://schemas.openxmlformats.org/drawingml/2006/table">
            <a:tbl>
              <a:tblPr/>
              <a:tblGrid>
                <a:gridCol w="2388240"/>
                <a:gridCol w="1054800"/>
                <a:gridCol w="3721680"/>
                <a:gridCol w="478800"/>
              </a:tblGrid>
              <a:tr h="196920">
                <a:tc rowSpan="2">
                  <a:txBody>
                    <a:bodyPr lIns="0" rIns="0" tIns="0" bIns="0"/>
                    <a:p>
                      <a:pPr marL="338400" indent="1904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Бағалау критерийлері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0" rIns="0" tIns="0" bIns="0"/>
                    <a:p>
                      <a:pPr marL="14940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№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137484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Дескриптор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0" rIns="0" tIns="0" bIns="0"/>
                    <a:p>
                      <a:pPr marL="187920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Балл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934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49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Білім алушы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</a:tr>
              <a:tr h="337320">
                <a:tc rowSpan="7">
                  <a:txBody>
                    <a:bodyPr lIns="0" rIns="0" tIns="0" bIns="0"/>
                    <a:p>
                      <a:pPr marL="68760">
                        <a:lnSpc>
                          <a:spcPct val="100000"/>
                        </a:lnSpc>
                      </a:pPr>
                      <a:r>
                        <a:rPr b="0" lang="ru-RU" sz="20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Дифференциалдау ережелерін қолданып, күрделі функцияның туындысын табады</a:t>
                      </a:r>
                      <a:endParaRPr b="0" lang="ru-RU" sz="2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3">
                  <a:txBody>
                    <a:bodyPr lIns="0" rIns="0" tIns="0" bIns="0"/>
                    <a:p>
                      <a:pPr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15372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1а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дәрежелік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туындысын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табу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формуласын қолданады;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4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55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5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күрделі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туындысын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табу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әдісін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24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қолданады;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1228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44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 туындысын жазады;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9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55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rowSpan="4">
                  <a:txBody>
                    <a:bodyPr lIns="0" rIns="0" tIns="0" bIns="0"/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153720">
                        <a:lnSpc>
                          <a:spcPct val="100000"/>
                        </a:lnSpc>
                        <a:spcBef>
                          <a:spcPts val="6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1ә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5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күрделі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туындысын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табу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әдісін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24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қолданады;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993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Түбірі бар функциядан туынды табу формуласын  қолданады;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300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дәрежелік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туындысын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табу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формуласын қолданады;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289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37320">
                <a:tc vMerge="1">
                  <a:tcPr marL="90000" marR="90000">
                    <a:solidFill>
                      <a:srgbClr val="729fcf"/>
                    </a:solidFill>
                  </a:tcPr>
                </a:tc>
                <a:tc v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marL="68760">
                        <a:lnSpc>
                          <a:spcPts val="131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функцияның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туындысын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ықшамдалған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	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түрде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44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жазады.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0" rIns="0" tIns="0" bIns="0"/>
                    <a:p>
                      <a:pPr algn="r">
                        <a:lnSpc>
                          <a:spcPct val="100000"/>
                        </a:lnSpc>
                        <a:spcBef>
                          <a:spcPts val="624"/>
                        </a:spcBef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78600">
                <a:tc gridSpan="3">
                  <a:txBody>
                    <a:bodyPr lIns="0" rIns="0" tIns="0" bIns="0"/>
                    <a:p>
                      <a:pPr marL="68760">
                        <a:lnSpc>
                          <a:spcPts val="1335"/>
                        </a:lnSpc>
                      </a:pPr>
                      <a:endParaRPr b="0" lang="ru-RU" sz="18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35"/>
                        </a:lnSpc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Барлығы:</a:t>
                      </a: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35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  <a:p>
                      <a:pPr marL="68760">
                        <a:lnSpc>
                          <a:spcPts val="1335"/>
                        </a:lnSpc>
                      </a:pP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 lIns="0" rIns="0" tIns="0" bIns="0"/>
                    <a:p>
                      <a:pPr algn="ctr">
                        <a:lnSpc>
                          <a:spcPct val="100000"/>
                        </a:lnSpc>
                        <a:spcBef>
                          <a:spcPts val="51"/>
                        </a:spcBef>
                      </a:pP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1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b="0" lang="ru-RU" sz="14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428760" y="428760"/>
            <a:ext cx="1714320" cy="571320"/>
          </a:xfrm>
          <a:prstGeom prst="flowChartPunchedTape">
            <a:avLst/>
          </a:prstGeom>
          <a:ln>
            <a:solidFill>
              <a:srgbClr val="195e8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CustomShape 2"/>
          <p:cNvSpPr/>
          <p:nvPr/>
        </p:nvSpPr>
        <p:spPr>
          <a:xfrm>
            <a:off x="577080" y="500040"/>
            <a:ext cx="132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 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79" name="Picture 2" descr=""/>
          <p:cNvPicPr/>
          <p:nvPr/>
        </p:nvPicPr>
        <p:blipFill>
          <a:blip r:embed="rId1"/>
          <a:stretch/>
        </p:blipFill>
        <p:spPr>
          <a:xfrm>
            <a:off x="361800" y="1857240"/>
            <a:ext cx="8419680" cy="285732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2428920" y="3286080"/>
            <a:ext cx="5643360" cy="2999880"/>
          </a:xfrm>
          <a:prstGeom prst="flowChartPunchedTape">
            <a:avLst/>
          </a:prstGeom>
          <a:ln>
            <a:solidFill>
              <a:srgbClr val="195e8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1" name="TextShape 2"/>
          <p:cNvSpPr txBox="1"/>
          <p:nvPr/>
        </p:nvSpPr>
        <p:spPr>
          <a:xfrm>
            <a:off x="714240" y="1500120"/>
            <a:ext cx="7408080" cy="14677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нені білдім, нені үйрендім</a:t>
            </a:r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нені толық түсінбедім </a:t>
            </a:r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31b6fd"/>
              </a:buClr>
              <a:buFont typeface="Symbol"/>
              <a:buChar char=""/>
            </a:pPr>
            <a:r>
              <a:rPr b="0" lang="ru-RU" sz="2400" spc="-1" strike="noStrike">
                <a:solidFill>
                  <a:srgbClr val="002060"/>
                </a:solidFill>
                <a:latin typeface="Times New Roman"/>
              </a:rPr>
              <a:t>немен жұмысты жалғастыру қажет </a:t>
            </a:r>
            <a:endParaRPr b="0" lang="ru-RU" sz="2400" spc="-1" strike="noStrike">
              <a:solidFill>
                <a:srgbClr val="073e87"/>
              </a:solidFill>
              <a:latin typeface="Candara"/>
            </a:endParaRPr>
          </a:p>
        </p:txBody>
      </p:sp>
      <p:sp>
        <p:nvSpPr>
          <p:cNvPr id="182" name="TextShape 3"/>
          <p:cNvSpPr txBox="1"/>
          <p:nvPr/>
        </p:nvSpPr>
        <p:spPr>
          <a:xfrm>
            <a:off x="457200" y="33840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ru-RU" sz="4400" spc="-1" strike="noStrike">
                <a:solidFill>
                  <a:srgbClr val="002060"/>
                </a:solidFill>
                <a:latin typeface="Candara"/>
              </a:rPr>
              <a:t>Рефлексия</a:t>
            </a:r>
            <a:endParaRPr b="0" lang="ru-RU" sz="4400" spc="-1" strike="noStrike">
              <a:solidFill>
                <a:srgbClr val="000000"/>
              </a:solidFill>
              <a:latin typeface="Candara"/>
            </a:endParaRPr>
          </a:p>
        </p:txBody>
      </p:sp>
      <p:sp>
        <p:nvSpPr>
          <p:cNvPr id="183" name="CustomShape 4"/>
          <p:cNvSpPr/>
          <p:nvPr/>
        </p:nvSpPr>
        <p:spPr>
          <a:xfrm>
            <a:off x="3000240" y="4000680"/>
            <a:ext cx="4571640" cy="1553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ff"/>
                </a:solidFill>
                <a:latin typeface="Times New Roman"/>
              </a:rPr>
              <a:t>Ақыл-ойды тәртіпке келтіретін - математика, сондықтан оны оқу керек.</a:t>
            </a:r>
            <a:endParaRPr b="0" lang="ru-RU" sz="24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ru-RU" sz="2400" spc="-1" strike="noStrike">
                <a:solidFill>
                  <a:srgbClr val="0000ff"/>
                </a:solidFill>
                <a:latin typeface="Times New Roman"/>
              </a:rPr>
              <a:t>М. Ломоносов</a:t>
            </a:r>
            <a:endParaRPr b="0" lang="ru-R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871920" y="2675520"/>
            <a:ext cx="740808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74320" indent="-273960">
              <a:lnSpc>
                <a:spcPct val="100000"/>
              </a:lnSpc>
              <a:spcBef>
                <a:spcPts val="879"/>
              </a:spcBef>
              <a:buClr>
                <a:srgbClr val="31b6fd"/>
              </a:buClr>
              <a:buFont typeface="Symbol"/>
              <a:buChar char=""/>
            </a:pPr>
            <a:r>
              <a:rPr b="1" lang="ru-RU" sz="4400" spc="49" strike="noStrike">
                <a:solidFill>
                  <a:srgbClr val="1e80fa"/>
                </a:solidFill>
                <a:latin typeface="Candara"/>
              </a:rPr>
              <a:t>Назарларыңызға рахмет!</a:t>
            </a:r>
            <a:endParaRPr b="0" lang="ru-RU" sz="4400" spc="-1" strike="noStrike">
              <a:solidFill>
                <a:srgbClr val="073e87"/>
              </a:solidFill>
              <a:latin typeface="Candar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755640" y="836640"/>
            <a:ext cx="756036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Күрделі функцияның туындысын табу ережесін еске түсірейік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539640" y="260640"/>
            <a:ext cx="2724840" cy="76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3"/>
          <p:cNvSpPr/>
          <p:nvPr/>
        </p:nvSpPr>
        <p:spPr>
          <a:xfrm>
            <a:off x="142920" y="214200"/>
            <a:ext cx="4677480" cy="647640"/>
          </a:xfrm>
          <a:prstGeom prst="homePlate">
            <a:avLst>
              <a:gd name="adj" fmla="val 50000"/>
            </a:avLst>
          </a:prstGeom>
          <a:solidFill>
            <a:schemeClr val="bg2"/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Өткен тақырыпты еске түсіру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357120" y="2510640"/>
            <a:ext cx="8473680" cy="222516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Егер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y= f(u)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функциясының  u нүктесінде, ал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u= g(x)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Функциясының 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х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нүктесінде  туындылары бар болса, 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онда күрделі функцияның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х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аргументі бойынша туындысы  бар болып және ол туынды  </a:t>
            </a: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y'= f'(g(x))∙g'(x)  </a:t>
            </a: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формуласымен анықталады.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322200" y="173520"/>
            <a:ext cx="8496720" cy="82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Мысалдар қарастырайық: </a:t>
            </a:r>
            <a:br/>
            <a:endParaRPr b="0" lang="ru-RU" sz="2400" spc="-1" strike="noStrike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3"/>
          <p:cNvSpPr/>
          <p:nvPr/>
        </p:nvSpPr>
        <p:spPr>
          <a:xfrm>
            <a:off x="0" y="457200"/>
            <a:ext cx="914364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4" name="Picture 3" descr=""/>
          <p:cNvPicPr/>
          <p:nvPr/>
        </p:nvPicPr>
        <p:blipFill>
          <a:blip r:embed="rId1"/>
          <a:stretch/>
        </p:blipFill>
        <p:spPr>
          <a:xfrm>
            <a:off x="357120" y="857160"/>
            <a:ext cx="3785760" cy="2909520"/>
          </a:xfrm>
          <a:prstGeom prst="rect">
            <a:avLst/>
          </a:prstGeom>
          <a:ln w="9360">
            <a:noFill/>
          </a:ln>
        </p:spPr>
      </p:pic>
      <p:pic>
        <p:nvPicPr>
          <p:cNvPr id="125" name="Picture 4" descr=""/>
          <p:cNvPicPr/>
          <p:nvPr/>
        </p:nvPicPr>
        <p:blipFill>
          <a:blip r:embed="rId2"/>
          <a:stretch/>
        </p:blipFill>
        <p:spPr>
          <a:xfrm>
            <a:off x="4143240" y="3071880"/>
            <a:ext cx="4428720" cy="33094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15080" y="1196640"/>
            <a:ext cx="55317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1.Функцияның туындысын табыңдар: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214200" y="0"/>
            <a:ext cx="4248000" cy="647640"/>
          </a:xfrm>
          <a:prstGeom prst="homePlate">
            <a:avLst>
              <a:gd name="adj" fmla="val 50000"/>
            </a:avLst>
          </a:prstGeom>
          <a:solidFill>
            <a:schemeClr val="bg2"/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Бірлескен жұмыс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28" name="Picture 1" descr=""/>
          <p:cNvPicPr/>
          <p:nvPr/>
        </p:nvPicPr>
        <p:blipFill>
          <a:blip r:embed="rId1"/>
          <a:stretch/>
        </p:blipFill>
        <p:spPr>
          <a:xfrm>
            <a:off x="714240" y="1643040"/>
            <a:ext cx="4500360" cy="642600"/>
          </a:xfrm>
          <a:prstGeom prst="rect">
            <a:avLst/>
          </a:prstGeom>
          <a:ln w="9360"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719280" y="4500720"/>
            <a:ext cx="1249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3500280" y="2225160"/>
            <a:ext cx="5357520" cy="2286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Бағалау критерийлері: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Дәрежелік функция туындысын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Күрделі функцияның туындысын табу формуласын пайдаланады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Шыққан өрнекті ықшамдайды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31" name="Picture 4" descr=""/>
          <p:cNvPicPr/>
          <p:nvPr/>
        </p:nvPicPr>
        <p:blipFill>
          <a:blip r:embed="rId2"/>
          <a:stretch/>
        </p:blipFill>
        <p:spPr>
          <a:xfrm>
            <a:off x="785880" y="5072040"/>
            <a:ext cx="7562520" cy="110448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415080" y="1196640"/>
            <a:ext cx="55317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1.Функцияның туындысын табыңдар: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214200" y="214200"/>
            <a:ext cx="4248000" cy="647640"/>
          </a:xfrm>
          <a:prstGeom prst="homePlate">
            <a:avLst>
              <a:gd name="adj" fmla="val 50000"/>
            </a:avLst>
          </a:prstGeom>
          <a:solidFill>
            <a:schemeClr val="bg2"/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Бірлескен жұмыс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34" name="CustomShape 3"/>
          <p:cNvSpPr/>
          <p:nvPr/>
        </p:nvSpPr>
        <p:spPr>
          <a:xfrm>
            <a:off x="719280" y="4500720"/>
            <a:ext cx="1249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35" name="CustomShape 4"/>
          <p:cNvSpPr/>
          <p:nvPr/>
        </p:nvSpPr>
        <p:spPr>
          <a:xfrm>
            <a:off x="3500280" y="2225160"/>
            <a:ext cx="5357520" cy="2286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Бағалау критерийлері: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Дәрежелік функция туындысын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Күрделі функцияның туындысын табу формуласын пайдаланады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Шыққан өрнекті ықшамдайды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36" name="Picture 2" descr=""/>
          <p:cNvPicPr/>
          <p:nvPr/>
        </p:nvPicPr>
        <p:blipFill>
          <a:blip r:embed="rId1"/>
          <a:stretch/>
        </p:blipFill>
        <p:spPr>
          <a:xfrm>
            <a:off x="2000160" y="1571760"/>
            <a:ext cx="3285720" cy="704520"/>
          </a:xfrm>
          <a:prstGeom prst="rect">
            <a:avLst/>
          </a:prstGeom>
          <a:ln w="9360">
            <a:noFill/>
          </a:ln>
        </p:spPr>
      </p:pic>
      <p:pic>
        <p:nvPicPr>
          <p:cNvPr id="137" name="Picture 3" descr=""/>
          <p:cNvPicPr/>
          <p:nvPr/>
        </p:nvPicPr>
        <p:blipFill>
          <a:blip r:embed="rId2"/>
          <a:stretch/>
        </p:blipFill>
        <p:spPr>
          <a:xfrm>
            <a:off x="1143000" y="5072040"/>
            <a:ext cx="6071760" cy="107136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327240" y="1000080"/>
            <a:ext cx="775224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3. f(x)функциясының х= 1 нүктесіндегі туындысының 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мәнін табыңдар: 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214200" y="214200"/>
            <a:ext cx="4248000" cy="647640"/>
          </a:xfrm>
          <a:prstGeom prst="homePlate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Бірлескен жұмыс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40" name="CustomShape 3"/>
          <p:cNvSpPr/>
          <p:nvPr/>
        </p:nvSpPr>
        <p:spPr>
          <a:xfrm>
            <a:off x="648000" y="4143240"/>
            <a:ext cx="124956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41" name="CustomShape 4"/>
          <p:cNvSpPr/>
          <p:nvPr/>
        </p:nvSpPr>
        <p:spPr>
          <a:xfrm>
            <a:off x="3357720" y="1941120"/>
            <a:ext cx="5357520" cy="26524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i="1" lang="ru-RU" sz="2400" spc="-1" strike="noStrike">
                <a:solidFill>
                  <a:srgbClr val="000000"/>
                </a:solidFill>
                <a:latin typeface="Arial"/>
                <a:ea typeface="Times New Roman"/>
              </a:rPr>
              <a:t>Бағалау критерийлері: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Дәрежелік функция туындысын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Күрделі функцияның туындысын табу формуласын пайдаланады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Шыққан өрнекті ықшамдайды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Өрнекке х=1 мәнін қойып есептейді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42" name="Picture 2" descr=""/>
          <p:cNvPicPr/>
          <p:nvPr/>
        </p:nvPicPr>
        <p:blipFill>
          <a:blip r:embed="rId1"/>
          <a:stretch/>
        </p:blipFill>
        <p:spPr>
          <a:xfrm>
            <a:off x="3000240" y="1428840"/>
            <a:ext cx="2714400" cy="642600"/>
          </a:xfrm>
          <a:prstGeom prst="rect">
            <a:avLst/>
          </a:prstGeom>
          <a:ln w="9360">
            <a:noFill/>
          </a:ln>
        </p:spPr>
      </p:pic>
      <p:pic>
        <p:nvPicPr>
          <p:cNvPr id="143" name="Picture 3" descr=""/>
          <p:cNvPicPr/>
          <p:nvPr/>
        </p:nvPicPr>
        <p:blipFill>
          <a:blip r:embed="rId2"/>
          <a:stretch/>
        </p:blipFill>
        <p:spPr>
          <a:xfrm>
            <a:off x="500040" y="4643280"/>
            <a:ext cx="7772040" cy="1800000"/>
          </a:xfrm>
          <a:prstGeom prst="rect">
            <a:avLst/>
          </a:prstGeom>
          <a:ln w="936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251640" y="182880"/>
            <a:ext cx="7632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                                   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(өз бетімен орындау)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45" name="CustomShape 2"/>
          <p:cNvSpPr/>
          <p:nvPr/>
        </p:nvSpPr>
        <p:spPr>
          <a:xfrm>
            <a:off x="1403640" y="3244320"/>
            <a:ext cx="3285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 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46" name="CustomShape 3"/>
          <p:cNvSpPr/>
          <p:nvPr/>
        </p:nvSpPr>
        <p:spPr>
          <a:xfrm>
            <a:off x="428760" y="642960"/>
            <a:ext cx="853380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№</a:t>
            </a:r>
            <a:r>
              <a:rPr b="0" lang="ru-RU" sz="2400" spc="-1" strike="noStrike">
                <a:solidFill>
                  <a:srgbClr val="000000"/>
                </a:solidFill>
                <a:latin typeface="Times New Roman"/>
              </a:rPr>
              <a:t>1. </a:t>
            </a: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f(x)функциясының х= 1 нүктесіндегі туындысының мәнін табыңдар: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47" name="CustomShape 4"/>
          <p:cNvSpPr/>
          <p:nvPr/>
        </p:nvSpPr>
        <p:spPr>
          <a:xfrm>
            <a:off x="214200" y="182880"/>
            <a:ext cx="2139840" cy="484200"/>
          </a:xfrm>
          <a:prstGeom prst="homePlate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Жеке жұмыс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48" name="Picture 1" descr=""/>
          <p:cNvPicPr/>
          <p:nvPr/>
        </p:nvPicPr>
        <p:blipFill>
          <a:blip r:embed="rId1"/>
          <a:stretch/>
        </p:blipFill>
        <p:spPr>
          <a:xfrm>
            <a:off x="2928960" y="1143000"/>
            <a:ext cx="3928680" cy="928440"/>
          </a:xfrm>
          <a:prstGeom prst="rect">
            <a:avLst/>
          </a:prstGeom>
          <a:ln w="9360">
            <a:noFill/>
          </a:ln>
        </p:spPr>
      </p:pic>
      <p:sp>
        <p:nvSpPr>
          <p:cNvPr id="149" name="CustomShape 5"/>
          <p:cNvSpPr/>
          <p:nvPr/>
        </p:nvSpPr>
        <p:spPr>
          <a:xfrm>
            <a:off x="535320" y="2725200"/>
            <a:ext cx="7581600" cy="2286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Дескриптор: 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1.Күрделі функцияның туындысын табуды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2. Дәрежелік функцияның туындысын табу формуласын 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    </a:t>
            </a: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қолданады.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3. Шыққан өрнекті ықшамдайды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4. Функция туындысына х=1 мәнін қойып есептейді</a:t>
            </a:r>
            <a:endParaRPr b="0" lang="ru-R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428760" y="428760"/>
            <a:ext cx="1714320" cy="571320"/>
          </a:xfrm>
          <a:prstGeom prst="flowChartPunchedTape">
            <a:avLst/>
          </a:prstGeom>
          <a:ln>
            <a:solidFill>
              <a:srgbClr val="195e84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51" name="Picture 1" descr=""/>
          <p:cNvPicPr/>
          <p:nvPr/>
        </p:nvPicPr>
        <p:blipFill>
          <a:blip r:embed="rId1"/>
          <a:stretch/>
        </p:blipFill>
        <p:spPr>
          <a:xfrm>
            <a:off x="214200" y="1500120"/>
            <a:ext cx="8643600" cy="2999880"/>
          </a:xfrm>
          <a:prstGeom prst="rect">
            <a:avLst/>
          </a:prstGeom>
          <a:ln w="9360">
            <a:noFill/>
          </a:ln>
        </p:spPr>
      </p:pic>
      <p:sp>
        <p:nvSpPr>
          <p:cNvPr id="152" name="CustomShape 2"/>
          <p:cNvSpPr/>
          <p:nvPr/>
        </p:nvSpPr>
        <p:spPr>
          <a:xfrm>
            <a:off x="577080" y="500040"/>
            <a:ext cx="13255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Шешуі: </a:t>
            </a:r>
            <a:endParaRPr b="0" lang="ru-R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251640" y="182880"/>
            <a:ext cx="763236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                                    </a:t>
            </a:r>
            <a:r>
              <a:rPr b="1" lang="ru-RU" sz="2800" spc="-1" strike="noStrike">
                <a:solidFill>
                  <a:srgbClr val="000000"/>
                </a:solidFill>
                <a:latin typeface="Times New Roman"/>
              </a:rPr>
              <a:t>(өз бетімен орындау)</a:t>
            </a:r>
            <a:endParaRPr b="0" lang="ru-RU" sz="2800" spc="-1" strike="noStrike"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1403640" y="3244320"/>
            <a:ext cx="3285000" cy="36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000000"/>
                </a:solidFill>
                <a:latin typeface="Candara"/>
              </a:rPr>
              <a:t> 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428760" y="857160"/>
            <a:ext cx="85338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№</a:t>
            </a:r>
            <a:r>
              <a:rPr b="1" lang="ru-RU" sz="2400" spc="-1" strike="noStrike">
                <a:solidFill>
                  <a:srgbClr val="000000"/>
                </a:solidFill>
                <a:latin typeface="Times New Roman"/>
              </a:rPr>
              <a:t>2. Функцияның туындысын табыңдар:</a:t>
            </a:r>
            <a:endParaRPr b="0" lang="ru-RU" sz="2400" spc="-1" strike="noStrike"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214200" y="182880"/>
            <a:ext cx="2139840" cy="484200"/>
          </a:xfrm>
          <a:prstGeom prst="homePlate">
            <a:avLst>
              <a:gd name="adj" fmla="val 50000"/>
            </a:avLst>
          </a:prstGeom>
          <a:solidFill>
            <a:schemeClr val="bg2">
              <a:lumMod val="90000"/>
            </a:schemeClr>
          </a:solidFill>
          <a:ln>
            <a:solidFill>
              <a:srgbClr val="566c14"/>
            </a:solidFill>
            <a:rou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002060"/>
                </a:solidFill>
                <a:latin typeface="Times New Roman"/>
              </a:rPr>
              <a:t>Жеке жұмыс</a:t>
            </a:r>
            <a:endParaRPr b="0" lang="ru-RU" sz="2400" spc="-1" strike="noStrike">
              <a:latin typeface="Arial"/>
            </a:endParaRPr>
          </a:p>
        </p:txBody>
      </p:sp>
      <p:pic>
        <p:nvPicPr>
          <p:cNvPr id="157" name="Picture 2" descr=""/>
          <p:cNvPicPr/>
          <p:nvPr/>
        </p:nvPicPr>
        <p:blipFill>
          <a:blip r:embed="rId1"/>
          <a:stretch/>
        </p:blipFill>
        <p:spPr>
          <a:xfrm>
            <a:off x="3357720" y="1357200"/>
            <a:ext cx="2785680" cy="1213920"/>
          </a:xfrm>
          <a:prstGeom prst="rect">
            <a:avLst/>
          </a:prstGeom>
          <a:ln w="9360">
            <a:noFill/>
          </a:ln>
        </p:spPr>
      </p:pic>
      <p:sp>
        <p:nvSpPr>
          <p:cNvPr id="158" name="CustomShape 5"/>
          <p:cNvSpPr/>
          <p:nvPr/>
        </p:nvSpPr>
        <p:spPr>
          <a:xfrm>
            <a:off x="785880" y="3578760"/>
            <a:ext cx="7289640" cy="1555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Дескриптор: 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1.Күрделі функцияның туындысын табуды қолданады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2. Түбірдің туындысын табу формуласын қолданады.</a:t>
            </a:r>
            <a:endParaRPr b="0" lang="ru-RU" sz="2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latin typeface="Times New Roman"/>
                <a:ea typeface="Cambria"/>
              </a:rPr>
              <a:t>3. Шыққан өрнекті ықшамдайды</a:t>
            </a:r>
            <a:endParaRPr b="0" lang="ru-RU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2125</TotalTime>
  <Application>LibreOffice/6.1.3.2$Windows_X86_64 LibreOffice_project/86daf60bf00efa86ad547e59e09d6bb77c699acb</Application>
  <Words>414</Words>
  <Paragraphs>117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2017-04-07T11:42:04Z</dcterms:created>
  <dc:creator>Civitas</dc:creator>
  <dc:description/>
  <dc:language>ru-RU</dc:language>
  <cp:lastModifiedBy/>
  <dcterms:modified xsi:type="dcterms:W3CDTF">2020-11-22T23:55:02Z</dcterms:modified>
  <cp:revision>58</cp:revision>
  <dc:subject/>
  <dc:title>Жазық фигураларды және қеңістіктегі геометриялық фигуралардың жазбаларын салу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Экран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17</vt:i4>
  </property>
</Properties>
</file>