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embeddings/oleObject1.bin" ContentType="application/vnd.openxmlformats-officedocument.oleObject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jpeg" ContentType="image/jpeg"/>
  <Override PartName="/ppt/media/image3.png" ContentType="image/png"/>
  <Override PartName="/ppt/media/image28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23964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22080" y="159984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323964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6022080" y="3966480"/>
            <a:ext cx="2649600" cy="2161080"/>
          </a:xfrm>
          <a:prstGeom prst="rect">
            <a:avLst/>
          </a:prstGeom>
        </p:spPr>
        <p:txBody>
          <a:bodyPr lIns="90000" rIns="90000" tIns="46800" bIns="46800">
            <a:normAutofit fontScale="85000"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600" cy="52844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48"/>
              </a:spcBef>
            </a:pP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648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3741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599840"/>
            <a:ext cx="40158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8229600" cy="21610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4200" spc="-1" strike="noStrike">
                <a:solidFill>
                  <a:srgbClr val="006633"/>
                </a:solidFill>
                <a:latin typeface="Garamond"/>
              </a:rPr>
              <a:t>Для правки текста заглавия щёлкните мышью</a:t>
            </a:r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1" marL="669600" indent="-325440">
              <a:spcBef>
                <a:spcPts val="748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2" marL="1022040" indent="-35064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3" marL="1339560" indent="-315720">
              <a:spcBef>
                <a:spcPts val="748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4" marL="1680840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5" marL="1680840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6" marL="1680840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F9E78EAB-3CF1-4943-AEE3-577D6DB6D849}" type="slidenum">
              <a:rPr b="0" lang="en-US" sz="1200" spc="-1" strike="noStrike">
                <a:latin typeface="Garamond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7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rIns="0" tIns="46800" bIns="0" anchor="b"/>
          <a:p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Для правки текста заглавия щёлкните мышью</a:t>
            </a:r>
            <a:endParaRPr b="0" lang="ru-RU" sz="5000" spc="-1" strike="noStrike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39720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3" marL="1187280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4" marL="1461960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5" marL="1461960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6" marL="1461960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rIns="0" tIns="0" bIns="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rIns="0" tIns="0" bIns="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62120" cy="3650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750446F-BA54-4EA6-A95C-D99542B5D81B}" type="slidenum">
              <a:rPr b="0" lang="en-US" sz="1200" spc="-1" strike="noStrike">
                <a:solidFill>
                  <a:srgbClr val="045c75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grpSp>
        <p:nvGrpSpPr>
          <p:cNvPr id="50" name="Group 8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51" name="Group 9"/>
            <p:cNvGrpSpPr/>
            <p:nvPr/>
          </p:nvGrpSpPr>
          <p:grpSpPr>
            <a:xfrm>
              <a:off x="-19080" y="203040"/>
              <a:ext cx="9156600" cy="648000"/>
              <a:chOff x="-19080" y="203040"/>
              <a:chExt cx="9156600" cy="648000"/>
            </a:xfrm>
          </p:grpSpPr>
          <p:pic>
            <p:nvPicPr>
              <p:cNvPr id="52" name="Полилиния 11" descr=""/>
              <p:cNvPicPr/>
              <p:nvPr/>
            </p:nvPicPr>
            <p:blipFill>
              <a:blip r:embed="rId3"/>
              <a:stretch/>
            </p:blipFill>
            <p:spPr>
              <a:xfrm>
                <a:off x="3960" y="203040"/>
                <a:ext cx="913356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3" name="CustomShape 10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54" name="Group 11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55" name="Полилиния 12" descr=""/>
              <p:cNvPicPr/>
              <p:nvPr/>
            </p:nvPicPr>
            <p:blipFill>
              <a:blip r:embed="rId4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6" name="CustomShape 12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80880" y="228600"/>
            <a:ext cx="8229600" cy="60948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2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>
            <a:off x="609480" y="1219320"/>
            <a:ext cx="7925040" cy="914400"/>
          </a:xfrm>
          <a:custGeom>
            <a:avLst/>
            <a:gdLst/>
            <a:ahLst/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4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PlaceHolder 5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4200" spc="-1" strike="noStrike">
                <a:solidFill>
                  <a:srgbClr val="006633"/>
                </a:solidFill>
                <a:latin typeface="Garamond"/>
              </a:rPr>
              <a:t>Для правки текста заглавия щёлкните мышью</a:t>
            </a:r>
            <a:endParaRPr b="0" lang="ru-RU" sz="4200" spc="-1" strike="noStrike">
              <a:solidFill>
                <a:srgbClr val="006633"/>
              </a:solidFill>
              <a:latin typeface="Garamond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1" marL="669600" indent="-325440">
              <a:spcBef>
                <a:spcPts val="748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2" marL="1022040" indent="-350640">
              <a:spcBef>
                <a:spcPts val="748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3" marL="1339560" indent="-315720">
              <a:spcBef>
                <a:spcPts val="748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4" marL="1680840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5" marL="1680840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lvl="6" marL="1680840" indent="-339480">
              <a:spcBef>
                <a:spcPts val="748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8"/>
          <p:cNvSpPr>
            <a:spLocks noGrp="1"/>
          </p:cNvSpPr>
          <p:nvPr>
            <p:ph type="ftr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9"/>
          <p:cNvSpPr>
            <a:spLocks noGrp="1"/>
          </p:cNvSpPr>
          <p:nvPr>
            <p:ph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FC5D1F3-2878-421F-83C9-5A9E16E175D7}" type="slidenum">
              <a:rPr b="0" lang="en-US" sz="1200" spc="-1" strike="noStrike">
                <a:latin typeface="Garamond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Group 3"/>
          <p:cNvGrpSpPr/>
          <p:nvPr/>
        </p:nvGrpSpPr>
        <p:grpSpPr>
          <a:xfrm>
            <a:off x="-19080" y="203040"/>
            <a:ext cx="9181080" cy="648000"/>
            <a:chOff x="-19080" y="203040"/>
            <a:chExt cx="9181080" cy="648000"/>
          </a:xfrm>
        </p:grpSpPr>
        <p:grpSp>
          <p:nvGrpSpPr>
            <p:cNvPr id="141" name="Group 4"/>
            <p:cNvGrpSpPr/>
            <p:nvPr/>
          </p:nvGrpSpPr>
          <p:grpSpPr>
            <a:xfrm>
              <a:off x="-19080" y="203040"/>
              <a:ext cx="9156600" cy="648000"/>
              <a:chOff x="-19080" y="203040"/>
              <a:chExt cx="9156600" cy="648000"/>
            </a:xfrm>
          </p:grpSpPr>
          <p:pic>
            <p:nvPicPr>
              <p:cNvPr id="142" name="Полилиния 11" descr=""/>
              <p:cNvPicPr/>
              <p:nvPr/>
            </p:nvPicPr>
            <p:blipFill>
              <a:blip r:embed="rId3"/>
              <a:stretch/>
            </p:blipFill>
            <p:spPr>
              <a:xfrm>
                <a:off x="3960" y="203040"/>
                <a:ext cx="9133560" cy="64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3" name="CustomShape 5"/>
              <p:cNvSpPr/>
              <p:nvPr/>
            </p:nvSpPr>
            <p:spPr>
              <a:xfrm rot="21435600">
                <a:off x="-18720" y="47880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44" name="Group 6"/>
            <p:cNvGrpSpPr/>
            <p:nvPr/>
          </p:nvGrpSpPr>
          <p:grpSpPr>
            <a:xfrm>
              <a:off x="-19080" y="248040"/>
              <a:ext cx="9181080" cy="561600"/>
              <a:chOff x="-19080" y="248040"/>
              <a:chExt cx="9181080" cy="561600"/>
            </a:xfrm>
          </p:grpSpPr>
          <p:pic>
            <p:nvPicPr>
              <p:cNvPr id="145" name="Полилиния 12" descr=""/>
              <p:cNvPicPr/>
              <p:nvPr/>
            </p:nvPicPr>
            <p:blipFill>
              <a:blip r:embed="rId4"/>
              <a:stretch/>
            </p:blipFill>
            <p:spPr>
              <a:xfrm>
                <a:off x="-3240" y="248040"/>
                <a:ext cx="9165240" cy="561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6" name="CustomShape 7"/>
              <p:cNvSpPr/>
              <p:nvPr/>
            </p:nvSpPr>
            <p:spPr>
              <a:xfrm rot="21435600">
                <a:off x="-18720" y="524160"/>
                <a:ext cx="36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47" name="CustomShape 8"/>
          <p:cNvSpPr/>
          <p:nvPr/>
        </p:nvSpPr>
        <p:spPr>
          <a:xfrm flipV="1" rot="420000">
            <a:off x="3165480" y="1107000"/>
            <a:ext cx="5257800" cy="4114800"/>
          </a:xfrm>
          <a:custGeom>
            <a:avLst/>
            <a:gdLst/>
            <a:ahLst/>
            <a:rect l="l" t="t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</a:ln>
          <a:effectLst>
            <a:outerShdw dist="38546" dir="7483739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8" name="CustomShape 9"/>
          <p:cNvSpPr/>
          <p:nvPr/>
        </p:nvSpPr>
        <p:spPr>
          <a:xfrm flipV="1" rot="420000">
            <a:off x="8003880" y="5358960"/>
            <a:ext cx="155520" cy="15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bevel/>
          </a:ln>
          <a:effectLst>
            <a:outerShdw dist="6193" dir="12932261">
              <a:srgbClr val="000000">
                <a:alpha val="47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9" name="CustomShape 10"/>
          <p:cNvSpPr/>
          <p:nvPr/>
        </p:nvSpPr>
        <p:spPr>
          <a:xfrm flipV="1">
            <a:off x="-9360" y="5815800"/>
            <a:ext cx="9162720" cy="10414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11"/>
          <p:cNvSpPr/>
          <p:nvPr/>
        </p:nvSpPr>
        <p:spPr>
          <a:xfrm flipV="1">
            <a:off x="4381560" y="6219000"/>
            <a:ext cx="4762440" cy="6382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PlaceHolder 12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29600" cy="1143000"/>
          </a:xfrm>
          <a:prstGeom prst="rect">
            <a:avLst/>
          </a:prstGeom>
        </p:spPr>
        <p:txBody>
          <a:bodyPr lIns="0" rIns="0" tIns="46800" bIns="0" anchor="b"/>
          <a:p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Для правки текста заглавия щёлкните мышью</a:t>
            </a:r>
            <a:endParaRPr b="0" lang="ru-RU" sz="5000" spc="-1" strike="noStrike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52" name="PlaceHolder 13"/>
          <p:cNvSpPr>
            <a:spLocks noGrp="1"/>
          </p:cNvSpPr>
          <p:nvPr>
            <p:ph type="body"/>
          </p:nvPr>
        </p:nvSpPr>
        <p:spPr>
          <a:xfrm>
            <a:off x="457200" y="1934640"/>
            <a:ext cx="8229600" cy="4389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4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39720" indent="-246240">
              <a:spcBef>
                <a:spcPts val="64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240">
              <a:spcBef>
                <a:spcPts val="649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3" marL="1187280" indent="-209520">
              <a:spcBef>
                <a:spcPts val="649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4" marL="1461960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5" marL="1461960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6" marL="1461960" indent="-209520">
              <a:spcBef>
                <a:spcPts val="649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3" name="PlaceHolder 14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0" rIns="0" tIns="0" bIns="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15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3040" cy="365040"/>
          </a:xfrm>
          <a:prstGeom prst="rect">
            <a:avLst/>
          </a:prstGeom>
        </p:spPr>
        <p:txBody>
          <a:bodyPr lIns="0" rIns="0" tIns="0" bIns="0" anchor="b"/>
          <a:p>
            <a:pPr/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16"/>
          <p:cNvSpPr>
            <a:spLocks noGrp="1"/>
          </p:cNvSpPr>
          <p:nvPr>
            <p:ph type="sldNum"/>
          </p:nvPr>
        </p:nvSpPr>
        <p:spPr>
          <a:xfrm>
            <a:off x="8076960" y="6356520"/>
            <a:ext cx="609480" cy="3650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3361D2F-EF01-43DC-981C-EED0ED2AB27A}" type="slidenum">
              <a:rPr b="0" lang="en-US" sz="1200" spc="-1" strike="noStrike">
                <a:solidFill>
                  <a:srgbClr val="045c75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468360" y="620640"/>
            <a:ext cx="835164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Сабақтың тақырыбы: </a:t>
            </a:r>
            <a:r>
              <a:rPr b="0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Функция графигіне жүргізілген жанаманың теңдеуін  құрастыру;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468360" y="1557360"/>
            <a:ext cx="806436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Оқу мақсаты:</a:t>
            </a:r>
            <a:r>
              <a:rPr b="0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10.3.1.12- функция графигіне жүргізілген жанаманың теңдеуі;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68360" y="2492280"/>
            <a:ext cx="856764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Сабақ мақсаты:</a:t>
            </a:r>
            <a:r>
              <a:rPr b="0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Функция графигіне жүргізілген жанаманың теңдеуін  құрастыра білу.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468360" y="3500280"/>
            <a:ext cx="8163000" cy="11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Бағалау критерийі: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Жанаманың теңдеуін құру алгоритмін біледі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0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Жанаманың теңдеуін  құрады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534960" y="208080"/>
            <a:ext cx="6480360" cy="369720"/>
          </a:xfrm>
          <a:prstGeom prst="flowChartAlternateProcess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Тарау  немесе бөлім</a:t>
            </a:r>
            <a:r>
              <a:rPr b="1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атауы: 10.3А</a:t>
            </a:r>
            <a:r>
              <a:rPr b="1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 Туынды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ipe dir="l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Прямоугольник 1" descr=""/>
          <p:cNvPicPr/>
          <p:nvPr/>
        </p:nvPicPr>
        <p:blipFill>
          <a:blip r:embed="rId1"/>
          <a:stretch/>
        </p:blipFill>
        <p:spPr>
          <a:xfrm>
            <a:off x="396720" y="334800"/>
            <a:ext cx="3962520" cy="2500560"/>
          </a:xfrm>
          <a:prstGeom prst="rect">
            <a:avLst/>
          </a:prstGeom>
          <a:ln>
            <a:noFill/>
          </a:ln>
        </p:spPr>
      </p:pic>
      <p:pic>
        <p:nvPicPr>
          <p:cNvPr id="239" name="Прямоугольник 2" descr=""/>
          <p:cNvPicPr/>
          <p:nvPr/>
        </p:nvPicPr>
        <p:blipFill>
          <a:blip r:embed="rId2"/>
          <a:stretch/>
        </p:blipFill>
        <p:spPr>
          <a:xfrm>
            <a:off x="4645080" y="3139920"/>
            <a:ext cx="3236760" cy="1756080"/>
          </a:xfrm>
          <a:prstGeom prst="rect">
            <a:avLst/>
          </a:prstGeom>
          <a:ln>
            <a:noFill/>
          </a:ln>
        </p:spPr>
      </p:pic>
      <p:pic>
        <p:nvPicPr>
          <p:cNvPr id="240" name="Прямоугольник 3" descr=""/>
          <p:cNvPicPr/>
          <p:nvPr/>
        </p:nvPicPr>
        <p:blipFill>
          <a:blip r:embed="rId3"/>
          <a:stretch/>
        </p:blipFill>
        <p:spPr>
          <a:xfrm>
            <a:off x="5005440" y="981000"/>
            <a:ext cx="3668760" cy="36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Table 1"/>
          <p:cNvGraphicFramePr/>
          <p:nvPr/>
        </p:nvGraphicFramePr>
        <p:xfrm>
          <a:off x="324000" y="1125360"/>
          <a:ext cx="8064360" cy="2913120"/>
        </p:xfrm>
        <a:graphic>
          <a:graphicData uri="http://schemas.openxmlformats.org/drawingml/2006/table">
            <a:tbl>
              <a:tblPr/>
              <a:tblGrid>
                <a:gridCol w="5106960"/>
                <a:gridCol w="2957400"/>
              </a:tblGrid>
              <a:tr h="49068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kk-KZ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Пәні:     Математика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5760">
                      <a:solidFill>
                        <a:srgbClr val="10cf9b"/>
                      </a:solidFill>
                    </a:lnT>
                    <a:lnB w="12240">
                      <a:solidFill>
                        <a:srgbClr val="10cf9b"/>
                      </a:solidFill>
                    </a:lnB>
                    <a:noFill/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kk-KZ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Сынып: 10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5760">
                      <a:solidFill>
                        <a:srgbClr val="10cf9b"/>
                      </a:solidFill>
                    </a:lnT>
                    <a:lnB w="12240">
                      <a:solidFill>
                        <a:srgbClr val="10cf9b"/>
                      </a:solidFill>
                    </a:lnB>
                    <a:noFill/>
                  </a:tcPr>
                </a:tc>
              </a:tr>
              <a:tr h="490680"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kk-KZ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Бөлім: Туынды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12240">
                      <a:solidFill>
                        <a:srgbClr val="10cf9b"/>
                      </a:solidFill>
                    </a:lnT>
                    <a:lnB w="5760">
                      <a:solidFill>
                        <a:srgbClr val="10cf9b"/>
                      </a:solidFill>
                    </a:lnB>
                    <a:solidFill>
                      <a:srgbClr val="10cf9b">
                        <a:alpha val="20000"/>
                      </a:srgbClr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kk-KZ" sz="28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Оқушы: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12240">
                      <a:solidFill>
                        <a:srgbClr val="10cf9b"/>
                      </a:solidFill>
                    </a:lnT>
                    <a:lnB w="5760">
                      <a:solidFill>
                        <a:srgbClr val="10cf9b"/>
                      </a:solidFill>
                    </a:lnB>
                    <a:solidFill>
                      <a:srgbClr val="10cf9b">
                        <a:alpha val="20000"/>
                      </a:srgbClr>
                    </a:solidFill>
                  </a:tcPr>
                </a:tc>
              </a:tr>
              <a:tr h="420480">
                <a:tc gridSpan="2">
                  <a:txBody>
                    <a:bodyPr lIns="68400" rIns="68400" tIns="0" bIns="0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kk-KZ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Тақырып:      Жанаманың теңдеуі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5760">
                      <a:solidFill>
                        <a:srgbClr val="10cf9b"/>
                      </a:solidFill>
                    </a:lnT>
                    <a:lnB w="5760">
                      <a:solidFill>
                        <a:srgbClr val="10cf9b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300320">
                <a:tc gridSpan="2">
                  <a:txBody>
                    <a:bodyPr lIns="68400" rIns="68400" tIns="0" bIns="0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b="1" lang="kk-KZ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Оқу мақсаттары: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98"/>
                        </a:spcBef>
                      </a:pPr>
                      <a:r>
                        <a:rPr b="1" lang="kk-KZ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10.3.1.12- функция графигіне жүргізілген жанаманың теңдеуі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5760">
                      <a:solidFill>
                        <a:srgbClr val="10cf9b"/>
                      </a:solidFill>
                    </a:lnT>
                    <a:lnB w="5760">
                      <a:solidFill>
                        <a:srgbClr val="10cf9b"/>
                      </a:solidFill>
                    </a:lnB>
                    <a:solidFill>
                      <a:srgbClr val="10cf9b">
                        <a:alpha val="20000"/>
                      </a:srgbClr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10960">
                <a:tc gridSpan="2">
                  <a:tcPr marL="68400" marR="68400">
                    <a:lnL w="5760">
                      <a:solidFill>
                        <a:srgbClr val="10cf9b"/>
                      </a:solidFill>
                    </a:lnL>
                    <a:lnR w="5760">
                      <a:solidFill>
                        <a:srgbClr val="10cf9b"/>
                      </a:solidFill>
                    </a:lnR>
                    <a:lnT w="5760">
                      <a:solidFill>
                        <a:srgbClr val="10cf9b"/>
                      </a:solidFill>
                    </a:lnT>
                    <a:lnB w="5760">
                      <a:solidFill>
                        <a:srgbClr val="10cf9b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" name="Object 2"/>
          <p:cNvGraphicFramePr/>
          <p:nvPr/>
        </p:nvGraphicFramePr>
        <p:xfrm>
          <a:off x="395280" y="4941720"/>
          <a:ext cx="5113440" cy="787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3" name="Объект 3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5280" y="4941720"/>
                    <a:ext cx="5113440" cy="787680"/>
                  </a:xfrm>
                  <a:prstGeom prst="rect">
                    <a:avLst/>
                  </a:prstGeom>
                  <a:ln w="9360">
                    <a:solidFill>
                      <a:srgbClr val="0f6fc6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44" name="CustomShape 3"/>
          <p:cNvSpPr/>
          <p:nvPr/>
        </p:nvSpPr>
        <p:spPr>
          <a:xfrm>
            <a:off x="195120" y="260280"/>
            <a:ext cx="5384880" cy="482760"/>
          </a:xfrm>
          <a:prstGeom prst="flowChartAlternateProcess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b="0" lang="kk-KZ" sz="2800" spc="-1" strike="noStrike">
                <a:solidFill>
                  <a:srgbClr val="000000"/>
                </a:solidFill>
                <a:latin typeface="Arial"/>
                <a:ea typeface="Times New Roman"/>
              </a:rPr>
              <a:t>Қалыптастырушы бағалау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5" name="Table 4"/>
          <p:cNvGraphicFramePr/>
          <p:nvPr/>
        </p:nvGraphicFramePr>
        <p:xfrm>
          <a:off x="200160" y="4292640"/>
          <a:ext cx="7699320" cy="515880"/>
        </p:xfrm>
        <a:graphic>
          <a:graphicData uri="http://schemas.openxmlformats.org/drawingml/2006/table">
            <a:tbl>
              <a:tblPr/>
              <a:tblGrid>
                <a:gridCol w="7699320"/>
              </a:tblGrid>
              <a:tr h="515880">
                <a:tc>
                  <a:txBody>
                    <a:bodyPr lIns="114120" rIns="11412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kk-KZ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Тапсырма: жанаманың теңдеуін жазыңыз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14120" marR="11412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20c9f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Прямоугольник 1" descr=""/>
          <p:cNvPicPr/>
          <p:nvPr/>
        </p:nvPicPr>
        <p:blipFill>
          <a:blip r:embed="rId1"/>
          <a:stretch/>
        </p:blipFill>
        <p:spPr>
          <a:xfrm>
            <a:off x="158760" y="573120"/>
            <a:ext cx="7289640" cy="610236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6804000" y="692280"/>
            <a:ext cx="2089080" cy="2533320"/>
          </a:xfrm>
          <a:prstGeom prst="rect">
            <a:avLst/>
          </a:prstGeom>
          <a:gradFill rotWithShape="0">
            <a:gsLst>
              <a:gs pos="0">
                <a:srgbClr val="b7ffa4"/>
              </a:gs>
              <a:gs pos="100000">
                <a:srgbClr val="eaffe5"/>
              </a:gs>
            </a:gsLst>
            <a:lin ang="16200000"/>
          </a:gradFill>
          <a:ln w="9360">
            <a:solidFill>
              <a:srgbClr val="78c85d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Дескриптор</a:t>
            </a:r>
            <a:r>
              <a:rPr b="1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Жанаманың теңдеуін құру алгоритм пайдаланады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2.Жанаманың теңдеуін  құрады</a:t>
            </a:r>
            <a:r>
              <a:rPr b="0" lang="kk-KZ" sz="1800" spc="-1" strike="noStrike">
                <a:solidFill>
                  <a:srgbClr val="000000"/>
                </a:solidFill>
                <a:latin typeface="Constantia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619280" y="2781360"/>
            <a:ext cx="4105080" cy="25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i="1" lang="kk-KZ" sz="1800" spc="-1" strike="noStrike">
                <a:solidFill>
                  <a:srgbClr val="0000ff"/>
                </a:solidFill>
                <a:latin typeface="Arial"/>
              </a:rPr>
              <a:t>   </a:t>
            </a:r>
            <a:r>
              <a:rPr b="1" i="1" lang="kk-KZ" sz="1800" spc="-1" strike="noStrike">
                <a:solidFill>
                  <a:srgbClr val="0000ff"/>
                </a:solidFill>
                <a:latin typeface="Arial"/>
              </a:rPr>
              <a:t>«Мейлі, сені бір түгелі, жүз ұстаз баулысын, - егер өзіңді өзің көндірмесең, өзің өзіңнен талап ете білмесең олар да </a:t>
            </a:r>
            <a:r>
              <a:rPr b="1" i="1" lang="kk-KZ" sz="1800" spc="-1" strike="noStrike">
                <a:solidFill>
                  <a:srgbClr val="0066ff"/>
                </a:solidFill>
                <a:latin typeface="Arial"/>
              </a:rPr>
              <a:t>«Мейлі, сені бір түгелі, жүз ұстаз баулысын, - егер өзіңді өзің көндірмесең, өзің өзіңнен талап ете білмесең олар да дәрменсіз</a:t>
            </a:r>
            <a:r>
              <a:rPr b="0" lang="kk-KZ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i="1" lang="kk-KZ" sz="1800" spc="-1" strike="noStrike">
                <a:solidFill>
                  <a:srgbClr val="0000ff"/>
                </a:solidFill>
                <a:latin typeface="Arial"/>
              </a:rPr>
              <a:t>дәрменсіз».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Picture 16" descr="30"/>
          <p:cNvPicPr/>
          <p:nvPr/>
        </p:nvPicPr>
        <p:blipFill>
          <a:blip r:embed="rId1"/>
          <a:stretch/>
        </p:blipFill>
        <p:spPr>
          <a:xfrm>
            <a:off x="0" y="0"/>
            <a:ext cx="9144000" cy="6877080"/>
          </a:xfrm>
          <a:prstGeom prst="rect">
            <a:avLst/>
          </a:prstGeom>
          <a:ln>
            <a:noFill/>
          </a:ln>
        </p:spPr>
      </p:pic>
      <p:sp>
        <p:nvSpPr>
          <p:cNvPr id="250" name="CustomShape 2"/>
          <p:cNvSpPr/>
          <p:nvPr/>
        </p:nvSpPr>
        <p:spPr>
          <a:xfrm>
            <a:off x="1116000" y="333360"/>
            <a:ext cx="6048360" cy="36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3"/>
          <p:cNvSpPr/>
          <p:nvPr/>
        </p:nvSpPr>
        <p:spPr>
          <a:xfrm rot="21213000">
            <a:off x="1329840" y="2276280"/>
            <a:ext cx="4608720" cy="251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"/>
          <p:cNvSpPr/>
          <p:nvPr/>
        </p:nvSpPr>
        <p:spPr>
          <a:xfrm rot="21250200">
            <a:off x="1459440" y="2445840"/>
            <a:ext cx="4341960" cy="228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1d6e0"/>
              </a:gs>
              <a:gs pos="100000">
                <a:srgbClr val="005cbf"/>
              </a:gs>
            </a:gsLst>
            <a:lin ang="3258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1500"/>
              </a:spcBef>
            </a:pPr>
            <a:r>
              <a:rPr b="0" i="1" lang="kk-KZ" sz="2400" spc="-1" strike="noStrike">
                <a:solidFill>
                  <a:srgbClr val="000000"/>
                </a:solidFill>
                <a:latin typeface="Arial"/>
              </a:rPr>
              <a:t>«</a:t>
            </a:r>
            <a:r>
              <a:rPr b="1" i="1" lang="kk-KZ" sz="2400" spc="-1" strike="noStrike">
                <a:solidFill>
                  <a:srgbClr val="000000"/>
                </a:solidFill>
                <a:latin typeface="Arial"/>
              </a:rPr>
              <a:t>Мейлі, сені бір түгелі, жүз ұстаз баулысын, - егер өзіңді өзің көндірме</a:t>
            </a:r>
            <a:r>
              <a:rPr b="1" i="1" lang="en-US" sz="24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1" i="1" lang="kk-KZ" sz="2400" spc="-1" strike="noStrike">
                <a:solidFill>
                  <a:srgbClr val="000000"/>
                </a:solidFill>
                <a:latin typeface="Arial"/>
              </a:rPr>
              <a:t>сең, өзің </a:t>
            </a:r>
            <a:r>
              <a:rPr b="1" i="1" lang="en-US" sz="24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i="1" lang="kk-KZ" sz="2400" spc="-1" strike="noStrike">
                <a:solidFill>
                  <a:srgbClr val="000000"/>
                </a:solidFill>
                <a:latin typeface="Arial"/>
              </a:rPr>
              <a:t>өзіңнен талап ете білмесең олар да дәрменсіз».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108000" y="92160"/>
            <a:ext cx="3238560" cy="482400"/>
          </a:xfrm>
          <a:prstGeom prst="flowChartAlternateProcess">
            <a:avLst/>
          </a:prstGeom>
          <a:gradFill rotWithShape="0">
            <a:gsLst>
              <a:gs pos="0">
                <a:srgbClr val="b3dcaf"/>
              </a:gs>
              <a:gs pos="100000">
                <a:srgbClr val="ebf6ea"/>
              </a:gs>
            </a:gsLst>
            <a:lin ang="16200000"/>
          </a:gradFill>
          <a:ln w="9360">
            <a:solidFill>
              <a:srgbClr val="38802c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b="0" lang="kk-KZ" sz="3600" spc="-1" strike="noStrike">
                <a:solidFill>
                  <a:srgbClr val="008000"/>
                </a:solidFill>
                <a:latin typeface="Arial"/>
              </a:rPr>
              <a:t>Қорытынды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108000" y="2276280"/>
            <a:ext cx="8424720" cy="266508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p>
            <a:pPr algn="r">
              <a:lnSpc>
                <a:spcPct val="100000"/>
              </a:lnSpc>
            </a:pPr>
            <a:r>
              <a:rPr b="1" lang="kk-KZ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Сабақтың    эпиграфы:</a:t>
            </a:r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</a:t>
            </a:r>
            <a:br/>
            <a:r>
              <a:rPr b="1" lang="kk-KZ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“ ...Өзің  білмесең, білгендерден үйрен.</a:t>
            </a:r>
            <a:br/>
            <a:r>
              <a:rPr b="1" lang="kk-KZ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    Үйренгеннен ештеңең  кетпейді. .”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Төле  би</a:t>
            </a:r>
            <a:br/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.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Сабақтың    ұстанымы :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Адамды  білімге  жетелейтін үш жол бар: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  </a:t>
            </a:r>
            <a:r>
              <a:rPr b="1" lang="kk-KZ" sz="2400" spc="-1" strike="noStrike">
                <a:solidFill>
                  <a:srgbClr val="000099"/>
                </a:solidFill>
                <a:latin typeface="Times New Roman"/>
                <a:ea typeface="Times New Roman"/>
              </a:rPr>
              <a:t>Ойлау  жолы,  бұл  -  ең  жақсысы;</a:t>
            </a:r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                     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    </a:t>
            </a:r>
            <a:r>
              <a:rPr b="1" lang="kk-KZ" sz="2400" spc="-1" strike="noStrike">
                <a:solidFill>
                  <a:srgbClr val="008000"/>
                </a:solidFill>
                <a:latin typeface="Times New Roman"/>
                <a:ea typeface="Times New Roman"/>
              </a:rPr>
              <a:t>Ұқсау  жолы,  бұл - ең жеңілі;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         </a:t>
            </a:r>
            <a:r>
              <a:rPr b="1" lang="kk-KZ" sz="2400" spc="-1" strike="noStrike">
                <a:solidFill>
                  <a:srgbClr val="a50021"/>
                </a:solidFill>
                <a:latin typeface="Times New Roman"/>
                <a:ea typeface="Times New Roman"/>
              </a:rPr>
              <a:t>Жеке тәжірибе жолы, бұл - өте жауаптысы.</a:t>
            </a:r>
            <a:br/>
            <a:r>
              <a:rPr b="1" lang="kk-KZ" sz="2400" spc="-1" strike="noStrike">
                <a:solidFill>
                  <a:srgbClr val="04617b"/>
                </a:solidFill>
                <a:latin typeface="Times New Roman"/>
                <a:ea typeface="Times New Roman"/>
              </a:rPr>
              <a:t>                                                                                             Конфуций</a:t>
            </a:r>
            <a:endParaRPr b="0" lang="ru-RU" sz="2400" spc="-1" strike="noStrike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98" name="Line 2"/>
          <p:cNvSpPr/>
          <p:nvPr/>
        </p:nvSpPr>
        <p:spPr>
          <a:xfrm>
            <a:off x="343080" y="329256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Line 3"/>
          <p:cNvSpPr/>
          <p:nvPr/>
        </p:nvSpPr>
        <p:spPr>
          <a:xfrm>
            <a:off x="343080" y="329256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Line 4"/>
          <p:cNvSpPr/>
          <p:nvPr/>
        </p:nvSpPr>
        <p:spPr>
          <a:xfrm>
            <a:off x="343080" y="329256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Line 5"/>
          <p:cNvSpPr/>
          <p:nvPr/>
        </p:nvSpPr>
        <p:spPr>
          <a:xfrm>
            <a:off x="343080" y="329256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ransition>
    <p:wedge/>
  </p:transition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79280" y="485640"/>
            <a:ext cx="828036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kk-KZ" sz="1800" spc="-1" strike="noStrike">
                <a:solidFill>
                  <a:srgbClr val="000000"/>
                </a:solidFill>
                <a:latin typeface="Arial"/>
              </a:rPr>
              <a:t>«</a:t>
            </a: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Ой түрткі»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С-1: 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Тұрақты шаманың туындысы неге тең?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С-2: 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Көбейтіндінің туындысы неге тең?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С-3: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Бөлшектің туындысы неге тең?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С-4: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Туындының геометриялық мағынасы қандай?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С-5: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Туындының физикалық  мағынасы қандай?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79280" y="2637000"/>
            <a:ext cx="8640720" cy="155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Жаңа сабақ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Еске түсіру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Туындының мағынасы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1)  </a:t>
            </a: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Физикалық:   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y=f(x) функциясының х нүктесіндегі f ʹ(x) туындысы х нүктесіндегі өзгеру жылдамдығын анықтайды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297000" y="4292640"/>
            <a:ext cx="8280360" cy="22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sʹ(t)=v(t) 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қозғалысағы дененің t уақыт мезетіндегі лездік жылдамдығы;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vʹ(t)=g - жылдамдықтан алынған туынды удеуге тең.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2)  </a:t>
            </a: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Геометриялық: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функциясының    графигіне  жүргізілген  жанаманың  бұрыштық коэфициенті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 ʹ(хₒ)=tg</a:t>
            </a:r>
            <a:r>
              <a:rPr b="1" lang="el-G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α</a:t>
            </a:r>
            <a:r>
              <a:rPr b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=k.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179280" y="115920"/>
            <a:ext cx="6480360" cy="369720"/>
          </a:xfrm>
          <a:prstGeom prst="flowChartAlternateProcess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Өткен тақырыпты еске түсіру.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50920" y="4365720"/>
            <a:ext cx="3457440" cy="718920"/>
          </a:xfrm>
          <a:prstGeom prst="rect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y= f (xₒ)+ f ʹ(xₒ)(x - xₒ)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/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4460040" y="319320"/>
            <a:ext cx="2235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/>
          <a:p>
            <a:pPr/>
            <a:r>
              <a:rPr b="0" lang="kk-KZ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250920" y="457200"/>
            <a:ext cx="8424720" cy="37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i="1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ЖАНАМАНЫҢ ТЕҢДЕУІ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y=f(x) функциясыNₒ(xₒ;yₒ)нүктесіндегі f ʹ(xₒ)   туындысының  мәні берілсін.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Жанама  түзу болғандықтан, жанаманың теңдеуін  y=kx+b сызықтық функция   түрінде  іздейміз. Мұндағы k=tg</a:t>
            </a:r>
            <a:r>
              <a:rPr b="0" lang="el-G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α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= f ʹ(xₒ), ендеше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y= f ʹ(xₒ)xₒ+b, осыдан  </a:t>
            </a: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b=f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xₒ </a:t>
            </a: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 ʹ(xₒ) xₒ,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соңғы өрнекті y= f ʹ(xₒ) xₒ +b теңдеуіне қойсақ,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у=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 ʹxₒ</a:t>
            </a: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xₒ </a:t>
            </a: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 ʹ(xₒ) xₒ </a:t>
            </a:r>
            <a:r>
              <a:rPr b="0" i="1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=</a:t>
            </a:r>
            <a:r>
              <a:rPr b="0" lang="kk-KZ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 (xₒ)+ f ʹ(xₒ)(x - xₒ)   шығады.Демек,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kk-KZ" sz="24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жанаманың теңдеуі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Рисунок 5" descr="https://fhd.multiurok.ru/b/4/d/b4ddcf8570ca598f33fb2579b50741a11c4b9ccb/img5.jpg"/>
          <p:cNvPicPr/>
          <p:nvPr/>
        </p:nvPicPr>
        <p:blipFill>
          <a:blip r:embed="rId1"/>
          <a:srcRect l="59310" t="50475" r="7888" b="4524"/>
          <a:stretch/>
        </p:blipFill>
        <p:spPr>
          <a:xfrm>
            <a:off x="4356000" y="4157640"/>
            <a:ext cx="3745080" cy="236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Прямоугольник 1" descr=""/>
          <p:cNvPicPr/>
          <p:nvPr/>
        </p:nvPicPr>
        <p:blipFill>
          <a:blip r:embed="rId1"/>
          <a:stretch/>
        </p:blipFill>
        <p:spPr>
          <a:xfrm>
            <a:off x="249120" y="835200"/>
            <a:ext cx="7851960" cy="230976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324000" y="66600"/>
            <a:ext cx="2016000" cy="482760"/>
          </a:xfrm>
          <a:prstGeom prst="flowChartAlternateProcess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kk-KZ" sz="2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Алгоритм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Rectangle 2" descr=""/>
          <p:cNvPicPr/>
          <p:nvPr/>
        </p:nvPicPr>
        <p:blipFill>
          <a:blip r:embed="rId2"/>
          <a:stretch/>
        </p:blipFill>
        <p:spPr>
          <a:xfrm>
            <a:off x="96840" y="3333600"/>
            <a:ext cx="4054320" cy="129888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4" descr=""/>
          <p:cNvPicPr/>
          <p:nvPr/>
        </p:nvPicPr>
        <p:blipFill>
          <a:blip r:embed="rId3"/>
          <a:stretch/>
        </p:blipFill>
        <p:spPr>
          <a:xfrm>
            <a:off x="324000" y="4495680"/>
            <a:ext cx="3006720" cy="217332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 flipV="1" rot="10800000">
            <a:off x="4000680" y="4802400"/>
            <a:ext cx="194976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kk-KZ" sz="14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5" name="Прямоугольник 6" descr=""/>
          <p:cNvPicPr/>
          <p:nvPr/>
        </p:nvPicPr>
        <p:blipFill>
          <a:blip r:embed="rId4"/>
          <a:stretch/>
        </p:blipFill>
        <p:spPr>
          <a:xfrm>
            <a:off x="4151160" y="3213000"/>
            <a:ext cx="4816800" cy="326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324000" y="66600"/>
            <a:ext cx="4608360" cy="482760"/>
          </a:xfrm>
          <a:prstGeom prst="flowChartAlternateProcess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Constantia"/>
              </a:rPr>
              <a:t>Бірлескен   жұмыс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Прямоугольник 3" descr=""/>
          <p:cNvPicPr/>
          <p:nvPr/>
        </p:nvPicPr>
        <p:blipFill>
          <a:blip r:embed="rId1"/>
          <a:stretch/>
        </p:blipFill>
        <p:spPr>
          <a:xfrm>
            <a:off x="158760" y="622440"/>
            <a:ext cx="8204040" cy="652320"/>
          </a:xfrm>
          <a:prstGeom prst="rect">
            <a:avLst/>
          </a:prstGeom>
          <a:ln>
            <a:noFill/>
          </a:ln>
        </p:spPr>
      </p:pic>
      <p:pic>
        <p:nvPicPr>
          <p:cNvPr id="218" name="Прямоугольник 4" descr=""/>
          <p:cNvPicPr/>
          <p:nvPr/>
        </p:nvPicPr>
        <p:blipFill>
          <a:blip r:embed="rId2"/>
          <a:stretch/>
        </p:blipFill>
        <p:spPr>
          <a:xfrm>
            <a:off x="268200" y="1384200"/>
            <a:ext cx="6175440" cy="187164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6588000" y="1197000"/>
            <a:ext cx="2305080" cy="2228400"/>
          </a:xfrm>
          <a:prstGeom prst="rect">
            <a:avLst/>
          </a:prstGeom>
          <a:gradFill rotWithShape="0">
            <a:gsLst>
              <a:gs pos="0">
                <a:srgbClr val="b7ffa4"/>
              </a:gs>
              <a:gs pos="100000">
                <a:srgbClr val="eaffe5"/>
              </a:gs>
            </a:gsLst>
            <a:lin ang="16200000"/>
          </a:gradFill>
          <a:ln w="9360">
            <a:solidFill>
              <a:srgbClr val="78c85d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Дескриптор: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Жанаманың теңдеуін құру алгоритм пайдаланады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2.Жанаманың теңдеуін  құрады</a:t>
            </a:r>
            <a:r>
              <a:rPr b="0" lang="kk-KZ" sz="1800" spc="-1" strike="noStrike">
                <a:solidFill>
                  <a:srgbClr val="000000"/>
                </a:solidFill>
                <a:latin typeface="Constantia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Прямоугольник 6" descr=""/>
          <p:cNvPicPr/>
          <p:nvPr/>
        </p:nvPicPr>
        <p:blipFill>
          <a:blip r:embed="rId3"/>
          <a:stretch/>
        </p:blipFill>
        <p:spPr>
          <a:xfrm>
            <a:off x="249120" y="3498840"/>
            <a:ext cx="8645760" cy="787320"/>
          </a:xfrm>
          <a:prstGeom prst="rect">
            <a:avLst/>
          </a:prstGeom>
          <a:ln>
            <a:noFill/>
          </a:ln>
        </p:spPr>
      </p:pic>
      <p:pic>
        <p:nvPicPr>
          <p:cNvPr id="221" name="Прямоугольник 7" descr=""/>
          <p:cNvPicPr/>
          <p:nvPr/>
        </p:nvPicPr>
        <p:blipFill>
          <a:blip r:embed="rId4"/>
          <a:stretch/>
        </p:blipFill>
        <p:spPr>
          <a:xfrm>
            <a:off x="324000" y="4511520"/>
            <a:ext cx="5905440" cy="225432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6012000" y="4835520"/>
            <a:ext cx="2520720" cy="1585080"/>
          </a:xfrm>
          <a:prstGeom prst="rect">
            <a:avLst/>
          </a:prstGeom>
          <a:gradFill rotWithShape="0">
            <a:gsLst>
              <a:gs pos="0">
                <a:srgbClr val="b7ffa4"/>
              </a:gs>
              <a:gs pos="100000">
                <a:srgbClr val="eaffe5"/>
              </a:gs>
            </a:gsLst>
            <a:lin ang="16200000"/>
          </a:gradFill>
          <a:ln w="9360">
            <a:solidFill>
              <a:srgbClr val="78c85d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kk-KZ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Дескриптор: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Жанаманың теңдеуін құру алгоритм пайдаланады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2.Жанаманың теңдеуін  құрады</a:t>
            </a:r>
            <a:r>
              <a:rPr b="0" lang="kk-KZ" sz="1800" spc="-1" strike="noStrike">
                <a:solidFill>
                  <a:srgbClr val="000000"/>
                </a:solidFill>
                <a:latin typeface="Constantia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Прямоугольник 2" descr=""/>
          <p:cNvPicPr/>
          <p:nvPr/>
        </p:nvPicPr>
        <p:blipFill>
          <a:blip r:embed="rId1"/>
          <a:stretch/>
        </p:blipFill>
        <p:spPr>
          <a:xfrm>
            <a:off x="324000" y="334800"/>
            <a:ext cx="8137440" cy="1060560"/>
          </a:xfrm>
          <a:prstGeom prst="rect">
            <a:avLst/>
          </a:prstGeom>
          <a:ln>
            <a:noFill/>
          </a:ln>
        </p:spPr>
      </p:pic>
      <p:pic>
        <p:nvPicPr>
          <p:cNvPr id="224" name="Прямоугольник 3" descr=""/>
          <p:cNvPicPr/>
          <p:nvPr/>
        </p:nvPicPr>
        <p:blipFill>
          <a:blip r:embed="rId2"/>
          <a:stretch/>
        </p:blipFill>
        <p:spPr>
          <a:xfrm>
            <a:off x="324000" y="1700280"/>
            <a:ext cx="7991280" cy="652320"/>
          </a:xfrm>
          <a:prstGeom prst="rect">
            <a:avLst/>
          </a:prstGeom>
          <a:ln>
            <a:noFill/>
          </a:ln>
        </p:spPr>
      </p:pic>
      <p:pic>
        <p:nvPicPr>
          <p:cNvPr id="225" name="Прямоугольник 1" descr=""/>
          <p:cNvPicPr/>
          <p:nvPr/>
        </p:nvPicPr>
        <p:blipFill>
          <a:blip r:embed="rId3"/>
          <a:stretch/>
        </p:blipFill>
        <p:spPr>
          <a:xfrm>
            <a:off x="542880" y="2706840"/>
            <a:ext cx="3309840" cy="37764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539640" y="2325600"/>
            <a:ext cx="14065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0" lang="kk-KZ" sz="1800" spc="-1" strike="noStrike">
                <a:solidFill>
                  <a:srgbClr val="000000"/>
                </a:solidFill>
                <a:latin typeface="Arial"/>
              </a:rPr>
              <a:t>Шешуі: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Прямоугольник 6" descr=""/>
          <p:cNvPicPr/>
          <p:nvPr/>
        </p:nvPicPr>
        <p:blipFill>
          <a:blip r:embed="rId4"/>
          <a:stretch/>
        </p:blipFill>
        <p:spPr>
          <a:xfrm>
            <a:off x="554040" y="3084480"/>
            <a:ext cx="4572000" cy="108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Прямоугольник 2" descr=""/>
          <p:cNvPicPr/>
          <p:nvPr/>
        </p:nvPicPr>
        <p:blipFill>
          <a:blip r:embed="rId1"/>
          <a:stretch/>
        </p:blipFill>
        <p:spPr>
          <a:xfrm>
            <a:off x="324000" y="262080"/>
            <a:ext cx="5186160" cy="2315880"/>
          </a:xfrm>
          <a:prstGeom prst="rect">
            <a:avLst/>
          </a:prstGeom>
          <a:ln>
            <a:noFill/>
          </a:ln>
        </p:spPr>
      </p:pic>
      <p:pic>
        <p:nvPicPr>
          <p:cNvPr id="229" name="Рисунок 3" descr=""/>
          <p:cNvPicPr/>
          <p:nvPr/>
        </p:nvPicPr>
        <p:blipFill>
          <a:blip r:embed="rId2"/>
          <a:srcRect l="41998" t="23421" r="36005" b="20117"/>
          <a:stretch/>
        </p:blipFill>
        <p:spPr>
          <a:xfrm>
            <a:off x="395280" y="3357720"/>
            <a:ext cx="3240000" cy="3095640"/>
          </a:xfrm>
          <a:prstGeom prst="rect">
            <a:avLst/>
          </a:prstGeom>
          <a:ln>
            <a:noFill/>
          </a:ln>
        </p:spPr>
      </p:pic>
      <p:pic>
        <p:nvPicPr>
          <p:cNvPr id="230" name="Прямоугольник 4" descr=""/>
          <p:cNvPicPr/>
          <p:nvPr/>
        </p:nvPicPr>
        <p:blipFill>
          <a:blip r:embed="rId3"/>
          <a:stretch/>
        </p:blipFill>
        <p:spPr>
          <a:xfrm>
            <a:off x="5510160" y="268200"/>
            <a:ext cx="3384720" cy="23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95120" y="260280"/>
            <a:ext cx="2519640" cy="482760"/>
          </a:xfrm>
          <a:prstGeom prst="flowChartAlternateProcess">
            <a:avLst/>
          </a:prstGeom>
          <a:gradFill rotWithShape="0">
            <a:gsLst>
              <a:gs pos="0">
                <a:srgbClr val="00af7c"/>
              </a:gs>
              <a:gs pos="100000">
                <a:srgbClr val="00eaa6"/>
              </a:gs>
            </a:gsLst>
            <a:lin ang="16200000"/>
          </a:gradFill>
          <a:ln w="9360">
            <a:solidFill>
              <a:srgbClr val="0bcf9a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kk-KZ" sz="2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Жеке жұмыс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Прямоугольник 2" descr=""/>
          <p:cNvPicPr/>
          <p:nvPr/>
        </p:nvPicPr>
        <p:blipFill>
          <a:blip r:embed="rId1"/>
          <a:stretch/>
        </p:blipFill>
        <p:spPr>
          <a:xfrm>
            <a:off x="195120" y="1127160"/>
            <a:ext cx="3511800" cy="1201680"/>
          </a:xfrm>
          <a:prstGeom prst="rect">
            <a:avLst/>
          </a:prstGeom>
          <a:ln>
            <a:noFill/>
          </a:ln>
        </p:spPr>
      </p:pic>
      <p:pic>
        <p:nvPicPr>
          <p:cNvPr id="233" name="Прямоугольник 3" descr=""/>
          <p:cNvPicPr/>
          <p:nvPr/>
        </p:nvPicPr>
        <p:blipFill>
          <a:blip r:embed="rId2"/>
          <a:stretch/>
        </p:blipFill>
        <p:spPr>
          <a:xfrm>
            <a:off x="109440" y="2567160"/>
            <a:ext cx="3889440" cy="2041200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3924360" y="1170000"/>
            <a:ext cx="4319640" cy="1191240"/>
          </a:xfrm>
          <a:prstGeom prst="rect">
            <a:avLst/>
          </a:prstGeom>
          <a:gradFill rotWithShape="0">
            <a:gsLst>
              <a:gs pos="0">
                <a:srgbClr val="b7ffa4"/>
              </a:gs>
              <a:gs pos="100000">
                <a:srgbClr val="eaffe5"/>
              </a:gs>
            </a:gsLst>
            <a:lin ang="16200000"/>
          </a:gradFill>
          <a:ln w="9360">
            <a:solidFill>
              <a:srgbClr val="78c85d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kk-KZ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Дескриптор: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1. Жанаманың теңдеуін құру алгоритм пайдаланады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2.Жанаманың теңдеуін  құрады.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Прямоугольник 6" descr=""/>
          <p:cNvPicPr/>
          <p:nvPr/>
        </p:nvPicPr>
        <p:blipFill>
          <a:blip r:embed="rId3"/>
          <a:stretch/>
        </p:blipFill>
        <p:spPr>
          <a:xfrm>
            <a:off x="4138560" y="5084640"/>
            <a:ext cx="4249800" cy="1249560"/>
          </a:xfrm>
          <a:prstGeom prst="rect">
            <a:avLst/>
          </a:prstGeom>
          <a:ln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4603680" y="2986200"/>
            <a:ext cx="4319640" cy="1191240"/>
          </a:xfrm>
          <a:prstGeom prst="rect">
            <a:avLst/>
          </a:prstGeom>
          <a:gradFill rotWithShape="0">
            <a:gsLst>
              <a:gs pos="0">
                <a:srgbClr val="b7ffa4"/>
              </a:gs>
              <a:gs pos="100000">
                <a:srgbClr val="eaffe5"/>
              </a:gs>
            </a:gsLst>
            <a:lin ang="16200000"/>
          </a:gradFill>
          <a:ln w="9360">
            <a:solidFill>
              <a:srgbClr val="78c85d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kk-KZ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Дескриптор: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1. Жанаманың теңдеуін құру алгоритм пайдаланады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kk-KZ" sz="1800" spc="-1" strike="noStrike">
                <a:solidFill>
                  <a:srgbClr val="002060"/>
                </a:solidFill>
                <a:latin typeface="Times New Roman"/>
                <a:ea typeface="Times New Roman"/>
              </a:rPr>
              <a:t>2.Жанаманың теңдеуін  құрады.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Прямоугольник 8" descr=""/>
          <p:cNvPicPr/>
          <p:nvPr/>
        </p:nvPicPr>
        <p:blipFill>
          <a:blip r:embed="rId4"/>
          <a:stretch/>
        </p:blipFill>
        <p:spPr>
          <a:xfrm>
            <a:off x="146160" y="4797360"/>
            <a:ext cx="3487680" cy="186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Application>LibreOffice/6.1.3.2$Windows_X86_64 LibreOffice_project/86daf60bf00efa86ad547e59e09d6bb77c699acb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2010-12-13T17:57:37Z</dcterms:created>
  <dc:creator>Admin</dc:creator>
  <dc:description/>
  <dc:language>ru-RU</dc:language>
  <cp:lastModifiedBy>DFR</cp:lastModifiedBy>
  <dcterms:modified xsi:type="dcterms:W3CDTF">2020-11-22T23:58:56Z</dcterms:modified>
  <cp:revision>49</cp:revision>
  <dc:subject/>
  <dc:title>Графикпен   жўмыс</dc:title>
</cp:coreProperties>
</file>