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53" y="81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E8E42-1F25-4A19-B897-D3E3EA50A358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A9672F3-91B7-4701-A023-16558691E7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185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E8E42-1F25-4A19-B897-D3E3EA50A358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A9672F3-91B7-4701-A023-16558691E7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748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E8E42-1F25-4A19-B897-D3E3EA50A358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A9672F3-91B7-4701-A023-16558691E7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10400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E8E42-1F25-4A19-B897-D3E3EA50A358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A9672F3-91B7-4701-A023-16558691E7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7246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E8E42-1F25-4A19-B897-D3E3EA50A358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A9672F3-91B7-4701-A023-16558691E7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096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E8E42-1F25-4A19-B897-D3E3EA50A358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A9672F3-91B7-4701-A023-16558691E7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1338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E8E42-1F25-4A19-B897-D3E3EA50A358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672F3-91B7-4701-A023-16558691E7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24317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E8E42-1F25-4A19-B897-D3E3EA50A358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672F3-91B7-4701-A023-16558691E7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352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E8E42-1F25-4A19-B897-D3E3EA50A358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672F3-91B7-4701-A023-16558691E7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248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E8E42-1F25-4A19-B897-D3E3EA50A358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A9672F3-91B7-4701-A023-16558691E7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445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E8E42-1F25-4A19-B897-D3E3EA50A358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A9672F3-91B7-4701-A023-16558691E7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7294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E8E42-1F25-4A19-B897-D3E3EA50A358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A9672F3-91B7-4701-A023-16558691E7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1310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E8E42-1F25-4A19-B897-D3E3EA50A358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672F3-91B7-4701-A023-16558691E7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5497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E8E42-1F25-4A19-B897-D3E3EA50A358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672F3-91B7-4701-A023-16558691E7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2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E8E42-1F25-4A19-B897-D3E3EA50A358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672F3-91B7-4701-A023-16558691E7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000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E8E42-1F25-4A19-B897-D3E3EA50A358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A9672F3-91B7-4701-A023-16558691E7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282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E8E42-1F25-4A19-B897-D3E3EA50A358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A9672F3-91B7-4701-A023-16558691E7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5551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45004" y="1051041"/>
            <a:ext cx="1034415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Алгебра және анализ бастамалары </a:t>
            </a:r>
          </a:p>
          <a:p>
            <a:r>
              <a:rPr lang="kk-K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10 сынып </a:t>
            </a:r>
          </a:p>
          <a:p>
            <a:r>
              <a:rPr lang="kk-K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(Қоғамдық-гуманитарлық бағыт) </a:t>
            </a:r>
          </a:p>
          <a:p>
            <a:r>
              <a:rPr lang="kk-K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Бөлім: Тригонометриялық теңдеулер мен теңсіздіктер. </a:t>
            </a:r>
          </a:p>
          <a:p>
            <a:r>
              <a:rPr lang="kk-K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№27 сабақ</a:t>
            </a:r>
          </a:p>
          <a:p>
            <a:r>
              <a:rPr lang="kk-K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тақырыбы: </a:t>
            </a:r>
          </a:p>
          <a:p>
            <a:r>
              <a:rPr lang="kk-K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Қарапайым тригонометриялық теңсіздіктерді шешу. </a:t>
            </a:r>
          </a:p>
          <a:p>
            <a:r>
              <a:rPr lang="kk-K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38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324100" y="396091"/>
                <a:ext cx="8629650" cy="53378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dirty="0" smtClean="0"/>
                  <a:t> </a:t>
                </a:r>
                <a:r>
                  <a:rPr lang="kk-KZ" b="1" dirty="0"/>
                  <a:t> </a:t>
                </a:r>
                <a:r>
                  <a:rPr lang="kk-KZ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Өз бетінше орындандалатын тапсырмалар: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sin</a:t>
                </a:r>
                <a14:m>
                  <m:oMath xmlns:m="http://schemas.openxmlformats.org/officeDocument/2006/math">
                    <m:r>
                      <a:rPr lang="en-US" b="1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ru-RU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b="1" i="1">
                            <a:latin typeface="Cambria Math" panose="02040503050406030204" pitchFamily="18" charset="0"/>
                          </a:rPr>
                          <m:t>𝐱</m:t>
                        </m:r>
                      </m:num>
                      <m:den>
                        <m:r>
                          <a:rPr lang="kk-KZ" b="1" i="1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kk-KZ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kk-KZ" b="1">
                        <a:latin typeface="Cambria Math" panose="02040503050406030204" pitchFamily="18" charset="0"/>
                      </a:rPr>
                      <m:t>&gt;</m:t>
                    </m:r>
                    <m:f>
                      <m:fPr>
                        <m:ctrlPr>
                          <a:rPr lang="ru-RU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b="1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kk-KZ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e>
                        </m:rad>
                      </m:num>
                      <m:den>
                        <m:r>
                          <a:rPr lang="kk-KZ" b="1" i="1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tg3x</a:t>
                </a:r>
                <a14:m>
                  <m:oMath xmlns:m="http://schemas.openxmlformats.org/officeDocument/2006/math">
                    <m:r>
                      <a:rPr lang="kk-KZ" b="1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≥−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2cos3x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kk-KZ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endParaRPr lang="kk-KZ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r>
                  <a:rPr lang="kk-KZ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Дескриптор: </a:t>
                </a:r>
              </a:p>
              <a:p>
                <a:pPr marL="285750" lvl="0" indent="-285750">
                  <a:buFont typeface="Wingdings" panose="05000000000000000000" pitchFamily="2" charset="2"/>
                  <a:buChar char="v"/>
                </a:pPr>
                <a:r>
                  <a:rPr lang="kk-KZ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Негізгі тригонометриялық теңдеулерді теңсіздіктерді шешуде қолдана біледі.</a:t>
                </a:r>
              </a:p>
              <a:p>
                <a:pPr marL="285750" lvl="0" indent="-285750">
                  <a:buFont typeface="Wingdings" panose="05000000000000000000" pitchFamily="2" charset="2"/>
                  <a:buChar char="v"/>
                </a:pPr>
                <a:r>
                  <a:rPr lang="kk-KZ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Теңсіздікті шешуді бұрыштардың аралықтарын таба біледі.</a:t>
                </a:r>
              </a:p>
              <a:p>
                <a:pPr marL="285750" lvl="0" indent="-285750">
                  <a:buFont typeface="Wingdings" panose="05000000000000000000" pitchFamily="2" charset="2"/>
                  <a:buChar char="v"/>
                </a:pPr>
                <a:r>
                  <a:rPr lang="kk-KZ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Теңсіздікті түрлендіреді. </a:t>
                </a:r>
              </a:p>
              <a:p>
                <a:pPr marL="285750" lvl="0" indent="-285750">
                  <a:buFont typeface="Wingdings" panose="05000000000000000000" pitchFamily="2" charset="2"/>
                  <a:buChar char="v"/>
                </a:pPr>
                <a:r>
                  <a:rPr lang="kk-KZ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Ықшамдайды.</a:t>
                </a:r>
              </a:p>
              <a:p>
                <a:pPr marL="285750" lvl="0" indent="-285750">
                  <a:buFont typeface="Wingdings" panose="05000000000000000000" pitchFamily="2" charset="2"/>
                  <a:buChar char="v"/>
                </a:pPr>
                <a:endParaRPr lang="kk-KZ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4100" y="396091"/>
                <a:ext cx="8629650" cy="5337808"/>
              </a:xfrm>
              <a:prstGeom prst="rect">
                <a:avLst/>
              </a:prstGeom>
              <a:blipFill>
                <a:blip r:embed="rId2" cstate="print"/>
                <a:stretch>
                  <a:fillRect l="-1059" t="-6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3729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9276" y="2457450"/>
            <a:ext cx="9409112" cy="1676399"/>
          </a:xfrm>
        </p:spPr>
        <p:txBody>
          <a:bodyPr>
            <a:normAutofit/>
          </a:bodyPr>
          <a:lstStyle/>
          <a:p>
            <a:r>
              <a:rPr lang="kk-KZ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Назарларыңызға рақмет!</a:t>
            </a:r>
            <a:endParaRPr lang="ru-RU" sz="6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196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право 3"/>
          <p:cNvSpPr/>
          <p:nvPr/>
        </p:nvSpPr>
        <p:spPr>
          <a:xfrm>
            <a:off x="895350" y="1285875"/>
            <a:ext cx="9582150" cy="3571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Қарапайым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тригонометриялық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теңсіздіктерді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шешу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әдістерін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білесіз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71725" y="524560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5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ru-RU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5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29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76450" y="419100"/>
            <a:ext cx="10001250" cy="607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11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685925" y="647700"/>
                <a:ext cx="8610600" cy="61396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Жаңа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материалды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бекіту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үшін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тригонометриялық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теңсіздіктерді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шешудің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негізгі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әдістерін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баяндаймыз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тапсырма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 </a:t>
                </a:r>
              </a:p>
              <a:p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</a:t>
                </a:r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cos</a:t>
                </a:r>
                <a14:m>
                  <m:oMath xmlns:m="http://schemas.openxmlformats.org/officeDocument/2006/math">
                    <m:r>
                      <a:rPr lang="kk-KZ" b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b="0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kk-KZ" b="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kk-KZ" b="0">
                        <a:latin typeface="Cambria Math" panose="02040503050406030204" pitchFamily="18" charset="0"/>
                      </a:rPr>
                      <m:t> &gt;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kk-KZ" b="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kk-KZ" b="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kk-KZ" dirty="0"/>
                  <a:t> </a:t>
                </a:r>
                <a:r>
                  <a:rPr lang="kk-KZ" dirty="0" smtClean="0"/>
                  <a:t>  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теңсіздігін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шешейік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</a:p>
              <a:p>
                <a:endParaRPr 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Бұл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жерде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аргумент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бөлшек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болып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тұр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endParaRPr 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Шешуі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   </a:t>
                </a:r>
              </a:p>
              <a:p>
                <a:endParaRPr 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kk-KZ" sz="20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kk-KZ" sz="2000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kk-KZ" sz="200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kk-KZ" sz="2000" dirty="0"/>
                  <a:t>  + 2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kk-KZ" sz="2000">
                        <a:latin typeface="Cambria Math" panose="02040503050406030204" pitchFamily="18" charset="0"/>
                      </a:rPr>
                      <m:t>π</m:t>
                    </m:r>
                    <m:r>
                      <m:rPr>
                        <m:sty m:val="p"/>
                      </m:rPr>
                      <a:rPr lang="en-US" sz="2000">
                        <a:latin typeface="Cambria Math" panose="02040503050406030204" pitchFamily="18" charset="0"/>
                      </a:rPr>
                      <m:t>n</m:t>
                    </m:r>
                    <m:r>
                      <a:rPr lang="ru-RU" sz="2000">
                        <a:latin typeface="Cambria Math" panose="02040503050406030204" pitchFamily="18" charset="0"/>
                      </a:rPr>
                      <m:t> &lt;</m:t>
                    </m:r>
                  </m:oMath>
                </a14:m>
                <a:r>
                  <a:rPr lang="ru-RU" sz="2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x</m:t>
                        </m:r>
                      </m:num>
                      <m:den>
                        <m:r>
                          <a:rPr lang="ru-RU" sz="200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ru-RU" sz="2000">
                        <a:latin typeface="Cambria Math" panose="02040503050406030204" pitchFamily="18" charset="0"/>
                      </a:rPr>
                      <m:t>&lt; </m:t>
                    </m:r>
                    <m:f>
                      <m:f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kk-KZ" sz="2000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kk-KZ" sz="200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kk-KZ" sz="2000" dirty="0"/>
                  <a:t>  + 2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kk-KZ" sz="2000">
                        <a:latin typeface="Cambria Math" panose="02040503050406030204" pitchFamily="18" charset="0"/>
                      </a:rPr>
                      <m:t>π</m:t>
                    </m:r>
                    <m:r>
                      <m:rPr>
                        <m:sty m:val="p"/>
                      </m:rPr>
                      <a:rPr lang="en-US" sz="2000">
                        <a:latin typeface="Cambria Math" panose="02040503050406030204" pitchFamily="18" charset="0"/>
                      </a:rPr>
                      <m:t>n</m:t>
                    </m:r>
                  </m:oMath>
                </a14:m>
                <a:r>
                  <a:rPr lang="ru-RU" sz="2000" dirty="0"/>
                  <a:t>, </a:t>
                </a:r>
                <a:r>
                  <a:rPr lang="en-US" sz="2000" dirty="0"/>
                  <a:t>n</a:t>
                </a:r>
                <a14:m>
                  <m:oMath xmlns:m="http://schemas.openxmlformats.org/officeDocument/2006/math">
                    <m:r>
                      <a:rPr lang="ru-RU" sz="2000">
                        <a:latin typeface="Cambria Math" panose="02040503050406030204" pitchFamily="18" charset="0"/>
                      </a:rPr>
                      <m:t> ∈</m:t>
                    </m:r>
                    <m:r>
                      <m:rPr>
                        <m:sty m:val="p"/>
                      </m:rPr>
                      <a:rPr lang="en-US" sz="2000">
                        <a:latin typeface="Cambria Math" panose="02040503050406030204" pitchFamily="18" charset="0"/>
                      </a:rPr>
                      <m:t>Z</m:t>
                    </m:r>
                  </m:oMath>
                </a14:m>
                <a:r>
                  <a:rPr lang="en-US" sz="2000" dirty="0"/>
                  <a:t> </a:t>
                </a:r>
                <a:endParaRPr lang="ru-RU" sz="2000" dirty="0"/>
              </a:p>
              <a:p>
                <a:r>
                  <a:rPr lang="ru-RU" sz="2000" dirty="0"/>
                  <a:t> </a:t>
                </a:r>
              </a:p>
              <a:p>
                <a:r>
                  <a:rPr lang="kk-KZ" sz="2000" b="1" dirty="0"/>
                  <a:t>  </a:t>
                </a:r>
                <a14:m>
                  <m:oMath xmlns:m="http://schemas.openxmlformats.org/officeDocument/2006/math">
                    <m:r>
                      <a:rPr lang="kk-KZ" sz="20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kk-KZ" sz="2000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kk-KZ" sz="200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kk-KZ" sz="2000" dirty="0"/>
                  <a:t>  + </a:t>
                </a:r>
                <a:r>
                  <a:rPr lang="kk-KZ" sz="2000" dirty="0" smtClean="0"/>
                  <a:t>6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kk-KZ" sz="2000">
                        <a:latin typeface="Cambria Math" panose="02040503050406030204" pitchFamily="18" charset="0"/>
                      </a:rPr>
                      <m:t>π</m:t>
                    </m:r>
                    <m:r>
                      <m:rPr>
                        <m:sty m:val="p"/>
                      </m:rPr>
                      <a:rPr lang="en-US" sz="2000">
                        <a:latin typeface="Cambria Math" panose="02040503050406030204" pitchFamily="18" charset="0"/>
                      </a:rPr>
                      <m:t>n</m:t>
                    </m:r>
                    <m:r>
                      <a:rPr lang="ru-RU" sz="2000">
                        <a:latin typeface="Cambria Math" panose="02040503050406030204" pitchFamily="18" charset="0"/>
                      </a:rPr>
                      <m:t> &lt;</m:t>
                    </m:r>
                  </m:oMath>
                </a14:m>
                <a:r>
                  <a:rPr lang="ru-RU" sz="2000" dirty="0"/>
                  <a:t>   </a:t>
                </a:r>
                <a:r>
                  <a:rPr lang="en-US" sz="2000" dirty="0"/>
                  <a:t>x</a:t>
                </a:r>
                <a:r>
                  <a:rPr lang="ru-RU" sz="2000" dirty="0"/>
                  <a:t>  </a:t>
                </a:r>
                <a14:m>
                  <m:oMath xmlns:m="http://schemas.openxmlformats.org/officeDocument/2006/math">
                    <m:r>
                      <a:rPr lang="ru-RU" sz="2000">
                        <a:latin typeface="Cambria Math" panose="02040503050406030204" pitchFamily="18" charset="0"/>
                      </a:rPr>
                      <m:t>&lt; </m:t>
                    </m:r>
                    <m:f>
                      <m:f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kk-KZ" sz="2000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kk-KZ" sz="200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kk-KZ" sz="2000" dirty="0"/>
                  <a:t>  + </a:t>
                </a:r>
                <a:r>
                  <a:rPr lang="kk-KZ" sz="2000" dirty="0" smtClean="0"/>
                  <a:t>6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kk-KZ" sz="2000">
                        <a:latin typeface="Cambria Math" panose="02040503050406030204" pitchFamily="18" charset="0"/>
                      </a:rPr>
                      <m:t>π</m:t>
                    </m:r>
                    <m:r>
                      <m:rPr>
                        <m:sty m:val="p"/>
                      </m:rPr>
                      <a:rPr lang="en-US" sz="2000">
                        <a:latin typeface="Cambria Math" panose="02040503050406030204" pitchFamily="18" charset="0"/>
                      </a:rPr>
                      <m:t>n</m:t>
                    </m:r>
                  </m:oMath>
                </a14:m>
                <a:r>
                  <a:rPr lang="ru-RU" sz="2000" dirty="0"/>
                  <a:t>, </a:t>
                </a:r>
                <a:r>
                  <a:rPr lang="en-US" sz="2000" dirty="0"/>
                  <a:t>n</a:t>
                </a:r>
                <a14:m>
                  <m:oMath xmlns:m="http://schemas.openxmlformats.org/officeDocument/2006/math">
                    <m:r>
                      <a:rPr lang="ru-RU" sz="2000">
                        <a:latin typeface="Cambria Math" panose="02040503050406030204" pitchFamily="18" charset="0"/>
                      </a:rPr>
                      <m:t> ∈</m:t>
                    </m:r>
                    <m:r>
                      <m:rPr>
                        <m:sty m:val="p"/>
                      </m:rPr>
                      <a:rPr lang="en-US" sz="2000">
                        <a:latin typeface="Cambria Math" panose="02040503050406030204" pitchFamily="18" charset="0"/>
                      </a:rPr>
                      <m:t>Z</m:t>
                    </m:r>
                  </m:oMath>
                </a14:m>
                <a:r>
                  <a:rPr lang="en-US" sz="2000" dirty="0"/>
                  <a:t> </a:t>
                </a:r>
                <a:endParaRPr lang="ru-RU" sz="2000" dirty="0"/>
              </a:p>
              <a:p>
                <a:r>
                  <a:rPr lang="ru-RU" dirty="0"/>
                  <a:t> </a:t>
                </a:r>
              </a:p>
              <a:p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Жауабы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 </a:t>
                </a:r>
                <a:r>
                  <a:rPr lang="kk-KZ" sz="2400" b="1" dirty="0" smtClean="0"/>
                  <a:t> </a:t>
                </a:r>
                <a14:m>
                  <m:oMath xmlns:m="http://schemas.openxmlformats.org/officeDocument/2006/math">
                    <m:r>
                      <a:rPr lang="kk-KZ" sz="24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kk-KZ" sz="2400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kk-KZ" sz="240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kk-KZ" sz="2400" dirty="0"/>
                  <a:t>  + </a:t>
                </a:r>
                <a:r>
                  <a:rPr lang="kk-KZ" sz="2400" dirty="0" smtClean="0"/>
                  <a:t>6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kk-KZ" sz="2400">
                        <a:latin typeface="Cambria Math" panose="02040503050406030204" pitchFamily="18" charset="0"/>
                      </a:rPr>
                      <m:t>π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n</m:t>
                    </m:r>
                    <m:r>
                      <a:rPr lang="ru-RU" sz="2400">
                        <a:latin typeface="Cambria Math" panose="02040503050406030204" pitchFamily="18" charset="0"/>
                      </a:rPr>
                      <m:t> &lt;</m:t>
                    </m:r>
                  </m:oMath>
                </a14:m>
                <a:r>
                  <a:rPr lang="ru-RU" sz="2400" dirty="0"/>
                  <a:t>   </a:t>
                </a:r>
                <a:r>
                  <a:rPr lang="en-US" sz="2400" dirty="0"/>
                  <a:t>x</a:t>
                </a:r>
                <a:r>
                  <a:rPr lang="ru-RU" sz="2400" dirty="0"/>
                  <a:t>  </a:t>
                </a:r>
                <a14:m>
                  <m:oMath xmlns:m="http://schemas.openxmlformats.org/officeDocument/2006/math">
                    <m:r>
                      <a:rPr lang="ru-RU" sz="2400">
                        <a:latin typeface="Cambria Math" panose="02040503050406030204" pitchFamily="18" charset="0"/>
                      </a:rPr>
                      <m:t>&lt; 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kk-KZ" sz="2400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kk-KZ" sz="240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kk-KZ" sz="2400" dirty="0"/>
                  <a:t>  </a:t>
                </a:r>
                <a:r>
                  <a:rPr lang="kk-KZ" sz="2400" dirty="0" smtClean="0"/>
                  <a:t>+ 6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kk-KZ" sz="2400">
                        <a:latin typeface="Cambria Math" panose="02040503050406030204" pitchFamily="18" charset="0"/>
                      </a:rPr>
                      <m:t>π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n</m:t>
                    </m:r>
                  </m:oMath>
                </a14:m>
                <a:r>
                  <a:rPr lang="ru-RU" sz="2400" dirty="0"/>
                  <a:t>, </a:t>
                </a:r>
                <a:r>
                  <a:rPr lang="en-US" sz="2400" dirty="0"/>
                  <a:t>n</a:t>
                </a:r>
                <a14:m>
                  <m:oMath xmlns:m="http://schemas.openxmlformats.org/officeDocument/2006/math">
                    <m:r>
                      <a:rPr lang="ru-RU" sz="2400">
                        <a:latin typeface="Cambria Math" panose="02040503050406030204" pitchFamily="18" charset="0"/>
                      </a:rPr>
                      <m:t> ∈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Z</m:t>
                    </m:r>
                  </m:oMath>
                </a14:m>
                <a:r>
                  <a:rPr lang="en-US" sz="2400" dirty="0"/>
                  <a:t> </a:t>
                </a:r>
                <a:endParaRPr lang="ru-RU" sz="2400" dirty="0"/>
              </a:p>
              <a:p>
                <a:r>
                  <a:rPr lang="ru-RU" sz="2400" dirty="0"/>
                  <a:t> 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5925" y="647700"/>
                <a:ext cx="8610600" cy="6139694"/>
              </a:xfrm>
              <a:prstGeom prst="rect">
                <a:avLst/>
              </a:prstGeom>
              <a:blipFill>
                <a:blip r:embed="rId2" cstate="print"/>
                <a:stretch>
                  <a:fillRect l="-1133" t="-7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0340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2105025" y="361950"/>
                <a:ext cx="8382000" cy="66813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тапсырма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</a:t>
                </a:r>
              </a:p>
              <a:p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</a:t>
                </a:r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sin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b="1" i="1">
                            <a:latin typeface="Cambria Math" panose="02040503050406030204" pitchFamily="18" charset="0"/>
                          </a:rPr>
                          <m:t>𝐱</m:t>
                        </m:r>
                      </m:num>
                      <m:den>
                        <m:r>
                          <a:rPr lang="kk-KZ" b="1" i="1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kk-KZ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b="1">
                        <a:latin typeface="Cambria Math" panose="02040503050406030204" pitchFamily="18" charset="0"/>
                      </a:rPr>
                      <m:t> ≥ </m:t>
                    </m:r>
                    <m:f>
                      <m:fPr>
                        <m:ctrlPr>
                          <a:rPr lang="ru-RU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kk-KZ" b="1" i="1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теңсіздігін шешейік </a:t>
                </a:r>
                <a:endPara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Шешуі</a:t>
                </a:r>
                <a:r>
                  <a:rPr lang="kk-KZ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kk-KZ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kk-KZ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+ 2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kk-KZ">
                        <a:latin typeface="Cambria Math" panose="02040503050406030204" pitchFamily="18" charset="0"/>
                      </a:rPr>
                      <m:t>πn</m:t>
                    </m:r>
                    <m:r>
                      <a:rPr lang="kk-KZ">
                        <a:latin typeface="Cambria Math" panose="02040503050406030204" pitchFamily="18" charset="0"/>
                      </a:rPr>
                      <m:t> ≤</m:t>
                    </m:r>
                  </m:oMath>
                </a14:m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kk-KZ">
                            <a:latin typeface="Cambria Math" panose="02040503050406030204" pitchFamily="18" charset="0"/>
                          </a:rPr>
                          <m:t>x</m:t>
                        </m:r>
                      </m:num>
                      <m:den>
                        <m:r>
                          <a:rPr lang="kk-KZ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>
                        <a:latin typeface="Cambria Math" panose="02040503050406030204" pitchFamily="18" charset="0"/>
                      </a:rPr>
                      <m:t>≤ 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m:rPr>
                            <m:sty m:val="p"/>
                          </m:rPr>
                          <a:rPr lang="kk-KZ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kk-KZ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+ 2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kk-KZ">
                        <a:latin typeface="Cambria Math" panose="02040503050406030204" pitchFamily="18" charset="0"/>
                      </a:rPr>
                      <m:t>πn</m:t>
                    </m:r>
                  </m:oMath>
                </a14:m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n</a:t>
                </a:r>
                <a14:m>
                  <m:oMath xmlns:m="http://schemas.openxmlformats.org/officeDocument/2006/math">
                    <m:r>
                      <a:rPr lang="kk-KZ">
                        <a:latin typeface="Cambria Math" panose="02040503050406030204" pitchFamily="18" charset="0"/>
                      </a:rPr>
                      <m:t> ∈</m:t>
                    </m:r>
                    <m:r>
                      <m:rPr>
                        <m:sty m:val="p"/>
                      </m:rPr>
                      <a:rPr lang="kk-KZ">
                        <a:latin typeface="Cambria Math" panose="02040503050406030204" pitchFamily="18" charset="0"/>
                      </a:rPr>
                      <m:t>Z</m:t>
                    </m:r>
                  </m:oMath>
                </a14:m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b="0" i="1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kk-KZ" b="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r>
                      <a:rPr lang="kk-KZ" b="0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kk-KZ" b="0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kk-KZ" b="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kk-KZ" b="0">
                        <a:latin typeface="Cambria Math" panose="02040503050406030204" pitchFamily="18" charset="0"/>
                      </a:rPr>
                      <m:t> ≤</m:t>
                    </m:r>
                  </m:oMath>
                </a14:m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x  </a:t>
                </a:r>
                <a14:m>
                  <m:oMath xmlns:m="http://schemas.openxmlformats.org/officeDocument/2006/math">
                    <m:r>
                      <a:rPr lang="kk-KZ" b="0">
                        <a:latin typeface="Cambria Math" panose="02040503050406030204" pitchFamily="18" charset="0"/>
                      </a:rPr>
                      <m:t>≤ 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b="0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kk-KZ" b="0" i="1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kk-KZ" b="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+ </a:t>
                </a:r>
                <a14:m>
                  <m:oMath xmlns:m="http://schemas.openxmlformats.org/officeDocument/2006/math">
                    <m:r>
                      <a:rPr lang="kk-KZ" b="0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kk-KZ" b="0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kk-KZ" b="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n</a:t>
                </a:r>
                <a14:m>
                  <m:oMath xmlns:m="http://schemas.openxmlformats.org/officeDocument/2006/math">
                    <m:r>
                      <a:rPr lang="kk-KZ" b="0">
                        <a:latin typeface="Cambria Math" panose="02040503050406030204" pitchFamily="18" charset="0"/>
                      </a:rPr>
                      <m:t> ∈</m:t>
                    </m:r>
                    <m:r>
                      <a:rPr lang="kk-KZ" b="0" i="1">
                        <a:latin typeface="Cambria Math" panose="02040503050406030204" pitchFamily="18" charset="0"/>
                      </a:rPr>
                      <m:t>𝑍</m:t>
                    </m:r>
                  </m:oMath>
                </a14:m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Жауабы:</a:t>
                </a:r>
                <a14:m>
                  <m:oMath xmlns:m="http://schemas.openxmlformats.org/officeDocument/2006/math">
                    <m:r>
                      <a:rPr lang="kk-KZ" b="1">
                        <a:latin typeface="Cambria Math" panose="02040503050406030204" pitchFamily="18" charset="0"/>
                      </a:rPr>
                      <m:t> </m:t>
                    </m:r>
                    <m:r>
                      <a:rPr lang="kk-KZ" b="1" i="0" smtClean="0">
                        <a:latin typeface="Cambria Math" panose="02040503050406030204" pitchFamily="18" charset="0"/>
                      </a:rPr>
                      <m:t>      </m:t>
                    </m:r>
                    <m:f>
                      <m:fPr>
                        <m:ctrlPr>
                          <a:rPr lang="ru-RU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b="1" i="1">
                            <a:latin typeface="Cambria Math" panose="02040503050406030204" pitchFamily="18" charset="0"/>
                          </a:rPr>
                          <m:t>𝛑</m:t>
                        </m:r>
                      </m:num>
                      <m:den>
                        <m:r>
                          <a:rPr lang="kk-KZ" b="1" i="1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kk-KZ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+ </a:t>
                </a:r>
                <a14:m>
                  <m:oMath xmlns:m="http://schemas.openxmlformats.org/officeDocument/2006/math">
                    <m:r>
                      <a:rPr lang="kk-KZ" b="1" i="1">
                        <a:latin typeface="Cambria Math" panose="02040503050406030204" pitchFamily="18" charset="0"/>
                      </a:rPr>
                      <m:t>𝟒</m:t>
                    </m:r>
                    <m:r>
                      <a:rPr lang="kk-KZ" b="1" i="1">
                        <a:latin typeface="Cambria Math" panose="02040503050406030204" pitchFamily="18" charset="0"/>
                      </a:rPr>
                      <m:t>𝛑</m:t>
                    </m:r>
                    <m:r>
                      <a:rPr lang="kk-KZ" b="1" i="1">
                        <a:latin typeface="Cambria Math" panose="02040503050406030204" pitchFamily="18" charset="0"/>
                      </a:rPr>
                      <m:t>𝐧</m:t>
                    </m:r>
                    <m:r>
                      <a:rPr lang="kk-KZ" b="1">
                        <a:latin typeface="Cambria Math" panose="02040503050406030204" pitchFamily="18" charset="0"/>
                      </a:rPr>
                      <m:t> ≤</m:t>
                    </m:r>
                  </m:oMath>
                </a14:m>
                <a:r>
                  <a:rPr lang="kk-KZ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x  </a:t>
                </a:r>
                <a14:m>
                  <m:oMath xmlns:m="http://schemas.openxmlformats.org/officeDocument/2006/math">
                    <m:r>
                      <a:rPr lang="kk-KZ" b="1">
                        <a:latin typeface="Cambria Math" panose="02040503050406030204" pitchFamily="18" charset="0"/>
                      </a:rPr>
                      <m:t>≤ </m:t>
                    </m:r>
                    <m:f>
                      <m:fPr>
                        <m:ctrlPr>
                          <a:rPr lang="ru-RU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b="1" i="1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kk-KZ" b="1" i="1">
                            <a:latin typeface="Cambria Math" panose="02040503050406030204" pitchFamily="18" charset="0"/>
                          </a:rPr>
                          <m:t>𝛑</m:t>
                        </m:r>
                      </m:num>
                      <m:den>
                        <m:r>
                          <a:rPr lang="kk-KZ" b="1" i="1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kk-KZ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+ </a:t>
                </a:r>
                <a14:m>
                  <m:oMath xmlns:m="http://schemas.openxmlformats.org/officeDocument/2006/math">
                    <m:r>
                      <a:rPr lang="kk-KZ" b="1" i="1">
                        <a:latin typeface="Cambria Math" panose="02040503050406030204" pitchFamily="18" charset="0"/>
                      </a:rPr>
                      <m:t>𝟒</m:t>
                    </m:r>
                    <m:r>
                      <a:rPr lang="kk-KZ" b="1" i="1">
                        <a:latin typeface="Cambria Math" panose="02040503050406030204" pitchFamily="18" charset="0"/>
                      </a:rPr>
                      <m:t>𝛑</m:t>
                    </m:r>
                    <m:r>
                      <a:rPr lang="kk-KZ" b="1" i="1">
                        <a:latin typeface="Cambria Math" panose="02040503050406030204" pitchFamily="18" charset="0"/>
                      </a:rPr>
                      <m:t>𝐧</m:t>
                    </m:r>
                  </m:oMath>
                </a14:m>
                <a:r>
                  <a:rPr lang="kk-KZ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n</a:t>
                </a:r>
                <a14:m>
                  <m:oMath xmlns:m="http://schemas.openxmlformats.org/officeDocument/2006/math">
                    <m:r>
                      <a:rPr lang="kk-KZ" b="1">
                        <a:latin typeface="Cambria Math" panose="02040503050406030204" pitchFamily="18" charset="0"/>
                      </a:rPr>
                      <m:t> ∈</m:t>
                    </m:r>
                    <m:r>
                      <a:rPr lang="kk-KZ" b="1" i="1">
                        <a:latin typeface="Cambria Math" panose="02040503050406030204" pitchFamily="18" charset="0"/>
                      </a:rPr>
                      <m:t>𝐙</m:t>
                    </m:r>
                    <m:r>
                      <a:rPr lang="kk-KZ" b="1" i="1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endParaRPr lang="kk-KZ" b="1" dirty="0" smtClean="0">
                  <a:latin typeface="Times New Roman" panose="02020603050405020304" pitchFamily="18" charset="0"/>
                </a:endParaRPr>
              </a:p>
              <a:p>
                <a:endParaRPr lang="kk-KZ" b="1" dirty="0" smtClean="0">
                  <a:latin typeface="Times New Roman" panose="02020603050405020304" pitchFamily="18" charset="0"/>
                </a:endParaRPr>
              </a:p>
              <a:p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 тапсырма</a:t>
                </a:r>
                <a:r>
                  <a:rPr lang="kk-KZ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r>
                  <a:rPr lang="kk-KZ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ctg 5x</a:t>
                </a:r>
                <a14:m>
                  <m:oMath xmlns:m="http://schemas.openxmlformats.org/officeDocument/2006/math">
                    <m:r>
                      <a:rPr lang="kk-KZ" b="0">
                        <a:latin typeface="Cambria Math" panose="02040503050406030204" pitchFamily="18" charset="0"/>
                      </a:rPr>
                      <m:t> ≥</m:t>
                    </m:r>
                    <m:r>
                      <a:rPr lang="kk-KZ" b="0" i="1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теңсіздігін шешуілу әдісіне мәне </a:t>
                </a:r>
                <a:r>
                  <a:rPr lang="kk-KZ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беретін боламыз: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Шешуі</a:t>
                </a:r>
                <a:r>
                  <a:rPr lang="kk-KZ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kk-KZ" b="0" i="0" smtClean="0">
                        <a:latin typeface="Cambria Math" panose="02040503050406030204" pitchFamily="18" charset="0"/>
                      </a:rPr>
                      <m:t>                  </m:t>
                    </m:r>
                    <m:r>
                      <m:rPr>
                        <m:sty m:val="p"/>
                      </m:rPr>
                      <a:rPr lang="kk-KZ">
                        <a:latin typeface="Cambria Math" panose="02040503050406030204" pitchFamily="18" charset="0"/>
                      </a:rPr>
                      <m:t>πn</m:t>
                    </m:r>
                    <m:r>
                      <a:rPr lang="kk-KZ">
                        <a:latin typeface="Cambria Math" panose="02040503050406030204" pitchFamily="18" charset="0"/>
                      </a:rPr>
                      <m:t> ≤</m:t>
                    </m:r>
                  </m:oMath>
                </a14:m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5 x  </a:t>
                </a:r>
                <a14:m>
                  <m:oMath xmlns:m="http://schemas.openxmlformats.org/officeDocument/2006/math">
                    <m:r>
                      <a:rPr lang="kk-KZ">
                        <a:latin typeface="Cambria Math" panose="02040503050406030204" pitchFamily="18" charset="0"/>
                      </a:rPr>
                      <m:t>≤ 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kk-KZ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kk-KZ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+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kk-KZ">
                        <a:latin typeface="Cambria Math" panose="02040503050406030204" pitchFamily="18" charset="0"/>
                      </a:rPr>
                      <m:t>πn</m:t>
                    </m:r>
                  </m:oMath>
                </a14:m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n</a:t>
                </a:r>
                <a14:m>
                  <m:oMath xmlns:m="http://schemas.openxmlformats.org/officeDocument/2006/math">
                    <m:r>
                      <a:rPr lang="kk-KZ">
                        <a:latin typeface="Cambria Math" panose="02040503050406030204" pitchFamily="18" charset="0"/>
                      </a:rPr>
                      <m:t> ∈</m:t>
                    </m:r>
                    <m:r>
                      <m:rPr>
                        <m:sty m:val="p"/>
                      </m:rPr>
                      <a:rPr lang="kk-KZ">
                        <a:latin typeface="Cambria Math" panose="02040503050406030204" pitchFamily="18" charset="0"/>
                      </a:rPr>
                      <m:t>Z</m:t>
                    </m:r>
                  </m:oMath>
                </a14:m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dirty="0" smtClean="0"/>
                  <a:t>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kk-KZ">
                            <a:latin typeface="Cambria Math" panose="02040503050406030204" pitchFamily="18" charset="0"/>
                          </a:rPr>
                          <m:t>πn</m:t>
                        </m:r>
                      </m:num>
                      <m:den>
                        <m:r>
                          <a:rPr lang="kk-KZ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kk-KZ">
                        <a:latin typeface="Cambria Math" panose="02040503050406030204" pitchFamily="18" charset="0"/>
                      </a:rPr>
                      <m:t> ≤</m:t>
                    </m:r>
                  </m:oMath>
                </a14:m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x  </a:t>
                </a:r>
                <a14:m>
                  <m:oMath xmlns:m="http://schemas.openxmlformats.org/officeDocument/2006/math">
                    <m:r>
                      <a:rPr lang="kk-KZ">
                        <a:latin typeface="Cambria Math" panose="02040503050406030204" pitchFamily="18" charset="0"/>
                      </a:rPr>
                      <m:t>≤ 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kk-KZ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kk-KZ"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kk-KZ">
                            <a:latin typeface="Cambria Math" panose="02040503050406030204" pitchFamily="18" charset="0"/>
                          </a:rPr>
                          <m:t>πn</m:t>
                        </m:r>
                      </m:num>
                      <m:den>
                        <m:r>
                          <a:rPr lang="kk-KZ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n</a:t>
                </a:r>
                <a14:m>
                  <m:oMath xmlns:m="http://schemas.openxmlformats.org/officeDocument/2006/math">
                    <m:r>
                      <a:rPr lang="kk-KZ">
                        <a:latin typeface="Cambria Math" panose="02040503050406030204" pitchFamily="18" charset="0"/>
                      </a:rPr>
                      <m:t> ∈</m:t>
                    </m:r>
                    <m:r>
                      <m:rPr>
                        <m:sty m:val="p"/>
                      </m:rPr>
                      <a:rPr lang="kk-KZ">
                        <a:latin typeface="Cambria Math" panose="02040503050406030204" pitchFamily="18" charset="0"/>
                      </a:rPr>
                      <m:t>Z</m:t>
                    </m:r>
                  </m:oMath>
                </a14:m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kk-KZ" b="1" smtClean="0">
                        <a:latin typeface="Cambria Math" panose="02040503050406030204" pitchFamily="18" charset="0"/>
                      </a:rPr>
                      <m:t>    Жауабы:   </m:t>
                    </m:r>
                    <m:r>
                      <a:rPr lang="kk-KZ" b="1" i="0" smtClean="0">
                        <a:latin typeface="Cambria Math" panose="02040503050406030204" pitchFamily="18" charset="0"/>
                      </a:rPr>
                      <m:t>  </m:t>
                    </m:r>
                    <m:f>
                      <m:fPr>
                        <m:ctrlPr>
                          <a:rPr lang="ru-RU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b="1" i="1">
                            <a:latin typeface="Cambria Math" panose="02040503050406030204" pitchFamily="18" charset="0"/>
                          </a:rPr>
                          <m:t>𝛑</m:t>
                        </m:r>
                        <m:r>
                          <a:rPr lang="kk-KZ" b="1" i="1">
                            <a:latin typeface="Cambria Math" panose="02040503050406030204" pitchFamily="18" charset="0"/>
                          </a:rPr>
                          <m:t>𝐧</m:t>
                        </m:r>
                      </m:num>
                      <m:den>
                        <m:r>
                          <a:rPr lang="kk-KZ" b="1" i="1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kk-KZ" b="1">
                        <a:latin typeface="Cambria Math" panose="02040503050406030204" pitchFamily="18" charset="0"/>
                      </a:rPr>
                      <m:t> ≤</m:t>
                    </m:r>
                  </m:oMath>
                </a14:m>
                <a:r>
                  <a:rPr lang="kk-KZ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 </a:t>
                </a:r>
                <a14:m>
                  <m:oMath xmlns:m="http://schemas.openxmlformats.org/officeDocument/2006/math">
                    <m:r>
                      <a:rPr lang="kk-KZ" b="1">
                        <a:latin typeface="Cambria Math" panose="02040503050406030204" pitchFamily="18" charset="0"/>
                      </a:rPr>
                      <m:t>≤ </m:t>
                    </m:r>
                    <m:f>
                      <m:fPr>
                        <m:ctrlPr>
                          <a:rPr lang="ru-RU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b="1" i="1">
                            <a:latin typeface="Cambria Math" panose="02040503050406030204" pitchFamily="18" charset="0"/>
                          </a:rPr>
                          <m:t>𝛑</m:t>
                        </m:r>
                      </m:num>
                      <m:den>
                        <m:r>
                          <a:rPr lang="kk-KZ" b="1" i="1">
                            <a:latin typeface="Cambria Math" panose="02040503050406030204" pitchFamily="18" charset="0"/>
                          </a:rPr>
                          <m:t>𝟐𝟎</m:t>
                        </m:r>
                      </m:den>
                    </m:f>
                  </m:oMath>
                </a14:m>
                <a:r>
                  <a:rPr lang="kk-KZ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b="1" i="1">
                            <a:latin typeface="Cambria Math" panose="02040503050406030204" pitchFamily="18" charset="0"/>
                          </a:rPr>
                          <m:t>𝛑</m:t>
                        </m:r>
                        <m:r>
                          <a:rPr lang="kk-KZ" b="1" i="1">
                            <a:latin typeface="Cambria Math" panose="02040503050406030204" pitchFamily="18" charset="0"/>
                          </a:rPr>
                          <m:t>𝐧</m:t>
                        </m:r>
                      </m:num>
                      <m:den>
                        <m:r>
                          <a:rPr lang="kk-KZ" b="1" i="1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kk-KZ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n</a:t>
                </a:r>
                <a14:m>
                  <m:oMath xmlns:m="http://schemas.openxmlformats.org/officeDocument/2006/math">
                    <m:r>
                      <a:rPr lang="kk-KZ" b="1">
                        <a:latin typeface="Cambria Math" panose="02040503050406030204" pitchFamily="18" charset="0"/>
                      </a:rPr>
                      <m:t> ∈</m:t>
                    </m:r>
                    <m:r>
                      <a:rPr lang="kk-KZ" b="1" i="1">
                        <a:latin typeface="Cambria Math" panose="02040503050406030204" pitchFamily="18" charset="0"/>
                      </a:rPr>
                      <m:t>𝐙</m:t>
                    </m:r>
                  </m:oMath>
                </a14:m>
                <a:r>
                  <a:rPr lang="kk-KZ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b="1" dirty="0"/>
                  <a:t> </a:t>
                </a:r>
                <a:endParaRPr lang="ru-RU" dirty="0"/>
              </a:p>
              <a:p>
                <a:r>
                  <a:rPr lang="kk-KZ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5025" y="361950"/>
                <a:ext cx="8382000" cy="6681381"/>
              </a:xfrm>
              <a:prstGeom prst="rect">
                <a:avLst/>
              </a:prstGeom>
              <a:blipFill>
                <a:blip r:embed="rId2" cstate="print"/>
                <a:stretch>
                  <a:fillRect l="-582" t="-4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4976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657350" y="361951"/>
                <a:ext cx="8553449" cy="52479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dirty="0" smtClean="0"/>
                  <a:t> </a:t>
                </a:r>
                <a:endParaRPr lang="ru-RU" dirty="0"/>
              </a:p>
              <a:p>
                <a:r>
                  <a:rPr lang="kk-KZ" dirty="0"/>
                  <a:t>4 тапсырма : </a:t>
                </a:r>
                <a:endParaRPr lang="ru-RU" dirty="0"/>
              </a:p>
              <a:p>
                <a:r>
                  <a:rPr lang="kk-KZ" b="1" dirty="0"/>
                  <a:t>                   2cos </a:t>
                </a:r>
                <a14:m>
                  <m:oMath xmlns:m="http://schemas.openxmlformats.org/officeDocument/2006/math">
                    <m:r>
                      <a:rPr lang="kk-KZ" b="1">
                        <a:latin typeface="Cambria Math" panose="02040503050406030204" pitchFamily="18" charset="0"/>
                      </a:rPr>
                      <m:t>( </m:t>
                    </m:r>
                    <m:r>
                      <a:rPr lang="kk-KZ" b="1" i="1">
                        <a:latin typeface="Cambria Math" panose="02040503050406030204" pitchFamily="18" charset="0"/>
                      </a:rPr>
                      <m:t>𝟐𝐱</m:t>
                    </m:r>
                    <m:r>
                      <a:rPr lang="kk-KZ" b="1">
                        <a:latin typeface="Cambria Math" panose="02040503050406030204" pitchFamily="18" charset="0"/>
                      </a:rPr>
                      <m:t>+ </m:t>
                    </m:r>
                    <m:f>
                      <m:fPr>
                        <m:ctrlPr>
                          <a:rPr lang="ru-RU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b="1" i="1">
                            <a:latin typeface="Cambria Math" panose="02040503050406030204" pitchFamily="18" charset="0"/>
                          </a:rPr>
                          <m:t>𝛑</m:t>
                        </m:r>
                      </m:num>
                      <m:den>
                        <m:r>
                          <a:rPr lang="kk-KZ" b="1" i="1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kk-KZ" b="1" dirty="0"/>
                  <a:t> </a:t>
                </a:r>
                <a14:m>
                  <m:oMath xmlns:m="http://schemas.openxmlformats.org/officeDocument/2006/math">
                    <m:r>
                      <a:rPr lang="kk-KZ" b="1">
                        <a:latin typeface="Cambria Math" panose="02040503050406030204" pitchFamily="18" charset="0"/>
                      </a:rPr>
                      <m:t> )≥ </m:t>
                    </m:r>
                    <m:r>
                      <a:rPr lang="kk-KZ" b="1" i="1">
                        <a:latin typeface="Cambria Math" panose="02040503050406030204" pitchFamily="18" charset="0"/>
                      </a:rPr>
                      <m:t>𝟏</m:t>
                    </m:r>
                    <m:r>
                      <a:rPr lang="kk-KZ" b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kk-KZ" dirty="0"/>
                  <a:t>  теңсіздігін шешейік  </a:t>
                </a:r>
                <a:endParaRPr lang="ru-RU" dirty="0"/>
              </a:p>
              <a:p>
                <a:r>
                  <a:rPr lang="kk-KZ" dirty="0"/>
                  <a:t> </a:t>
                </a:r>
                <a:endParaRPr lang="ru-RU" dirty="0"/>
              </a:p>
              <a:p>
                <a:r>
                  <a:rPr lang="kk-KZ" dirty="0"/>
                  <a:t>Шешуі:</a:t>
                </a:r>
                <a:r>
                  <a:rPr lang="en-US" dirty="0"/>
                  <a:t>     </a:t>
                </a:r>
                <a:r>
                  <a:rPr lang="kk-KZ" b="1" dirty="0"/>
                  <a:t>cos </a:t>
                </a:r>
                <a14:m>
                  <m:oMath xmlns:m="http://schemas.openxmlformats.org/officeDocument/2006/math">
                    <m:r>
                      <a:rPr lang="kk-KZ" b="1">
                        <a:latin typeface="Cambria Math" panose="02040503050406030204" pitchFamily="18" charset="0"/>
                      </a:rPr>
                      <m:t>( </m:t>
                    </m:r>
                    <m:r>
                      <a:rPr lang="kk-KZ" b="1" i="1">
                        <a:latin typeface="Cambria Math" panose="02040503050406030204" pitchFamily="18" charset="0"/>
                      </a:rPr>
                      <m:t>𝟐𝐱</m:t>
                    </m:r>
                    <m:r>
                      <a:rPr lang="kk-KZ" b="1">
                        <a:latin typeface="Cambria Math" panose="02040503050406030204" pitchFamily="18" charset="0"/>
                      </a:rPr>
                      <m:t>+ </m:t>
                    </m:r>
                    <m:f>
                      <m:fPr>
                        <m:ctrlPr>
                          <a:rPr lang="ru-RU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b="1" i="1">
                            <a:latin typeface="Cambria Math" panose="02040503050406030204" pitchFamily="18" charset="0"/>
                          </a:rPr>
                          <m:t>𝛑</m:t>
                        </m:r>
                      </m:num>
                      <m:den>
                        <m:r>
                          <a:rPr lang="kk-KZ" b="1" i="1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kk-KZ" b="1" dirty="0"/>
                  <a:t> </a:t>
                </a:r>
                <a14:m>
                  <m:oMath xmlns:m="http://schemas.openxmlformats.org/officeDocument/2006/math">
                    <m:r>
                      <a:rPr lang="kk-KZ" b="1">
                        <a:latin typeface="Cambria Math" panose="02040503050406030204" pitchFamily="18" charset="0"/>
                      </a:rPr>
                      <m:t> )≥ </m:t>
                    </m:r>
                    <m:f>
                      <m:fPr>
                        <m:ctrlPr>
                          <a:rPr lang="ru-RU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kk-KZ" b="1" i="1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ru-RU" dirty="0"/>
              </a:p>
              <a:p>
                <a:r>
                  <a:rPr lang="en-US" dirty="0"/>
                  <a:t> </a:t>
                </a:r>
                <a:endParaRPr lang="ru-RU" dirty="0"/>
              </a:p>
              <a:p>
                <a:r>
                  <a:rPr lang="kk-KZ" dirty="0"/>
                  <a:t>               </a:t>
                </a:r>
                <a14:m>
                  <m:oMath xmlns:m="http://schemas.openxmlformats.org/officeDocument/2006/math">
                    <m:r>
                      <a:rPr lang="kk-KZ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kk-KZ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kk-KZ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kk-KZ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kk-KZ" dirty="0"/>
                  <a:t>  + 2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kk-KZ">
                        <a:latin typeface="Cambria Math" panose="02040503050406030204" pitchFamily="18" charset="0"/>
                      </a:rPr>
                      <m:t>πn</m:t>
                    </m:r>
                    <m:r>
                      <a:rPr lang="kk-KZ">
                        <a:latin typeface="Cambria Math" panose="02040503050406030204" pitchFamily="18" charset="0"/>
                      </a:rPr>
                      <m:t> ≤</m:t>
                    </m:r>
                  </m:oMath>
                </a14:m>
                <a:r>
                  <a:rPr lang="kk-KZ" dirty="0"/>
                  <a:t> </a:t>
                </a:r>
                <a14:m>
                  <m:oMath xmlns:m="http://schemas.openxmlformats.org/officeDocument/2006/math">
                    <m:r>
                      <a:rPr lang="kk-KZ">
                        <a:latin typeface="Cambria Math" panose="02040503050406030204" pitchFamily="18" charset="0"/>
                      </a:rPr>
                      <m:t> 2</m:t>
                    </m:r>
                    <m:r>
                      <m:rPr>
                        <m:sty m:val="p"/>
                      </m:rPr>
                      <a:rPr lang="kk-KZ">
                        <a:latin typeface="Cambria Math" panose="02040503050406030204" pitchFamily="18" charset="0"/>
                      </a:rPr>
                      <m:t>x</m:t>
                    </m:r>
                    <m:r>
                      <a:rPr lang="kk-KZ">
                        <a:latin typeface="Cambria Math" panose="02040503050406030204" pitchFamily="18" charset="0"/>
                      </a:rPr>
                      <m:t>+ 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kk-KZ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kk-KZ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kk-KZ" dirty="0"/>
                  <a:t>  </a:t>
                </a:r>
                <a14:m>
                  <m:oMath xmlns:m="http://schemas.openxmlformats.org/officeDocument/2006/math">
                    <m:r>
                      <a:rPr lang="kk-KZ">
                        <a:latin typeface="Cambria Math" panose="02040503050406030204" pitchFamily="18" charset="0"/>
                      </a:rPr>
                      <m:t>≤ 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kk-KZ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kk-KZ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kk-KZ" dirty="0"/>
                  <a:t>  + 2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kk-KZ">
                        <a:latin typeface="Cambria Math" panose="02040503050406030204" pitchFamily="18" charset="0"/>
                      </a:rPr>
                      <m:t>πn</m:t>
                    </m:r>
                  </m:oMath>
                </a14:m>
                <a:r>
                  <a:rPr lang="kk-KZ" dirty="0"/>
                  <a:t>, n</a:t>
                </a:r>
                <a14:m>
                  <m:oMath xmlns:m="http://schemas.openxmlformats.org/officeDocument/2006/math">
                    <m:r>
                      <a:rPr lang="kk-KZ">
                        <a:latin typeface="Cambria Math" panose="02040503050406030204" pitchFamily="18" charset="0"/>
                      </a:rPr>
                      <m:t> ∈</m:t>
                    </m:r>
                    <m:r>
                      <m:rPr>
                        <m:sty m:val="p"/>
                      </m:rPr>
                      <a:rPr lang="kk-KZ">
                        <a:latin typeface="Cambria Math" panose="02040503050406030204" pitchFamily="18" charset="0"/>
                      </a:rPr>
                      <m:t>Z</m:t>
                    </m:r>
                  </m:oMath>
                </a14:m>
                <a:r>
                  <a:rPr lang="kk-KZ" dirty="0"/>
                  <a:t> </a:t>
                </a:r>
                <a:endParaRPr lang="ru-RU" dirty="0"/>
              </a:p>
              <a:p>
                <a:r>
                  <a:rPr lang="kk-KZ" dirty="0"/>
                  <a:t> </a:t>
                </a:r>
                <a:endParaRPr lang="ru-RU" dirty="0"/>
              </a:p>
              <a:p>
                <a:r>
                  <a:rPr lang="kk-KZ" dirty="0"/>
                  <a:t>             </a:t>
                </a:r>
                <a14:m>
                  <m:oMath xmlns:m="http://schemas.openxmlformats.org/officeDocument/2006/math">
                    <m:r>
                      <a:rPr lang="kk-KZ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kk-KZ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kk-KZ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kk-KZ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kk-KZ" dirty="0"/>
                  <a:t>  + 2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kk-KZ">
                        <a:latin typeface="Cambria Math" panose="02040503050406030204" pitchFamily="18" charset="0"/>
                      </a:rPr>
                      <m:t>πn</m:t>
                    </m:r>
                    <m:r>
                      <a:rPr lang="kk-KZ">
                        <a:latin typeface="Cambria Math" panose="02040503050406030204" pitchFamily="18" charset="0"/>
                      </a:rPr>
                      <m:t> ≤</m:t>
                    </m:r>
                  </m:oMath>
                </a14:m>
                <a:r>
                  <a:rPr lang="kk-KZ" dirty="0"/>
                  <a:t> </a:t>
                </a:r>
                <a14:m>
                  <m:oMath xmlns:m="http://schemas.openxmlformats.org/officeDocument/2006/math">
                    <m:r>
                      <a:rPr lang="kk-KZ">
                        <a:latin typeface="Cambria Math" panose="02040503050406030204" pitchFamily="18" charset="0"/>
                      </a:rPr>
                      <m:t> 2</m:t>
                    </m:r>
                    <m:r>
                      <m:rPr>
                        <m:sty m:val="p"/>
                      </m:rPr>
                      <a:rPr lang="kk-KZ">
                        <a:latin typeface="Cambria Math" panose="02040503050406030204" pitchFamily="18" charset="0"/>
                      </a:rPr>
                      <m:t>x</m:t>
                    </m:r>
                    <m:r>
                      <a:rPr lang="kk-KZ">
                        <a:latin typeface="Cambria Math" panose="02040503050406030204" pitchFamily="18" charset="0"/>
                      </a:rPr>
                      <m:t>+ 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kk-KZ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kk-KZ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kk-KZ" dirty="0"/>
                  <a:t>  </a:t>
                </a:r>
                <a14:m>
                  <m:oMath xmlns:m="http://schemas.openxmlformats.org/officeDocument/2006/math">
                    <m:r>
                      <a:rPr lang="kk-KZ">
                        <a:latin typeface="Cambria Math" panose="02040503050406030204" pitchFamily="18" charset="0"/>
                      </a:rPr>
                      <m:t>≤ 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kk-KZ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kk-KZ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kk-KZ" dirty="0"/>
                  <a:t>  + 2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kk-KZ">
                        <a:latin typeface="Cambria Math" panose="02040503050406030204" pitchFamily="18" charset="0"/>
                      </a:rPr>
                      <m:t>πn</m:t>
                    </m:r>
                  </m:oMath>
                </a14:m>
                <a:r>
                  <a:rPr lang="kk-KZ" dirty="0"/>
                  <a:t>, n</a:t>
                </a:r>
                <a14:m>
                  <m:oMath xmlns:m="http://schemas.openxmlformats.org/officeDocument/2006/math">
                    <m:r>
                      <a:rPr lang="kk-KZ">
                        <a:latin typeface="Cambria Math" panose="02040503050406030204" pitchFamily="18" charset="0"/>
                      </a:rPr>
                      <m:t> ∈</m:t>
                    </m:r>
                    <m:r>
                      <m:rPr>
                        <m:sty m:val="p"/>
                      </m:rPr>
                      <a:rPr lang="kk-KZ">
                        <a:latin typeface="Cambria Math" panose="02040503050406030204" pitchFamily="18" charset="0"/>
                      </a:rPr>
                      <m:t>Z</m:t>
                    </m:r>
                  </m:oMath>
                </a14:m>
                <a:r>
                  <a:rPr lang="kk-KZ" dirty="0"/>
                  <a:t> </a:t>
                </a:r>
                <a:endParaRPr lang="ru-RU" dirty="0"/>
              </a:p>
              <a:p>
                <a:r>
                  <a:rPr lang="kk-KZ" dirty="0"/>
                  <a:t> </a:t>
                </a:r>
                <a:endParaRPr lang="ru-RU" dirty="0"/>
              </a:p>
              <a:p>
                <a:r>
                  <a:rPr lang="en-US" dirty="0"/>
                  <a:t>          </a:t>
                </a:r>
                <a14:m>
                  <m:oMath xmlns:m="http://schemas.openxmlformats.org/officeDocument/2006/math">
                    <m:r>
                      <a:rPr lang="kk-KZ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kk-KZ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kk-KZ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kk-KZ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kk-KZ" dirty="0"/>
                  <a:t> </a:t>
                </a:r>
                <a14:m>
                  <m:oMath xmlns:m="http://schemas.openxmlformats.org/officeDocument/2006/math">
                    <m:r>
                      <a:rPr lang="kk-KZ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kk-KZ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kk-KZ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kk-KZ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kk-KZ" dirty="0"/>
                  <a:t> + 2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kk-KZ">
                        <a:latin typeface="Cambria Math" panose="02040503050406030204" pitchFamily="18" charset="0"/>
                      </a:rPr>
                      <m:t>πn</m:t>
                    </m:r>
                    <m:r>
                      <a:rPr lang="kk-KZ">
                        <a:latin typeface="Cambria Math" panose="02040503050406030204" pitchFamily="18" charset="0"/>
                      </a:rPr>
                      <m:t> ≤</m:t>
                    </m:r>
                  </m:oMath>
                </a14:m>
                <a:r>
                  <a:rPr lang="kk-KZ" dirty="0"/>
                  <a:t> </a:t>
                </a:r>
                <a14:m>
                  <m:oMath xmlns:m="http://schemas.openxmlformats.org/officeDocument/2006/math">
                    <m:r>
                      <a:rPr lang="kk-KZ">
                        <a:latin typeface="Cambria Math" panose="02040503050406030204" pitchFamily="18" charset="0"/>
                      </a:rPr>
                      <m:t> 2</m:t>
                    </m:r>
                    <m:r>
                      <m:rPr>
                        <m:sty m:val="p"/>
                      </m:rPr>
                      <a:rPr lang="kk-KZ">
                        <a:latin typeface="Cambria Math" panose="02040503050406030204" pitchFamily="18" charset="0"/>
                      </a:rPr>
                      <m:t>x</m:t>
                    </m:r>
                    <m:r>
                      <a:rPr lang="kk-KZ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kk-KZ" dirty="0"/>
                  <a:t>  </a:t>
                </a:r>
                <a14:m>
                  <m:oMath xmlns:m="http://schemas.openxmlformats.org/officeDocument/2006/math">
                    <m:r>
                      <a:rPr lang="kk-KZ">
                        <a:latin typeface="Cambria Math" panose="02040503050406030204" pitchFamily="18" charset="0"/>
                      </a:rPr>
                      <m:t>≤ 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kk-KZ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kk-KZ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kk-KZ">
                        <a:latin typeface="Cambria Math" panose="02040503050406030204" pitchFamily="18" charset="0"/>
                      </a:rPr>
                      <m:t> </m:t>
                    </m:r>
                    <m:r>
                      <a:rPr lang="kk-KZ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kk-KZ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kk-KZ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kk-KZ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kk-KZ" dirty="0"/>
                  <a:t> + 2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kk-KZ">
                        <a:latin typeface="Cambria Math" panose="02040503050406030204" pitchFamily="18" charset="0"/>
                      </a:rPr>
                      <m:t>πn</m:t>
                    </m:r>
                  </m:oMath>
                </a14:m>
                <a:r>
                  <a:rPr lang="kk-KZ" dirty="0"/>
                  <a:t>, n</a:t>
                </a:r>
                <a14:m>
                  <m:oMath xmlns:m="http://schemas.openxmlformats.org/officeDocument/2006/math">
                    <m:r>
                      <a:rPr lang="kk-KZ">
                        <a:latin typeface="Cambria Math" panose="02040503050406030204" pitchFamily="18" charset="0"/>
                      </a:rPr>
                      <m:t> ∈</m:t>
                    </m:r>
                    <m:r>
                      <m:rPr>
                        <m:sty m:val="p"/>
                      </m:rPr>
                      <a:rPr lang="kk-KZ">
                        <a:latin typeface="Cambria Math" panose="02040503050406030204" pitchFamily="18" charset="0"/>
                      </a:rPr>
                      <m:t>Z</m:t>
                    </m:r>
                  </m:oMath>
                </a14:m>
                <a:endParaRPr lang="ru-RU" dirty="0"/>
              </a:p>
              <a:p>
                <a:r>
                  <a:rPr lang="kk-KZ" dirty="0"/>
                  <a:t> </a:t>
                </a:r>
                <a:endParaRPr lang="ru-RU" dirty="0"/>
              </a:p>
              <a:p>
                <a:r>
                  <a:rPr lang="en-US" dirty="0"/>
                  <a:t>      </a:t>
                </a:r>
                <a:r>
                  <a:rPr lang="kk-KZ" dirty="0" smtClean="0"/>
                  <a:t>           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kk-KZ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kk-KZ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kk-KZ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kk-KZ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kk-KZ" dirty="0"/>
                  <a:t> +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kk-KZ">
                        <a:latin typeface="Cambria Math" panose="02040503050406030204" pitchFamily="18" charset="0"/>
                      </a:rPr>
                      <m:t>πn</m:t>
                    </m:r>
                    <m:r>
                      <a:rPr lang="kk-KZ">
                        <a:latin typeface="Cambria Math" panose="02040503050406030204" pitchFamily="18" charset="0"/>
                      </a:rPr>
                      <m:t> ≤</m:t>
                    </m:r>
                  </m:oMath>
                </a14:m>
                <a:r>
                  <a:rPr lang="kk-KZ" dirty="0"/>
                  <a:t> </a:t>
                </a:r>
                <a14:m>
                  <m:oMath xmlns:m="http://schemas.openxmlformats.org/officeDocument/2006/math">
                    <m:r>
                      <a:rPr lang="kk-KZ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kk-KZ">
                        <a:latin typeface="Cambria Math" panose="02040503050406030204" pitchFamily="18" charset="0"/>
                      </a:rPr>
                      <m:t>x</m:t>
                    </m:r>
                    <m:r>
                      <a:rPr lang="kk-KZ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kk-KZ" dirty="0"/>
                  <a:t>  </a:t>
                </a:r>
                <a14:m>
                  <m:oMath xmlns:m="http://schemas.openxmlformats.org/officeDocument/2006/math">
                    <m:r>
                      <a:rPr lang="kk-KZ">
                        <a:latin typeface="Cambria Math" panose="02040503050406030204" pitchFamily="18" charset="0"/>
                      </a:rPr>
                      <m:t>≤ </m:t>
                    </m:r>
                  </m:oMath>
                </a14:m>
                <a:r>
                  <a:rPr lang="kk-KZ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kk-KZ">
                        <a:latin typeface="Cambria Math" panose="02040503050406030204" pitchFamily="18" charset="0"/>
                      </a:rPr>
                      <m:t>πn</m:t>
                    </m:r>
                  </m:oMath>
                </a14:m>
                <a:r>
                  <a:rPr lang="kk-KZ" dirty="0"/>
                  <a:t>, n</a:t>
                </a:r>
                <a14:m>
                  <m:oMath xmlns:m="http://schemas.openxmlformats.org/officeDocument/2006/math">
                    <m:r>
                      <a:rPr lang="kk-KZ">
                        <a:latin typeface="Cambria Math" panose="02040503050406030204" pitchFamily="18" charset="0"/>
                      </a:rPr>
                      <m:t> ∈</m:t>
                    </m:r>
                    <m:r>
                      <m:rPr>
                        <m:sty m:val="p"/>
                      </m:rPr>
                      <a:rPr lang="kk-KZ">
                        <a:latin typeface="Cambria Math" panose="02040503050406030204" pitchFamily="18" charset="0"/>
                      </a:rPr>
                      <m:t>Z</m:t>
                    </m:r>
                  </m:oMath>
                </a14:m>
                <a:endParaRPr lang="ru-RU" dirty="0"/>
              </a:p>
              <a:p>
                <a:r>
                  <a:rPr lang="kk-KZ" dirty="0"/>
                  <a:t> </a:t>
                </a:r>
                <a:endParaRPr lang="ru-RU" dirty="0"/>
              </a:p>
              <a:p>
                <a:r>
                  <a:rPr lang="kk-KZ" dirty="0"/>
                  <a:t> </a:t>
                </a:r>
                <a14:m>
                  <m:oMath xmlns:m="http://schemas.openxmlformats.org/officeDocument/2006/math">
                    <m:r>
                      <a:rPr lang="kk-KZ" b="0" i="0" smtClean="0">
                        <a:latin typeface="Cambria Math" panose="02040503050406030204" pitchFamily="18" charset="0"/>
                      </a:rPr>
                      <m:t>        </m:t>
                    </m:r>
                    <m:r>
                      <a:rPr lang="kk-KZ">
                        <a:latin typeface="Cambria Math" panose="02040503050406030204" pitchFamily="18" charset="0"/>
                      </a:rPr>
                      <m:t>  </m:t>
                    </m:r>
                    <m:r>
                      <a:rPr lang="kk-KZ" b="1">
                        <a:latin typeface="Cambria Math" panose="02040503050406030204" pitchFamily="18" charset="0"/>
                      </a:rPr>
                      <m:t>Жауабы: </m:t>
                    </m:r>
                  </m:oMath>
                </a14:m>
                <a:r>
                  <a:rPr lang="en-US" b="1" dirty="0"/>
                  <a:t>  </a:t>
                </a:r>
                <a14:m>
                  <m:oMath xmlns:m="http://schemas.openxmlformats.org/officeDocument/2006/math">
                    <m:r>
                      <a:rPr lang="kk-KZ" b="1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kk-KZ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b="1" i="1">
                            <a:latin typeface="Cambria Math" panose="02040503050406030204" pitchFamily="18" charset="0"/>
                          </a:rPr>
                          <m:t>𝛑</m:t>
                        </m:r>
                      </m:num>
                      <m:den>
                        <m:r>
                          <a:rPr lang="kk-KZ" b="1" i="1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kk-KZ" b="1" dirty="0"/>
                  <a:t> + </a:t>
                </a:r>
                <a14:m>
                  <m:oMath xmlns:m="http://schemas.openxmlformats.org/officeDocument/2006/math">
                    <m:r>
                      <a:rPr lang="kk-KZ" b="1" i="1">
                        <a:latin typeface="Cambria Math" panose="02040503050406030204" pitchFamily="18" charset="0"/>
                      </a:rPr>
                      <m:t>𝛑</m:t>
                    </m:r>
                    <m:r>
                      <a:rPr lang="kk-KZ" b="1" i="1">
                        <a:latin typeface="Cambria Math" panose="02040503050406030204" pitchFamily="18" charset="0"/>
                      </a:rPr>
                      <m:t>𝐧</m:t>
                    </m:r>
                    <m:r>
                      <a:rPr lang="kk-KZ" b="1">
                        <a:latin typeface="Cambria Math" panose="02040503050406030204" pitchFamily="18" charset="0"/>
                      </a:rPr>
                      <m:t> ≤</m:t>
                    </m:r>
                  </m:oMath>
                </a14:m>
                <a:r>
                  <a:rPr lang="kk-KZ" b="1" dirty="0"/>
                  <a:t> </a:t>
                </a:r>
                <a14:m>
                  <m:oMath xmlns:m="http://schemas.openxmlformats.org/officeDocument/2006/math">
                    <m:r>
                      <a:rPr lang="kk-KZ" b="1">
                        <a:latin typeface="Cambria Math" panose="02040503050406030204" pitchFamily="18" charset="0"/>
                      </a:rPr>
                      <m:t> </m:t>
                    </m:r>
                    <m:r>
                      <a:rPr lang="kk-KZ" b="1" i="1">
                        <a:latin typeface="Cambria Math" panose="02040503050406030204" pitchFamily="18" charset="0"/>
                      </a:rPr>
                      <m:t>𝐱</m:t>
                    </m:r>
                    <m:r>
                      <a:rPr lang="kk-KZ" b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kk-KZ" b="1" dirty="0"/>
                  <a:t>  </a:t>
                </a:r>
                <a14:m>
                  <m:oMath xmlns:m="http://schemas.openxmlformats.org/officeDocument/2006/math">
                    <m:r>
                      <a:rPr lang="kk-KZ" b="1">
                        <a:latin typeface="Cambria Math" panose="02040503050406030204" pitchFamily="18" charset="0"/>
                      </a:rPr>
                      <m:t>≤ </m:t>
                    </m:r>
                  </m:oMath>
                </a14:m>
                <a:r>
                  <a:rPr lang="kk-KZ" b="1" dirty="0"/>
                  <a:t> </a:t>
                </a:r>
                <a14:m>
                  <m:oMath xmlns:m="http://schemas.openxmlformats.org/officeDocument/2006/math">
                    <m:r>
                      <a:rPr lang="kk-KZ" b="1" i="1">
                        <a:latin typeface="Cambria Math" panose="02040503050406030204" pitchFamily="18" charset="0"/>
                      </a:rPr>
                      <m:t>𝛑</m:t>
                    </m:r>
                    <m:r>
                      <a:rPr lang="kk-KZ" b="1" i="1">
                        <a:latin typeface="Cambria Math" panose="02040503050406030204" pitchFamily="18" charset="0"/>
                      </a:rPr>
                      <m:t>𝐧</m:t>
                    </m:r>
                  </m:oMath>
                </a14:m>
                <a:r>
                  <a:rPr lang="kk-KZ" b="1" dirty="0"/>
                  <a:t>, </a:t>
                </a:r>
                <a:r>
                  <a:rPr lang="kk-KZ" b="1" dirty="0" smtClean="0"/>
                  <a:t> </a:t>
                </a:r>
                <a:r>
                  <a:rPr lang="kk-KZ" b="1" dirty="0"/>
                  <a:t>n</a:t>
                </a:r>
                <a14:m>
                  <m:oMath xmlns:m="http://schemas.openxmlformats.org/officeDocument/2006/math">
                    <m:r>
                      <a:rPr lang="kk-KZ" b="1">
                        <a:latin typeface="Cambria Math" panose="02040503050406030204" pitchFamily="18" charset="0"/>
                      </a:rPr>
                      <m:t> </m:t>
                    </m:r>
                    <m:r>
                      <a:rPr lang="kk-KZ" b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kk-KZ" b="1" i="1" smtClean="0">
                        <a:latin typeface="Cambria Math" panose="02040503050406030204" pitchFamily="18" charset="0"/>
                      </a:rPr>
                      <m:t>𝐙</m:t>
                    </m:r>
                  </m:oMath>
                </a14:m>
                <a:endParaRPr lang="ru-RU" dirty="0"/>
              </a:p>
              <a:p>
                <a:r>
                  <a:rPr lang="kk-KZ" b="1" dirty="0"/>
                  <a:t>                   </a:t>
                </a:r>
                <a:endParaRPr lang="ru-RU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7350" y="361951"/>
                <a:ext cx="8553449" cy="5247911"/>
              </a:xfrm>
              <a:prstGeom prst="rect">
                <a:avLst/>
              </a:prstGeom>
              <a:blipFill>
                <a:blip r:embed="rId2" cstate="print"/>
                <a:stretch>
                  <a:fillRect l="-6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6883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019299" y="530989"/>
                <a:ext cx="8648701" cy="49373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 тапсырма : </a:t>
                </a:r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</a:t>
                </a:r>
                <a:r>
                  <a:rPr lang="kk-KZ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3sin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kk-KZ" sz="2800">
                            <a:latin typeface="Cambria Math" panose="02040503050406030204" pitchFamily="18" charset="0"/>
                          </a:rPr>
                          <m:t>x</m:t>
                        </m:r>
                      </m:num>
                      <m:den>
                        <m:r>
                          <a:rPr lang="kk-KZ" sz="280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kk-KZ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2800">
                        <a:latin typeface="Cambria Math" panose="02040503050406030204" pitchFamily="18" charset="0"/>
                      </a:rPr>
                      <m:t> ≥</m:t>
                    </m:r>
                    <m:r>
                      <a:rPr lang="kk-KZ" sz="2800" b="0" i="0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kk-KZ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kk-KZ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теңсіздігін шешейік  </a:t>
                </a:r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Шешуі:</a:t>
                </a:r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sin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 i="1">
                            <a:latin typeface="Cambria Math" panose="02040503050406030204" pitchFamily="18" charset="0"/>
                          </a:rPr>
                          <m:t>𝐱</m:t>
                        </m:r>
                      </m:num>
                      <m:den>
                        <m:r>
                          <a:rPr lang="kk-KZ" sz="2800" b="1" i="1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kk-KZ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2800" b="1">
                        <a:latin typeface="Cambria Math" panose="02040503050406030204" pitchFamily="18" charset="0"/>
                      </a:rPr>
                      <m:t> ≥ </m:t>
                    </m:r>
                    <m:f>
                      <m:fPr>
                        <m:ctrlPr>
                          <a:rPr lang="ru-RU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 i="1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kk-KZ" sz="2800" b="1" i="1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kk-KZ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теңсіздігін шешейік  </a:t>
                </a:r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Бұл жерде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2800" b="1" i="1">
                            <a:latin typeface="Cambria Math" panose="02040503050406030204" pitchFamily="18" charset="0"/>
                          </a:rPr>
                          <m:t>𝐬𝐢𝐧</m:t>
                        </m:r>
                        <m:r>
                          <a:rPr lang="kk-KZ" sz="2800" b="1">
                            <a:latin typeface="Cambria Math" panose="02040503050406030204" pitchFamily="18" charset="0"/>
                          </a:rPr>
                          <m:t>  </m:t>
                        </m:r>
                        <m:f>
                          <m:fPr>
                            <m:ctrlPr>
                              <a:rPr lang="ru-RU" sz="28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kk-KZ" sz="2800" b="1" i="1">
                                <a:latin typeface="Cambria Math" panose="02040503050406030204" pitchFamily="18" charset="0"/>
                              </a:rPr>
                              <m:t>𝐱</m:t>
                            </m:r>
                          </m:num>
                          <m:den>
                            <m:r>
                              <a:rPr lang="kk-KZ" sz="2800" b="1" i="1">
                                <a:latin typeface="Cambria Math" panose="02040503050406030204" pitchFamily="18" charset="0"/>
                              </a:rPr>
                              <m:t>𝟒</m:t>
                            </m:r>
                          </m:den>
                        </m:f>
                        <m:r>
                          <a:rPr lang="kk-KZ" sz="2800" b="1">
                            <a:latin typeface="Cambria Math" panose="02040503050406030204" pitchFamily="18" charset="0"/>
                          </a:rPr>
                          <m:t>  </m:t>
                        </m:r>
                      </m:e>
                    </m:d>
                    <m:r>
                      <a:rPr lang="kk-KZ" sz="2800">
                        <a:latin typeface="Cambria Math" panose="02040503050406030204" pitchFamily="18" charset="0"/>
                      </a:rPr>
                      <m:t>≤1</m:t>
                    </m:r>
                  </m:oMath>
                </a14:m>
                <a:r>
                  <a:rPr lang="kk-KZ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ескереміз,онда  теңсіздіктің шешімі болмайды.</a:t>
                </a:r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Жауабы: Шешімі жоқ.</a:t>
                </a:r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9299" y="530989"/>
                <a:ext cx="8648701" cy="4937314"/>
              </a:xfrm>
              <a:prstGeom prst="rect">
                <a:avLst/>
              </a:prstGeom>
              <a:blipFill>
                <a:blip r:embed="rId2" cstate="print"/>
                <a:stretch>
                  <a:fillRect l="-1409" t="-1235" b="-24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357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628900" y="743367"/>
                <a:ext cx="7877175" cy="45075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 тапсырма: 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kk-KZ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сos</a:t>
                </a:r>
                <a14:m>
                  <m:oMath xmlns:m="http://schemas.openxmlformats.org/officeDocument/2006/math">
                    <m:r>
                      <a:rPr lang="kk-KZ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kk-KZ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kk-KZ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cos</a:t>
                </a:r>
                <a14:m>
                  <m:oMath xmlns:m="http://schemas.openxmlformats.org/officeDocument/2006/math">
                    <m:r>
                      <a:rPr lang="kk-KZ">
                        <a:latin typeface="Cambria Math" panose="02040503050406030204" pitchFamily="18" charset="0"/>
                      </a:rPr>
                      <m:t>х </m:t>
                    </m:r>
                    <m:r>
                      <a:rPr lang="kk-KZ" i="1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kk-KZ">
                        <a:latin typeface="Cambria Math" panose="02040503050406030204" pitchFamily="18" charset="0"/>
                      </a:rPr>
                      <m:t>sinxsin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kk-KZ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kk-KZ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kk-KZ">
                        <a:latin typeface="Cambria Math" panose="02040503050406030204" pitchFamily="18" charset="0"/>
                      </a:rPr>
                      <m:t>&lt;</m:t>
                    </m:r>
                    <m:r>
                      <a:rPr lang="kk-KZ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kk-KZ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kk-KZ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kk-KZ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теңсіздігін шешейік. Тригонометриялық формулаларды пайдаланып табамыз.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сos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kk-KZ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kk-KZ">
                            <a:latin typeface="Cambria Math" panose="02040503050406030204" pitchFamily="18" charset="0"/>
                          </a:rPr>
                          <m:t> 8</m:t>
                        </m:r>
                      </m:den>
                    </m:f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kk-KZ">
                        <a:latin typeface="Cambria Math" panose="02040503050406030204" pitchFamily="18" charset="0"/>
                      </a:rPr>
                      <m:t>&lt; </m:t>
                    </m:r>
                    <m:r>
                      <a:rPr lang="kk-KZ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kk-KZ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kk-KZ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kk-KZ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m:rPr>
                            <m:sty m:val="p"/>
                          </m:rPr>
                          <a:rPr lang="kk-KZ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kk-KZ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+ 2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kk-KZ">
                        <a:latin typeface="Cambria Math" panose="02040503050406030204" pitchFamily="18" charset="0"/>
                      </a:rPr>
                      <m:t>π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n</m:t>
                    </m:r>
                    <m:r>
                      <a:rPr lang="ru-RU">
                        <a:latin typeface="Cambria Math" panose="02040503050406030204" pitchFamily="18" charset="0"/>
                      </a:rPr>
                      <m:t> &lt;</m:t>
                    </m:r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ru-RU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>
                        <a:latin typeface="Cambria Math" panose="02040503050406030204" pitchFamily="18" charset="0"/>
                      </a:rPr>
                      <m:t>+ 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x</m:t>
                    </m:r>
                    <m:r>
                      <a:rPr lang="ru-RU">
                        <a:latin typeface="Cambria Math" panose="02040503050406030204" pitchFamily="18" charset="0"/>
                      </a:rPr>
                      <m:t>&lt; 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m:rPr>
                            <m:sty m:val="p"/>
                          </m:rPr>
                          <a:rPr lang="kk-KZ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kk-KZ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+ 2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kk-KZ">
                        <a:latin typeface="Cambria Math" panose="02040503050406030204" pitchFamily="18" charset="0"/>
                      </a:rPr>
                      <m:t>π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n</m:t>
                    </m:r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14:m>
                  <m:oMath xmlns:m="http://schemas.openxmlformats.org/officeDocument/2006/math">
                    <m:r>
                      <a:rPr lang="ru-RU">
                        <a:latin typeface="Cambria Math" panose="02040503050406030204" pitchFamily="18" charset="0"/>
                      </a:rPr>
                      <m:t> ∈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Z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m:rPr>
                            <m:sty m:val="p"/>
                          </m:rPr>
                          <a:rPr lang="kk-KZ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kk-KZ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kk-KZ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kk-KZ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+ 2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kk-KZ">
                        <a:latin typeface="Cambria Math" panose="02040503050406030204" pitchFamily="18" charset="0"/>
                      </a:rPr>
                      <m:t>πn</m:t>
                    </m:r>
                    <m:r>
                      <a:rPr lang="kk-KZ">
                        <a:latin typeface="Cambria Math" panose="02040503050406030204" pitchFamily="18" charset="0"/>
                      </a:rPr>
                      <m:t> &lt;</m:t>
                    </m:r>
                  </m:oMath>
                </a14:m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kk-KZ">
                        <a:latin typeface="Cambria Math" panose="02040503050406030204" pitchFamily="18" charset="0"/>
                      </a:rPr>
                      <m:t>x</m:t>
                    </m:r>
                    <m:r>
                      <a:rPr lang="kk-KZ">
                        <a:latin typeface="Cambria Math" panose="02040503050406030204" pitchFamily="18" charset="0"/>
                      </a:rPr>
                      <m:t>&lt; 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m:rPr>
                            <m:sty m:val="p"/>
                          </m:rPr>
                          <a:rPr lang="kk-KZ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kk-KZ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kk-KZ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kk-KZ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+ 2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kk-KZ">
                        <a:latin typeface="Cambria Math" panose="02040503050406030204" pitchFamily="18" charset="0"/>
                      </a:rPr>
                      <m:t>πn</m:t>
                    </m:r>
                  </m:oMath>
                </a14:m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n</a:t>
                </a:r>
                <a14:m>
                  <m:oMath xmlns:m="http://schemas.openxmlformats.org/officeDocument/2006/math">
                    <m:r>
                      <a:rPr lang="kk-KZ">
                        <a:latin typeface="Cambria Math" panose="02040503050406030204" pitchFamily="18" charset="0"/>
                      </a:rPr>
                      <m:t> ∈</m:t>
                    </m:r>
                    <m:r>
                      <m:rPr>
                        <m:sty m:val="p"/>
                      </m:rPr>
                      <a:rPr lang="kk-KZ">
                        <a:latin typeface="Cambria Math" panose="02040503050406030204" pitchFamily="18" charset="0"/>
                      </a:rPr>
                      <m:t>Z</m:t>
                    </m:r>
                  </m:oMath>
                </a14:m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>
                            <a:latin typeface="Cambria Math" panose="02040503050406030204" pitchFamily="18" charset="0"/>
                          </a:rPr>
                          <m:t>17</m:t>
                        </m:r>
                        <m:r>
                          <m:rPr>
                            <m:sty m:val="p"/>
                          </m:rPr>
                          <a:rPr lang="kk-KZ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kk-KZ">
                            <a:latin typeface="Cambria Math" panose="02040503050406030204" pitchFamily="18" charset="0"/>
                          </a:rPr>
                          <m:t>24</m:t>
                        </m:r>
                      </m:den>
                    </m:f>
                  </m:oMath>
                </a14:m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+ 2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kk-KZ">
                        <a:latin typeface="Cambria Math" panose="02040503050406030204" pitchFamily="18" charset="0"/>
                      </a:rPr>
                      <m:t>πn</m:t>
                    </m:r>
                    <m:r>
                      <a:rPr lang="kk-KZ">
                        <a:latin typeface="Cambria Math" panose="02040503050406030204" pitchFamily="18" charset="0"/>
                      </a:rPr>
                      <m:t> &lt;</m:t>
                    </m:r>
                  </m:oMath>
                </a14:m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kk-KZ">
                        <a:latin typeface="Cambria Math" panose="02040503050406030204" pitchFamily="18" charset="0"/>
                      </a:rPr>
                      <m:t>x</m:t>
                    </m:r>
                    <m:r>
                      <a:rPr lang="kk-KZ">
                        <a:latin typeface="Cambria Math" panose="02040503050406030204" pitchFamily="18" charset="0"/>
                      </a:rPr>
                      <m:t>&lt; 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>
                            <a:latin typeface="Cambria Math" panose="02040503050406030204" pitchFamily="18" charset="0"/>
                          </a:rPr>
                          <m:t>25</m:t>
                        </m:r>
                        <m:r>
                          <m:rPr>
                            <m:sty m:val="p"/>
                          </m:rPr>
                          <a:rPr lang="kk-KZ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kk-KZ">
                            <a:latin typeface="Cambria Math" panose="02040503050406030204" pitchFamily="18" charset="0"/>
                          </a:rPr>
                          <m:t>24</m:t>
                        </m:r>
                      </m:den>
                    </m:f>
                  </m:oMath>
                </a14:m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+ 2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kk-KZ">
                        <a:latin typeface="Cambria Math" panose="02040503050406030204" pitchFamily="18" charset="0"/>
                      </a:rPr>
                      <m:t>πn</m:t>
                    </m:r>
                  </m:oMath>
                </a14:m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n</a:t>
                </a:r>
                <a14:m>
                  <m:oMath xmlns:m="http://schemas.openxmlformats.org/officeDocument/2006/math">
                    <m:r>
                      <a:rPr lang="kk-KZ">
                        <a:latin typeface="Cambria Math" panose="02040503050406030204" pitchFamily="18" charset="0"/>
                      </a:rPr>
                      <m:t> ∈</m:t>
                    </m:r>
                    <m:r>
                      <m:rPr>
                        <m:sty m:val="p"/>
                      </m:rPr>
                      <a:rPr lang="kk-KZ">
                        <a:latin typeface="Cambria Math" panose="02040503050406030204" pitchFamily="18" charset="0"/>
                      </a:rPr>
                      <m:t>Z</m:t>
                    </m:r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kk-KZ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Жауабы: </a:t>
                </a:r>
                <a14:m>
                  <m:oMath xmlns:m="http://schemas.openxmlformats.org/officeDocument/2006/math">
                    <m:r>
                      <a:rPr lang="kk-KZ" b="1">
                        <a:latin typeface="Cambria Math" panose="02040503050406030204" pitchFamily="18" charset="0"/>
                      </a:rPr>
                      <m:t>  </m:t>
                    </m:r>
                    <m:f>
                      <m:fPr>
                        <m:ctrlPr>
                          <a:rPr lang="ru-RU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b="1" i="1">
                            <a:latin typeface="Cambria Math" panose="02040503050406030204" pitchFamily="18" charset="0"/>
                          </a:rPr>
                          <m:t>𝟏𝟕</m:t>
                        </m:r>
                        <m:r>
                          <a:rPr lang="kk-KZ" b="1" i="1">
                            <a:latin typeface="Cambria Math" panose="02040503050406030204" pitchFamily="18" charset="0"/>
                          </a:rPr>
                          <m:t>𝛑</m:t>
                        </m:r>
                      </m:num>
                      <m:den>
                        <m:r>
                          <a:rPr lang="kk-KZ" b="1" i="1">
                            <a:latin typeface="Cambria Math" panose="02040503050406030204" pitchFamily="18" charset="0"/>
                          </a:rPr>
                          <m:t>𝟐𝟒</m:t>
                        </m:r>
                      </m:den>
                    </m:f>
                  </m:oMath>
                </a14:m>
                <a:r>
                  <a:rPr lang="kk-KZ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+ 2</a:t>
                </a:r>
                <a14:m>
                  <m:oMath xmlns:m="http://schemas.openxmlformats.org/officeDocument/2006/math">
                    <m:r>
                      <a:rPr lang="kk-KZ" b="1" i="1">
                        <a:latin typeface="Cambria Math" panose="02040503050406030204" pitchFamily="18" charset="0"/>
                      </a:rPr>
                      <m:t>𝛑</m:t>
                    </m:r>
                    <m:r>
                      <a:rPr lang="kk-KZ" b="1" i="1">
                        <a:latin typeface="Cambria Math" panose="02040503050406030204" pitchFamily="18" charset="0"/>
                      </a:rPr>
                      <m:t>𝐧</m:t>
                    </m:r>
                    <m:r>
                      <a:rPr lang="kk-KZ" b="1">
                        <a:latin typeface="Cambria Math" panose="02040503050406030204" pitchFamily="18" charset="0"/>
                      </a:rPr>
                      <m:t> &lt;</m:t>
                    </m:r>
                  </m:oMath>
                </a14:m>
                <a:r>
                  <a:rPr lang="kk-KZ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b="1">
                        <a:latin typeface="Cambria Math" panose="02040503050406030204" pitchFamily="18" charset="0"/>
                      </a:rPr>
                      <m:t> </m:t>
                    </m:r>
                    <m:r>
                      <a:rPr lang="kk-KZ" b="1" i="1">
                        <a:latin typeface="Cambria Math" panose="02040503050406030204" pitchFamily="18" charset="0"/>
                      </a:rPr>
                      <m:t>𝐱</m:t>
                    </m:r>
                    <m:r>
                      <a:rPr lang="kk-KZ" b="1">
                        <a:latin typeface="Cambria Math" panose="02040503050406030204" pitchFamily="18" charset="0"/>
                      </a:rPr>
                      <m:t>&lt; </m:t>
                    </m:r>
                    <m:f>
                      <m:fPr>
                        <m:ctrlPr>
                          <a:rPr lang="ru-RU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b="1" i="1">
                            <a:latin typeface="Cambria Math" panose="02040503050406030204" pitchFamily="18" charset="0"/>
                          </a:rPr>
                          <m:t>𝟐𝟓</m:t>
                        </m:r>
                        <m:r>
                          <a:rPr lang="kk-KZ" b="1" i="1">
                            <a:latin typeface="Cambria Math" panose="02040503050406030204" pitchFamily="18" charset="0"/>
                          </a:rPr>
                          <m:t>𝛑</m:t>
                        </m:r>
                      </m:num>
                      <m:den>
                        <m:r>
                          <a:rPr lang="kk-KZ" b="1" i="1">
                            <a:latin typeface="Cambria Math" panose="02040503050406030204" pitchFamily="18" charset="0"/>
                          </a:rPr>
                          <m:t>𝟐𝟒</m:t>
                        </m:r>
                      </m:den>
                    </m:f>
                  </m:oMath>
                </a14:m>
                <a:r>
                  <a:rPr lang="kk-KZ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+ 2</a:t>
                </a:r>
                <a14:m>
                  <m:oMath xmlns:m="http://schemas.openxmlformats.org/officeDocument/2006/math">
                    <m:r>
                      <a:rPr lang="kk-KZ" b="1" i="1">
                        <a:latin typeface="Cambria Math" panose="02040503050406030204" pitchFamily="18" charset="0"/>
                      </a:rPr>
                      <m:t>𝛑</m:t>
                    </m:r>
                    <m:r>
                      <a:rPr lang="kk-KZ" b="1" i="1">
                        <a:latin typeface="Cambria Math" panose="02040503050406030204" pitchFamily="18" charset="0"/>
                      </a:rPr>
                      <m:t>𝐧</m:t>
                    </m:r>
                  </m:oMath>
                </a14:m>
                <a:r>
                  <a:rPr lang="kk-KZ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n</a:t>
                </a:r>
                <a14:m>
                  <m:oMath xmlns:m="http://schemas.openxmlformats.org/officeDocument/2006/math">
                    <m:r>
                      <a:rPr lang="kk-KZ" b="1">
                        <a:latin typeface="Cambria Math" panose="02040503050406030204" pitchFamily="18" charset="0"/>
                      </a:rPr>
                      <m:t> ∈</m:t>
                    </m:r>
                    <m:r>
                      <a:rPr lang="kk-KZ" b="1" i="1">
                        <a:latin typeface="Cambria Math" panose="02040503050406030204" pitchFamily="18" charset="0"/>
                      </a:rPr>
                      <m:t>𝐙</m:t>
                    </m:r>
                  </m:oMath>
                </a14:m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8900" y="743367"/>
                <a:ext cx="7877175" cy="4507516"/>
              </a:xfrm>
              <a:prstGeom prst="rect">
                <a:avLst/>
              </a:prstGeom>
              <a:blipFill>
                <a:blip r:embed="rId2" cstate="print"/>
                <a:stretch>
                  <a:fillRect l="-619" t="-8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3119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809750" y="200024"/>
                <a:ext cx="10553699" cy="65535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b="1" dirty="0" smtClean="0"/>
                  <a:t> </a:t>
                </a:r>
                <a:endParaRPr lang="ru-RU" dirty="0"/>
              </a:p>
              <a:p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 тапсырма: </a:t>
                </a:r>
                <a:endPara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1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kk-KZ" sz="140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sin2x + cos2x </a:t>
                </a:r>
                <a14:m>
                  <m:oMath xmlns:m="http://schemas.openxmlformats.org/officeDocument/2006/math">
                    <m:r>
                      <a:rPr lang="kk-KZ" sz="1400">
                        <a:latin typeface="Cambria Math" panose="02040503050406030204" pitchFamily="18" charset="0"/>
                      </a:rPr>
                      <m:t>≤1</m:t>
                    </m:r>
                  </m:oMath>
                </a14:m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теңсіздігін шешелік: </a:t>
                </a:r>
                <a:endPara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Шешуі теңсіздіктің екі жағын да 2-ге </a:t>
                </a:r>
                <a:r>
                  <a:rPr lang="kk-KZ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бөлейік,сонда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sz="1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kk-KZ" sz="140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kk-KZ" sz="140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kk-KZ" sz="14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sin2x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1400">
                            <a:latin typeface="Cambria Math" panose="02040503050406030204" pitchFamily="18" charset="0"/>
                          </a:rPr>
                          <m:t>1 </m:t>
                        </m:r>
                      </m:num>
                      <m:den>
                        <m:r>
                          <a:rPr lang="kk-KZ" sz="1400">
                            <a:latin typeface="Cambria Math" panose="02040503050406030204" pitchFamily="18" charset="0"/>
                          </a:rPr>
                          <m:t>2 </m:t>
                        </m:r>
                      </m:den>
                    </m:f>
                  </m:oMath>
                </a14:m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cos2x  </a:t>
                </a:r>
                <a14:m>
                  <m:oMath xmlns:m="http://schemas.openxmlformats.org/officeDocument/2006/math">
                    <m:r>
                      <a:rPr lang="kk-KZ" sz="1400">
                        <a:latin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ru-RU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140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kk-KZ" sz="1400">
                            <a:latin typeface="Cambria Math" panose="02040503050406030204" pitchFamily="18" charset="0"/>
                          </a:rPr>
                          <m:t> 2</m:t>
                        </m:r>
                      </m:den>
                    </m:f>
                  </m:oMath>
                </a14:m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kk-KZ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kk-KZ" sz="140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kk-KZ" sz="1400" b="0" i="0" smtClean="0">
                        <a:latin typeface="Cambria Math" panose="02040503050406030204" pitchFamily="18" charset="0"/>
                      </a:rPr>
                      <m:t>                                  </m:t>
                    </m:r>
                    <m:r>
                      <a:rPr lang="kk-KZ" sz="1400">
                        <a:latin typeface="Cambria Math" panose="02040503050406030204" pitchFamily="18" charset="0"/>
                      </a:rPr>
                      <m:t>  </m:t>
                    </m:r>
                    <m:func>
                      <m:funcPr>
                        <m:ctrlPr>
                          <a:rPr lang="ru-RU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kk-KZ" sz="14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f>
                          <m:fPr>
                            <m:ctrlPr>
                              <a:rPr lang="ru-RU" sz="1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kk-KZ" sz="1400">
                                <a:latin typeface="Cambria Math" panose="02040503050406030204" pitchFamily="18" charset="0"/>
                              </a:rPr>
                              <m:t>π</m:t>
                            </m:r>
                          </m:num>
                          <m:den>
                            <m:r>
                              <a:rPr lang="kk-KZ" sz="1400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e>
                    </m:func>
                    <m:r>
                      <a:rPr lang="en-US" sz="14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sin2x +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kk-KZ" sz="1400">
                            <a:latin typeface="Cambria Math" panose="02040503050406030204" pitchFamily="18" charset="0"/>
                          </a:rPr>
                          <m:t>cos</m:t>
                        </m:r>
                        <m:r>
                          <a:rPr lang="kk-KZ" sz="1400">
                            <a:latin typeface="Cambria Math" panose="02040503050406030204" pitchFamily="18" charset="0"/>
                          </a:rPr>
                          <m:t> </m:t>
                        </m:r>
                      </m:fName>
                      <m:e>
                        <m:f>
                          <m:fPr>
                            <m:ctrlPr>
                              <a:rPr lang="ru-RU" sz="1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kk-KZ" sz="1400">
                                <a:latin typeface="Cambria Math" panose="02040503050406030204" pitchFamily="18" charset="0"/>
                              </a:rPr>
                              <m:t>π</m:t>
                            </m:r>
                          </m:num>
                          <m:den>
                            <m:r>
                              <a:rPr lang="kk-KZ" sz="1400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e>
                    </m:func>
                    <m:r>
                      <a:rPr lang="en-US" sz="140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cos2x  </a:t>
                </a:r>
                <a14:m>
                  <m:oMath xmlns:m="http://schemas.openxmlformats.org/officeDocument/2006/math">
                    <m:r>
                      <a:rPr lang="kk-KZ" sz="1400">
                        <a:latin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ru-RU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140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kk-KZ" sz="1400">
                            <a:latin typeface="Cambria Math" panose="02040503050406030204" pitchFamily="18" charset="0"/>
                          </a:rPr>
                          <m:t> 2</m:t>
                        </m:r>
                      </m:den>
                    </m:f>
                  </m:oMath>
                </a14:m>
                <a:endPara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:r>
                  <a:rPr lang="kk-KZ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</a:t>
                </a: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 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2x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1400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en-US" sz="140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)</a:t>
                </a:r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kk-KZ" sz="1400">
                        <a:latin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ru-RU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140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kk-KZ" sz="1400">
                            <a:latin typeface="Cambria Math" panose="02040503050406030204" pitchFamily="18" charset="0"/>
                          </a:rPr>
                          <m:t> 2</m:t>
                        </m:r>
                      </m:den>
                    </m:f>
                  </m:oMath>
                </a14:m>
                <a:endPara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kk-KZ" sz="1400" b="0" i="1" smtClean="0">
                        <a:latin typeface="Cambria Math" panose="02040503050406030204" pitchFamily="18" charset="0"/>
                      </a:rPr>
                      <m:t>                                        </m:t>
                    </m:r>
                    <m:r>
                      <a:rPr lang="kk-KZ" sz="1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kk-KZ" sz="1400">
                        <a:latin typeface="Cambria Math" panose="02040503050406030204" pitchFamily="18" charset="0"/>
                      </a:rPr>
                      <m:t>  </m:t>
                    </m:r>
                    <m:f>
                      <m:fPr>
                        <m:ctrlPr>
                          <a:rPr lang="ru-RU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140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m:rPr>
                            <m:sty m:val="p"/>
                          </m:rPr>
                          <a:rPr lang="kk-KZ" sz="1400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kk-KZ" sz="140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+ 2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kk-KZ" sz="1400">
                        <a:latin typeface="Cambria Math" panose="02040503050406030204" pitchFamily="18" charset="0"/>
                      </a:rPr>
                      <m:t>πn</m:t>
                    </m:r>
                    <m:r>
                      <a:rPr lang="kk-KZ" sz="1400">
                        <a:latin typeface="Cambria Math" panose="02040503050406030204" pitchFamily="18" charset="0"/>
                      </a:rPr>
                      <m:t> ≤</m:t>
                    </m:r>
                  </m:oMath>
                </a14:m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1400">
                        <a:latin typeface="Cambria Math" panose="02040503050406030204" pitchFamily="18" charset="0"/>
                      </a:rPr>
                      <m:t> 2</m:t>
                    </m:r>
                    <m:r>
                      <m:rPr>
                        <m:sty m:val="p"/>
                      </m:rPr>
                      <a:rPr lang="kk-KZ" sz="1400"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 sz="1400">
                        <a:latin typeface="Cambria Math" panose="02040503050406030204" pitchFamily="18" charset="0"/>
                      </a:rPr>
                      <m:t> + </m:t>
                    </m:r>
                    <m:f>
                      <m:fPr>
                        <m:ctrlPr>
                          <a:rPr lang="ru-RU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1400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en-US" sz="140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sz="14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1400">
                        <a:latin typeface="Cambria Math" panose="02040503050406030204" pitchFamily="18" charset="0"/>
                      </a:rPr>
                      <m:t>≤ </m:t>
                    </m:r>
                    <m:f>
                      <m:fPr>
                        <m:ctrlPr>
                          <a:rPr lang="ru-RU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kk-KZ" sz="1400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kk-KZ" sz="140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+ 2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kk-KZ" sz="1400">
                        <a:latin typeface="Cambria Math" panose="02040503050406030204" pitchFamily="18" charset="0"/>
                      </a:rPr>
                      <m:t>πn</m:t>
                    </m:r>
                  </m:oMath>
                </a14:m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n</a:t>
                </a:r>
                <a14:m>
                  <m:oMath xmlns:m="http://schemas.openxmlformats.org/officeDocument/2006/math">
                    <m:r>
                      <a:rPr lang="kk-KZ" sz="1400">
                        <a:latin typeface="Cambria Math" panose="02040503050406030204" pitchFamily="18" charset="0"/>
                      </a:rPr>
                      <m:t> ∈</m:t>
                    </m:r>
                    <m:r>
                      <m:rPr>
                        <m:sty m:val="p"/>
                      </m:rPr>
                      <a:rPr lang="kk-KZ" sz="1400">
                        <a:latin typeface="Cambria Math" panose="02040503050406030204" pitchFamily="18" charset="0"/>
                      </a:rPr>
                      <m:t>Z</m:t>
                    </m:r>
                  </m:oMath>
                </a14:m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kk-KZ" sz="1400" b="0" i="1" smtClean="0">
                        <a:latin typeface="Cambria Math" panose="02040503050406030204" pitchFamily="18" charset="0"/>
                      </a:rPr>
                      <m:t>                                        </m:t>
                    </m:r>
                    <m:r>
                      <a:rPr lang="kk-KZ" sz="1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kk-KZ" sz="1400">
                        <a:latin typeface="Cambria Math" panose="02040503050406030204" pitchFamily="18" charset="0"/>
                      </a:rPr>
                      <m:t>  </m:t>
                    </m:r>
                    <m:f>
                      <m:fPr>
                        <m:ctrlPr>
                          <a:rPr lang="ru-RU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140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m:rPr>
                            <m:sty m:val="p"/>
                          </m:rPr>
                          <a:rPr lang="kk-KZ" sz="1400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kk-KZ" sz="140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kk-KZ" sz="14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1400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en-US" sz="140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+ 2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kk-KZ" sz="1400">
                        <a:latin typeface="Cambria Math" panose="02040503050406030204" pitchFamily="18" charset="0"/>
                      </a:rPr>
                      <m:t>πn</m:t>
                    </m:r>
                    <m:r>
                      <a:rPr lang="kk-KZ" sz="1400">
                        <a:latin typeface="Cambria Math" panose="02040503050406030204" pitchFamily="18" charset="0"/>
                      </a:rPr>
                      <m:t> ≤</m:t>
                    </m:r>
                  </m:oMath>
                </a14:m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1400">
                        <a:latin typeface="Cambria Math" panose="02040503050406030204" pitchFamily="18" charset="0"/>
                      </a:rPr>
                      <m:t> 2</m:t>
                    </m:r>
                    <m:r>
                      <m:rPr>
                        <m:sty m:val="p"/>
                      </m:rPr>
                      <a:rPr lang="kk-KZ" sz="1400"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 sz="1400">
                        <a:latin typeface="Cambria Math" panose="02040503050406030204" pitchFamily="18" charset="0"/>
                      </a:rPr>
                      <m:t> + </m:t>
                    </m:r>
                    <m:f>
                      <m:fPr>
                        <m:ctrlPr>
                          <a:rPr lang="ru-RU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1400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en-US" sz="140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sz="14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1400">
                        <a:latin typeface="Cambria Math" panose="02040503050406030204" pitchFamily="18" charset="0"/>
                      </a:rPr>
                      <m:t>≤ </m:t>
                    </m:r>
                    <m:f>
                      <m:fPr>
                        <m:ctrlPr>
                          <a:rPr lang="ru-RU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kk-KZ" sz="1400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kk-KZ" sz="140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1400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en-US" sz="140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+ 2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kk-KZ" sz="1400">
                        <a:latin typeface="Cambria Math" panose="02040503050406030204" pitchFamily="18" charset="0"/>
                      </a:rPr>
                      <m:t>πn</m:t>
                    </m:r>
                  </m:oMath>
                </a14:m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n</a:t>
                </a:r>
                <a14:m>
                  <m:oMath xmlns:m="http://schemas.openxmlformats.org/officeDocument/2006/math">
                    <m:r>
                      <a:rPr lang="kk-KZ" sz="1400">
                        <a:latin typeface="Cambria Math" panose="02040503050406030204" pitchFamily="18" charset="0"/>
                      </a:rPr>
                      <m:t> ∈</m:t>
                    </m:r>
                    <m:r>
                      <m:rPr>
                        <m:sty m:val="p"/>
                      </m:rPr>
                      <a:rPr lang="kk-KZ" sz="1400">
                        <a:latin typeface="Cambria Math" panose="02040503050406030204" pitchFamily="18" charset="0"/>
                      </a:rPr>
                      <m:t>Z</m:t>
                    </m:r>
                  </m:oMath>
                </a14:m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sz="1400" dirty="0" smtClean="0"/>
                  <a:t>                                </a:t>
                </a:r>
                <a14:m>
                  <m:oMath xmlns:m="http://schemas.openxmlformats.org/officeDocument/2006/math">
                    <m:r>
                      <a:rPr lang="kk-KZ" sz="1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kk-KZ" sz="1400">
                        <a:latin typeface="Cambria Math" panose="02040503050406030204" pitchFamily="18" charset="0"/>
                      </a:rPr>
                      <m:t>  </m:t>
                    </m:r>
                    <m:f>
                      <m:fPr>
                        <m:ctrlPr>
                          <a:rPr lang="ru-RU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140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m:rPr>
                            <m:sty m:val="p"/>
                          </m:rPr>
                          <a:rPr lang="kk-KZ" sz="1400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kk-KZ" sz="140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+ 2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kk-KZ" sz="1400">
                        <a:latin typeface="Cambria Math" panose="02040503050406030204" pitchFamily="18" charset="0"/>
                      </a:rPr>
                      <m:t>πn</m:t>
                    </m:r>
                    <m:r>
                      <a:rPr lang="kk-KZ" sz="1400">
                        <a:latin typeface="Cambria Math" panose="02040503050406030204" pitchFamily="18" charset="0"/>
                      </a:rPr>
                      <m:t> ≤</m:t>
                    </m:r>
                  </m:oMath>
                </a14:m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1400">
                        <a:latin typeface="Cambria Math" panose="02040503050406030204" pitchFamily="18" charset="0"/>
                      </a:rPr>
                      <m:t> 2</m:t>
                    </m:r>
                    <m:r>
                      <m:rPr>
                        <m:sty m:val="p"/>
                      </m:rPr>
                      <a:rPr lang="kk-KZ" sz="1400">
                        <a:latin typeface="Cambria Math" panose="02040503050406030204" pitchFamily="18" charset="0"/>
                      </a:rPr>
                      <m:t>x</m:t>
                    </m:r>
                    <m:r>
                      <a:rPr lang="kk-KZ" sz="14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1400">
                        <a:latin typeface="Cambria Math" panose="02040503050406030204" pitchFamily="18" charset="0"/>
                      </a:rPr>
                      <m:t>≤ </m:t>
                    </m:r>
                  </m:oMath>
                </a14:m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kk-KZ" sz="1400">
                        <a:latin typeface="Cambria Math" panose="02040503050406030204" pitchFamily="18" charset="0"/>
                      </a:rPr>
                      <m:t>πn</m:t>
                    </m:r>
                  </m:oMath>
                </a14:m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n</a:t>
                </a:r>
                <a14:m>
                  <m:oMath xmlns:m="http://schemas.openxmlformats.org/officeDocument/2006/math">
                    <m:r>
                      <a:rPr lang="kk-KZ" sz="1400">
                        <a:latin typeface="Cambria Math" panose="02040503050406030204" pitchFamily="18" charset="0"/>
                      </a:rPr>
                      <m:t> ∈</m:t>
                    </m:r>
                    <m:r>
                      <m:rPr>
                        <m:sty m:val="p"/>
                      </m:rPr>
                      <a:rPr lang="kk-KZ" sz="1400">
                        <a:latin typeface="Cambria Math" panose="02040503050406030204" pitchFamily="18" charset="0"/>
                      </a:rPr>
                      <m:t>Z</m:t>
                    </m:r>
                  </m:oMath>
                </a14:m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kk-KZ" sz="1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kk-KZ" sz="1400">
                        <a:latin typeface="Cambria Math" panose="02040503050406030204" pitchFamily="18" charset="0"/>
                      </a:rPr>
                      <m:t>  </m:t>
                    </m:r>
                    <m:f>
                      <m:fPr>
                        <m:ctrlPr>
                          <a:rPr lang="ru-RU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140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kk-KZ" sz="1400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kk-KZ" sz="140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+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kk-KZ" sz="1400">
                        <a:latin typeface="Cambria Math" panose="02040503050406030204" pitchFamily="18" charset="0"/>
                      </a:rPr>
                      <m:t>πn</m:t>
                    </m:r>
                    <m:r>
                      <a:rPr lang="kk-KZ" sz="1400">
                        <a:latin typeface="Cambria Math" panose="02040503050406030204" pitchFamily="18" charset="0"/>
                      </a:rPr>
                      <m:t> ≤</m:t>
                    </m:r>
                  </m:oMath>
                </a14:m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14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kk-KZ" sz="1400">
                        <a:latin typeface="Cambria Math" panose="02040503050406030204" pitchFamily="18" charset="0"/>
                      </a:rPr>
                      <m:t>x</m:t>
                    </m:r>
                    <m:r>
                      <a:rPr lang="kk-KZ" sz="14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1400">
                        <a:latin typeface="Cambria Math" panose="02040503050406030204" pitchFamily="18" charset="0"/>
                      </a:rPr>
                      <m:t>≤ </m:t>
                    </m:r>
                  </m:oMath>
                </a14:m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kk-KZ" sz="1400">
                        <a:latin typeface="Cambria Math" panose="02040503050406030204" pitchFamily="18" charset="0"/>
                      </a:rPr>
                      <m:t>πn</m:t>
                    </m:r>
                  </m:oMath>
                </a14:m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n</a:t>
                </a:r>
                <a14:m>
                  <m:oMath xmlns:m="http://schemas.openxmlformats.org/officeDocument/2006/math">
                    <m:r>
                      <a:rPr lang="kk-KZ" sz="1400">
                        <a:latin typeface="Cambria Math" panose="02040503050406030204" pitchFamily="18" charset="0"/>
                      </a:rPr>
                      <m:t> ∈</m:t>
                    </m:r>
                    <m:r>
                      <m:rPr>
                        <m:sty m:val="p"/>
                      </m:rPr>
                      <a:rPr lang="kk-KZ" sz="1400">
                        <a:latin typeface="Cambria Math" panose="02040503050406030204" pitchFamily="18" charset="0"/>
                      </a:rPr>
                      <m:t>Z</m:t>
                    </m:r>
                  </m:oMath>
                </a14:m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kk-KZ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 </a:t>
                </a:r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a:rPr lang="kk-KZ" sz="14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kk-KZ" sz="1400">
                        <a:latin typeface="Cambria Math" panose="02040503050406030204" pitchFamily="18" charset="0"/>
                      </a:rPr>
                      <m:t>sin</m:t>
                    </m:r>
                    <m:r>
                      <a:rPr lang="kk-KZ" sz="1400">
                        <a:latin typeface="Cambria Math" panose="02040503050406030204" pitchFamily="18" charset="0"/>
                      </a:rPr>
                      <m:t> (2</m:t>
                    </m:r>
                    <m:r>
                      <m:rPr>
                        <m:sty m:val="p"/>
                      </m:rPr>
                      <a:rPr lang="kk-KZ" sz="1400">
                        <a:latin typeface="Cambria Math" panose="02040503050406030204" pitchFamily="18" charset="0"/>
                      </a:rPr>
                      <m:t>x</m:t>
                    </m:r>
                    <m:r>
                      <a:rPr lang="kk-KZ" sz="1400">
                        <a:latin typeface="Cambria Math" panose="02040503050406030204" pitchFamily="18" charset="0"/>
                      </a:rPr>
                      <m:t> + </m:t>
                    </m:r>
                    <m:f>
                      <m:fPr>
                        <m:ctrlPr>
                          <a:rPr lang="ru-RU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kk-KZ" sz="1400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kk-KZ" sz="140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kk-KZ" sz="1400">
                        <a:latin typeface="Cambria Math" panose="02040503050406030204" pitchFamily="18" charset="0"/>
                      </a:rPr>
                      <m:t> )  </m:t>
                    </m:r>
                  </m:oMath>
                </a14:m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функциясының ең кіші пероды Т=</a:t>
                </a:r>
                <a14:m>
                  <m:oMath xmlns:m="http://schemas.openxmlformats.org/officeDocument/2006/math">
                    <m:r>
                      <a:rPr lang="kk-KZ" sz="14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kk-KZ" sz="1400">
                        <a:latin typeface="Cambria Math" panose="02040503050406030204" pitchFamily="18" charset="0"/>
                      </a:rPr>
                      <m:t>π</m:t>
                    </m:r>
                    <m:r>
                      <a:rPr lang="kk-KZ" sz="140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болғандықтан </a:t>
                </a:r>
                <a14:m>
                  <m:oMath xmlns:m="http://schemas.openxmlformats.org/officeDocument/2006/math">
                    <m:r>
                      <a:rPr lang="kk-KZ" sz="1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kk-KZ" sz="1400">
                        <a:latin typeface="Cambria Math" panose="02040503050406030204" pitchFamily="18" charset="0"/>
                      </a:rPr>
                      <m:t>  </m:t>
                    </m:r>
                    <m:f>
                      <m:fPr>
                        <m:ctrlPr>
                          <a:rPr lang="ru-RU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140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kk-KZ" sz="1400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kk-KZ" sz="140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+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kk-KZ" sz="1400">
                        <a:latin typeface="Cambria Math" panose="02040503050406030204" pitchFamily="18" charset="0"/>
                      </a:rPr>
                      <m:t>πn</m:t>
                    </m:r>
                    <m:r>
                      <a:rPr lang="kk-KZ" sz="1400">
                        <a:latin typeface="Cambria Math" panose="02040503050406030204" pitchFamily="18" charset="0"/>
                      </a:rPr>
                      <m:t> ≤</m:t>
                    </m:r>
                  </m:oMath>
                </a14:m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14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kk-KZ" sz="1400">
                        <a:latin typeface="Cambria Math" panose="02040503050406030204" pitchFamily="18" charset="0"/>
                      </a:rPr>
                      <m:t>x</m:t>
                    </m:r>
                    <m:r>
                      <a:rPr lang="kk-KZ" sz="14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1400">
                        <a:latin typeface="Cambria Math" panose="02040503050406030204" pitchFamily="18" charset="0"/>
                      </a:rPr>
                      <m:t>≤ </m:t>
                    </m:r>
                  </m:oMath>
                </a14:m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kk-KZ" sz="1400">
                        <a:latin typeface="Cambria Math" panose="02040503050406030204" pitchFamily="18" charset="0"/>
                      </a:rPr>
                      <m:t>πn</m:t>
                    </m:r>
                  </m:oMath>
                </a14:m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n</a:t>
                </a:r>
                <a14:m>
                  <m:oMath xmlns:m="http://schemas.openxmlformats.org/officeDocument/2006/math">
                    <m:r>
                      <a:rPr lang="kk-KZ" sz="1400">
                        <a:latin typeface="Cambria Math" panose="02040503050406030204" pitchFamily="18" charset="0"/>
                      </a:rPr>
                      <m:t> ∈</m:t>
                    </m:r>
                    <m:r>
                      <m:rPr>
                        <m:sty m:val="p"/>
                      </m:rPr>
                      <a:rPr lang="kk-KZ" sz="1400">
                        <a:latin typeface="Cambria Math" panose="02040503050406030204" pitchFamily="18" charset="0"/>
                      </a:rPr>
                      <m:t>Z</m:t>
                    </m:r>
                  </m:oMath>
                </a14:m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теңсіздігінен   Т </a:t>
                </a:r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a:rPr lang="kk-KZ" sz="14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kk-KZ" sz="1400">
                        <a:latin typeface="Cambria Math" panose="02040503050406030204" pitchFamily="18" charset="0"/>
                      </a:rPr>
                      <m:t>π</m:t>
                    </m:r>
                    <m:r>
                      <a:rPr lang="kk-KZ" sz="140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периодқа жылжыту арқылы </a:t>
                </a:r>
                <a:endPara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kk-KZ" sz="140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kk-KZ" sz="14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kk-KZ" sz="140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ru-RU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kk-KZ" sz="1400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kk-KZ" sz="140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+</a:t>
                </a:r>
                <a14:m>
                  <m:oMath xmlns:m="http://schemas.openxmlformats.org/officeDocument/2006/math">
                    <m:r>
                      <a:rPr lang="kk-KZ" sz="14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kk-KZ" sz="1400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kk-KZ" sz="1400">
                        <a:latin typeface="Cambria Math" panose="02040503050406030204" pitchFamily="18" charset="0"/>
                      </a:rPr>
                      <m:t>πn</m:t>
                    </m:r>
                    <m:r>
                      <a:rPr lang="kk-KZ" sz="1400">
                        <a:latin typeface="Cambria Math" panose="02040503050406030204" pitchFamily="18" charset="0"/>
                      </a:rPr>
                      <m:t> ≤</m:t>
                    </m:r>
                  </m:oMath>
                </a14:m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14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kk-KZ" sz="1400">
                        <a:latin typeface="Cambria Math" panose="02040503050406030204" pitchFamily="18" charset="0"/>
                      </a:rPr>
                      <m:t>x</m:t>
                    </m:r>
                    <m:r>
                      <a:rPr lang="kk-KZ" sz="14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1400">
                        <a:latin typeface="Cambria Math" panose="02040503050406030204" pitchFamily="18" charset="0"/>
                      </a:rPr>
                      <m:t>≤</m:t>
                    </m:r>
                    <m:r>
                      <m:rPr>
                        <m:sty m:val="p"/>
                      </m:rPr>
                      <a:rPr lang="kk-KZ" sz="1400">
                        <a:latin typeface="Cambria Math" panose="02040503050406030204" pitchFamily="18" charset="0"/>
                      </a:rPr>
                      <m:t>π</m:t>
                    </m:r>
                    <m:r>
                      <a:rPr lang="kk-KZ" sz="140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kk-KZ" sz="1400">
                        <a:latin typeface="Cambria Math" panose="02040503050406030204" pitchFamily="18" charset="0"/>
                      </a:rPr>
                      <m:t>πn</m:t>
                    </m:r>
                  </m:oMath>
                </a14:m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n</a:t>
                </a:r>
                <a14:m>
                  <m:oMath xmlns:m="http://schemas.openxmlformats.org/officeDocument/2006/math">
                    <m:r>
                      <a:rPr lang="kk-KZ" sz="1400">
                        <a:latin typeface="Cambria Math" panose="02040503050406030204" pitchFamily="18" charset="0"/>
                      </a:rPr>
                      <m:t> ∈</m:t>
                    </m:r>
                    <m:r>
                      <m:rPr>
                        <m:sty m:val="p"/>
                      </m:rPr>
                      <a:rPr lang="kk-KZ" sz="1400">
                        <a:latin typeface="Cambria Math" panose="02040503050406030204" pitchFamily="18" charset="0"/>
                      </a:rPr>
                      <m:t>Z</m:t>
                    </m:r>
                  </m:oMath>
                </a14:m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жауабын алуға болады</a:t>
                </a:r>
                <a:r>
                  <a:rPr lang="kk-KZ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endParaRPr lang="kk-KZ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sz="2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Жауабы</a:t>
                </a:r>
                <a:r>
                  <a:rPr lang="kk-KZ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kk-K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kk-KZ" sz="2000" b="1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ru-RU" sz="2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000" b="1" i="1">
                            <a:latin typeface="Cambria Math" panose="02040503050406030204" pitchFamily="18" charset="0"/>
                          </a:rPr>
                          <m:t>𝛑</m:t>
                        </m:r>
                      </m:num>
                      <m:den>
                        <m:r>
                          <a:rPr lang="kk-KZ" sz="2000" b="1" i="1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kk-KZ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+</a:t>
                </a:r>
                <a14:m>
                  <m:oMath xmlns:m="http://schemas.openxmlformats.org/officeDocument/2006/math">
                    <m:r>
                      <a:rPr lang="kk-KZ" sz="2000" b="1">
                        <a:latin typeface="Cambria Math" panose="02040503050406030204" pitchFamily="18" charset="0"/>
                      </a:rPr>
                      <m:t> </m:t>
                    </m:r>
                    <m:r>
                      <a:rPr lang="kk-KZ" sz="2000" b="1" i="1">
                        <a:latin typeface="Cambria Math" panose="02040503050406030204" pitchFamily="18" charset="0"/>
                      </a:rPr>
                      <m:t>𝛑</m:t>
                    </m:r>
                  </m:oMath>
                </a14:m>
                <a:r>
                  <a:rPr lang="kk-KZ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r>
                      <a:rPr lang="kk-KZ" sz="2000" b="1" i="1">
                        <a:latin typeface="Cambria Math" panose="02040503050406030204" pitchFamily="18" charset="0"/>
                      </a:rPr>
                      <m:t>𝛑</m:t>
                    </m:r>
                    <m:r>
                      <a:rPr lang="kk-KZ" sz="2000" b="1" i="1">
                        <a:latin typeface="Cambria Math" panose="02040503050406030204" pitchFamily="18" charset="0"/>
                      </a:rPr>
                      <m:t>𝐧</m:t>
                    </m:r>
                    <m:r>
                      <a:rPr lang="kk-KZ" sz="2000" b="1">
                        <a:latin typeface="Cambria Math" panose="02040503050406030204" pitchFamily="18" charset="0"/>
                      </a:rPr>
                      <m:t> ≤</m:t>
                    </m:r>
                  </m:oMath>
                </a14:m>
                <a:r>
                  <a:rPr lang="kk-KZ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2000" b="1">
                        <a:latin typeface="Cambria Math" panose="02040503050406030204" pitchFamily="18" charset="0"/>
                      </a:rPr>
                      <m:t> </m:t>
                    </m:r>
                    <m:r>
                      <a:rPr lang="kk-KZ" sz="2000" b="1" i="1">
                        <a:latin typeface="Cambria Math" panose="02040503050406030204" pitchFamily="18" charset="0"/>
                      </a:rPr>
                      <m:t>𝐱</m:t>
                    </m:r>
                    <m:r>
                      <a:rPr lang="kk-KZ" sz="2000" b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kk-KZ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2000" b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kk-KZ" sz="2000" b="1" i="1">
                        <a:latin typeface="Cambria Math" panose="02040503050406030204" pitchFamily="18" charset="0"/>
                      </a:rPr>
                      <m:t>𝛑</m:t>
                    </m:r>
                    <m:r>
                      <a:rPr lang="kk-KZ" sz="2000" b="1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kk-KZ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2000" b="1" i="1">
                        <a:latin typeface="Cambria Math" panose="02040503050406030204" pitchFamily="18" charset="0"/>
                      </a:rPr>
                      <m:t>𝛑</m:t>
                    </m:r>
                    <m:r>
                      <a:rPr lang="kk-KZ" sz="2000" b="1" i="1">
                        <a:latin typeface="Cambria Math" panose="02040503050406030204" pitchFamily="18" charset="0"/>
                      </a:rPr>
                      <m:t>𝐧</m:t>
                    </m:r>
                  </m:oMath>
                </a14:m>
                <a:r>
                  <a:rPr lang="kk-KZ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n</a:t>
                </a:r>
                <a14:m>
                  <m:oMath xmlns:m="http://schemas.openxmlformats.org/officeDocument/2006/math">
                    <m:r>
                      <a:rPr lang="kk-KZ" sz="2000" b="1">
                        <a:latin typeface="Cambria Math" panose="02040503050406030204" pitchFamily="18" charset="0"/>
                      </a:rPr>
                      <m:t> ∈</m:t>
                    </m:r>
                    <m:r>
                      <a:rPr lang="kk-KZ" sz="2000" b="1" i="1">
                        <a:latin typeface="Cambria Math" panose="02040503050406030204" pitchFamily="18" charset="0"/>
                      </a:rPr>
                      <m:t>𝐙</m:t>
                    </m:r>
                  </m:oMath>
                </a14:m>
                <a:endPara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kk-KZ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kk-KZ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9750" y="200024"/>
                <a:ext cx="10553699" cy="6553525"/>
              </a:xfrm>
              <a:prstGeom prst="rect">
                <a:avLst/>
              </a:prstGeom>
              <a:blipFill>
                <a:blip r:embed="rId2" cstate="print"/>
                <a:stretch>
                  <a:fillRect l="-1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443053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58</TotalTime>
  <Words>80</Words>
  <Application>Microsoft Office PowerPoint</Application>
  <PresentationFormat>Широкоэкранный</PresentationFormat>
  <Paragraphs>119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Cambria Math</vt:lpstr>
      <vt:lpstr>Century Gothic</vt:lpstr>
      <vt:lpstr>Times New Roman</vt:lpstr>
      <vt:lpstr>Wingdings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Назарларыңызға рақмет!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201-10</dc:creator>
  <cp:lastModifiedBy>Huawei</cp:lastModifiedBy>
  <cp:revision>8</cp:revision>
  <dcterms:created xsi:type="dcterms:W3CDTF">2020-10-17T04:02:58Z</dcterms:created>
  <dcterms:modified xsi:type="dcterms:W3CDTF">2024-08-14T15:34:05Z</dcterms:modified>
</cp:coreProperties>
</file>