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47" r:id="rId2"/>
    <p:sldId id="348" r:id="rId3"/>
    <p:sldId id="332" r:id="rId4"/>
    <p:sldId id="316" r:id="rId5"/>
    <p:sldId id="333" r:id="rId6"/>
    <p:sldId id="339" r:id="rId7"/>
    <p:sldId id="340" r:id="rId8"/>
    <p:sldId id="341" r:id="rId9"/>
    <p:sldId id="342" r:id="rId10"/>
    <p:sldId id="343" r:id="rId11"/>
    <p:sldId id="345" r:id="rId12"/>
    <p:sldId id="346" r:id="rId13"/>
    <p:sldId id="34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3C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78" autoAdjust="0"/>
    <p:restoredTop sz="99467" autoAdjust="0"/>
  </p:normalViewPr>
  <p:slideViewPr>
    <p:cSldViewPr snapToGrid="0" showGuides="1">
      <p:cViewPr varScale="1">
        <p:scale>
          <a:sx n="45" d="100"/>
          <a:sy n="45" d="100"/>
        </p:scale>
        <p:origin x="43" y="931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t>14/08/2024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C06075-5473-4AAC-A69F-0FED1C08E1F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61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50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xmlns="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xmlns="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xmlns="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xmlns="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xmlns="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xmlns="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xmlns="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xmlns="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xmlns="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xmlns="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xmlns="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xmlns="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xmlns="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xmlns="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xmlns="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xmlns="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xmlns="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xmlns="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xmlns="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3" r:id="rId5"/>
    <p:sldLayoutId id="2147483656" r:id="rId6"/>
    <p:sldLayoutId id="2147483657" r:id="rId7"/>
    <p:sldLayoutId id="2147483661" r:id="rId8"/>
    <p:sldLayoutId id="2147483680" r:id="rId9"/>
    <p:sldLayoutId id="2147483658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2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6.png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0.png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10.png"/><Relationship Id="rId12" Type="http://schemas.openxmlformats.org/officeDocument/2006/relationships/image" Target="../media/image10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410.png"/><Relationship Id="rId11" Type="http://schemas.openxmlformats.org/officeDocument/2006/relationships/image" Target="../media/image9.png"/><Relationship Id="rId5" Type="http://schemas.openxmlformats.org/officeDocument/2006/relationships/image" Target="../media/image311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7.png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2.png"/><Relationship Id="rId12" Type="http://schemas.openxmlformats.org/officeDocument/2006/relationships/image" Target="../media/image26.png"/><Relationship Id="rId17" Type="http://schemas.openxmlformats.org/officeDocument/2006/relationships/image" Target="../media/image2.png"/><Relationship Id="rId2" Type="http://schemas.openxmlformats.org/officeDocument/2006/relationships/audio" Target="../media/media5.wma"/><Relationship Id="rId16" Type="http://schemas.openxmlformats.org/officeDocument/2006/relationships/image" Target="../media/image30.png"/><Relationship Id="rId1" Type="http://schemas.microsoft.com/office/2007/relationships/media" Target="../media/media5.wma"/><Relationship Id="rId6" Type="http://schemas.openxmlformats.org/officeDocument/2006/relationships/image" Target="../media/image210.png"/><Relationship Id="rId11" Type="http://schemas.openxmlformats.org/officeDocument/2006/relationships/image" Target="../media/image25.png"/><Relationship Id="rId5" Type="http://schemas.openxmlformats.org/officeDocument/2006/relationships/image" Target="../media/image200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211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10.png"/><Relationship Id="rId12" Type="http://schemas.openxmlformats.org/officeDocument/2006/relationships/image" Target="../media/image36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300.png"/><Relationship Id="rId11" Type="http://schemas.openxmlformats.org/officeDocument/2006/relationships/image" Target="../media/image35.png"/><Relationship Id="rId5" Type="http://schemas.openxmlformats.org/officeDocument/2006/relationships/image" Target="../media/image290.png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image" Target="../media/image33.png"/><Relationship Id="rId1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370.png"/><Relationship Id="rId11" Type="http://schemas.openxmlformats.org/officeDocument/2006/relationships/image" Target="../media/image42.png"/><Relationship Id="rId5" Type="http://schemas.openxmlformats.org/officeDocument/2006/relationships/image" Target="../media/image31.png"/><Relationship Id="rId10" Type="http://schemas.openxmlformats.org/officeDocument/2006/relationships/image" Target="../media/image41.png"/><Relationship Id="rId4" Type="http://schemas.openxmlformats.org/officeDocument/2006/relationships/image" Target="../media/image360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0.png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Рисунок 2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6" name="Прямоугольник 175"/>
          <p:cNvSpPr/>
          <p:nvPr/>
        </p:nvSpPr>
        <p:spPr>
          <a:xfrm>
            <a:off x="1499013" y="1839206"/>
            <a:ext cx="919397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Сабақтың тақырыбы: </a:t>
            </a:r>
            <a:r>
              <a:rPr lang="kk-KZ" sz="4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kk-KZ" sz="4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Қарапайым тригонометриялық теңсіздіктерді </a:t>
            </a:r>
            <a:r>
              <a:rPr lang="kk-KZ" sz="4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шешу»</a:t>
            </a:r>
            <a:endParaRPr lang="ru-RU" sz="4400" b="1" dirty="0">
              <a:solidFill>
                <a:srgbClr val="00B0F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3671455" y="5241200"/>
            <a:ext cx="1851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Мұғалім</a:t>
            </a:r>
            <a:r>
              <a:rPr lang="kk-KZ" sz="28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28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71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440">
        <p:fade/>
      </p:transition>
    </mc:Choice>
    <mc:Fallback xmlns="">
      <p:transition spd="med" advTm="74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059071" y="897676"/>
                <a:ext cx="4282647" cy="35722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2</m:t>
                      </m:r>
                      <m:r>
                        <a:rPr lang="en-US" i="1" smtClean="0">
                          <a:latin typeface="Cambria Math"/>
                        </a:rPr>
                        <m:t>𝑥</m:t>
                      </m:r>
                      <m:r>
                        <a:rPr lang="en-US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+2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;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7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+2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𝑍</m:t>
                      </m:r>
                    </m:oMath>
                  </m:oMathPara>
                </a14:m>
                <a:endParaRPr lang="en-US" dirty="0" smtClean="0">
                  <a:ea typeface="Cambria Math"/>
                </a:endParaRPr>
              </a:p>
              <a:p>
                <a:endParaRPr lang="en-US" dirty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+2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&lt;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7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+2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𝑍</m:t>
                      </m:r>
                    </m:oMath>
                  </m:oMathPara>
                </a14:m>
                <a:endParaRPr lang="ru-RU" dirty="0"/>
              </a:p>
              <a:p>
                <a:endParaRPr lang="en-US" dirty="0" smtClean="0">
                  <a:ea typeface="Cambria Math"/>
                </a:endParaRPr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&lt;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,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𝑍</m:t>
                      </m:r>
                    </m:oMath>
                  </m:oMathPara>
                </a14:m>
                <a:endParaRPr lang="ru-RU" dirty="0"/>
              </a:p>
              <a:p>
                <a:endParaRPr lang="en-US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&lt;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5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12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 ,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𝑍</m:t>
                      </m:r>
                    </m:oMath>
                  </m:oMathPara>
                </a14:m>
                <a:endParaRPr lang="ru-RU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071" y="897676"/>
                <a:ext cx="4282647" cy="35722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58797" y="5418932"/>
                <a:ext cx="5136996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b="1" dirty="0" smtClean="0"/>
                  <a:t>Жауабы</a:t>
                </a:r>
                <a:r>
                  <a:rPr lang="en-US" b="1" dirty="0" smtClean="0"/>
                  <a:t>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𝟒</m:t>
                            </m:r>
                          </m:den>
                        </m:f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𝒏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𝟓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𝟏𝟐</m:t>
                            </m:r>
                          </m:den>
                        </m:f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d>
                    <m:r>
                      <a:rPr lang="en-US" b="1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𝒁</m:t>
                    </m:r>
                  </m:oMath>
                </a14:m>
                <a:endParaRPr lang="ru-RU" b="1" dirty="0"/>
              </a:p>
              <a:p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797" y="5418932"/>
                <a:ext cx="5136996" cy="783869"/>
              </a:xfrm>
              <a:prstGeom prst="rect">
                <a:avLst/>
              </a:prstGeom>
              <a:blipFill rotWithShape="1">
                <a:blip r:embed="rId5"/>
                <a:stretch>
                  <a:fillRect l="-10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7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104">
        <p:fade/>
      </p:transition>
    </mc:Choice>
    <mc:Fallback xmlns="">
      <p:transition spd="med" advTm="641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08993" y="529239"/>
                <a:ext cx="6653048" cy="526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b="1" dirty="0" smtClean="0"/>
                  <a:t>Тапсырма</a:t>
                </a:r>
                <a:r>
                  <a:rPr lang="en-US" b="1" dirty="0" smtClean="0"/>
                  <a:t>.</a:t>
                </a:r>
                <a:r>
                  <a:rPr lang="kk-KZ" dirty="0" smtClean="0"/>
                  <a:t> Теңсіздікті шешіңіз</a:t>
                </a:r>
                <a:r>
                  <a:rPr lang="en-US" dirty="0" smtClean="0"/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𝑐𝑜𝑠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&gt;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993" y="529239"/>
                <a:ext cx="6653048" cy="526939"/>
              </a:xfrm>
              <a:prstGeom prst="rect">
                <a:avLst/>
              </a:prstGeom>
              <a:blipFill rotWithShape="1">
                <a:blip r:embed="rId4"/>
                <a:stretch>
                  <a:fillRect l="-825" b="-58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008993" y="1494361"/>
                <a:ext cx="4918141" cy="32142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k-KZ" dirty="0" smtClean="0"/>
                  <a:t>Шешуі</a:t>
                </a:r>
                <a:r>
                  <a:rPr lang="en-US" dirty="0"/>
                  <a:t>:</a:t>
                </a:r>
                <a:r>
                  <a:rPr lang="kk-KZ" dirty="0"/>
                  <a:t> Теңсіздіктің сол жағын </a:t>
                </a:r>
                <a:r>
                  <a:rPr lang="kk-KZ" dirty="0" smtClean="0"/>
                  <a:t>түрлендірейік</a:t>
                </a:r>
                <a:endParaRPr lang="en-US" dirty="0" smtClean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i="1" smtClean="0">
                          <a:latin typeface="Cambria Math"/>
                          <a:ea typeface="Cambria Math"/>
                        </a:rPr>
                        <m:t>&gt;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𝑐𝑜𝑠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&gt;0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𝑍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𝑍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993" y="1494361"/>
                <a:ext cx="4918141" cy="3214213"/>
              </a:xfrm>
              <a:prstGeom prst="rect">
                <a:avLst/>
              </a:prstGeom>
              <a:blipFill rotWithShape="1">
                <a:blip r:embed="rId5"/>
                <a:stretch>
                  <a:fillRect l="-1117" t="-759" r="-2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237483" y="1863693"/>
                <a:ext cx="216360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483" y="1863693"/>
                <a:ext cx="2163606" cy="61093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58797" y="5418932"/>
                <a:ext cx="5136996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b="1" dirty="0" smtClean="0"/>
                  <a:t>Жауабы</a:t>
                </a:r>
                <a:r>
                  <a:rPr lang="en-US" b="1" dirty="0" smtClean="0"/>
                  <a:t>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𝟒</m:t>
                            </m:r>
                          </m:den>
                        </m:f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𝒏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𝟒</m:t>
                            </m:r>
                          </m:den>
                        </m:f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d>
                    <m:r>
                      <a:rPr lang="en-US" b="1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𝒁</m:t>
                    </m:r>
                  </m:oMath>
                </a14:m>
                <a:endParaRPr lang="en-US" b="1" dirty="0"/>
              </a:p>
              <a:p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797" y="5418932"/>
                <a:ext cx="5136996" cy="783869"/>
              </a:xfrm>
              <a:prstGeom prst="rect">
                <a:avLst/>
              </a:prstGeom>
              <a:blipFill rotWithShape="1">
                <a:blip r:embed="rId7"/>
                <a:stretch>
                  <a:fillRect l="-10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7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4537">
        <p:fade/>
      </p:transition>
    </mc:Choice>
    <mc:Fallback xmlns="">
      <p:transition spd="med" advTm="1245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08992" y="529239"/>
                <a:ext cx="9380483" cy="584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b="1" dirty="0" smtClean="0"/>
                  <a:t>Тапсырма</a:t>
                </a:r>
                <a:r>
                  <a:rPr lang="en-US" b="1" dirty="0" smtClean="0"/>
                  <a:t>.</a:t>
                </a:r>
                <a:r>
                  <a:rPr lang="kk-KZ" dirty="0" smtClean="0"/>
                  <a:t> Теңсіздікті шешіңіз</a:t>
                </a:r>
                <a:r>
                  <a:rPr lang="en-US" dirty="0" smtClean="0"/>
                  <a:t>: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𝑐𝑜𝑠𝑥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𝑐𝑜𝑠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8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𝑠𝑖𝑛𝑥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𝑠𝑖𝑛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8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  <a:ea typeface="Cambria Math"/>
                      </a:rPr>
                      <m:t>&gt;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992" y="529239"/>
                <a:ext cx="9380483" cy="584134"/>
              </a:xfrm>
              <a:prstGeom prst="rect">
                <a:avLst/>
              </a:prstGeom>
              <a:blipFill rotWithShape="1">
                <a:blip r:embed="rId4"/>
                <a:stretch>
                  <a:fillRect l="-585" b="-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008992" y="1510127"/>
                <a:ext cx="6001899" cy="22554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k-KZ" dirty="0" smtClean="0"/>
                  <a:t>Шешуі</a:t>
                </a:r>
                <a:r>
                  <a:rPr lang="en-US" dirty="0"/>
                  <a:t>:</a:t>
                </a:r>
                <a:r>
                  <a:rPr lang="kk-KZ" dirty="0"/>
                  <a:t> Теңсіздіктің сол жағын </a:t>
                </a:r>
                <a:r>
                  <a:rPr lang="kk-KZ" dirty="0" smtClean="0"/>
                  <a:t>түрлендірейік</a:t>
                </a:r>
                <a:endParaRPr lang="en-US" dirty="0" smtClean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𝑐𝑜𝑠𝑥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𝑠𝑖𝑛𝑥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8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𝑍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992" y="1510127"/>
                <a:ext cx="6001899" cy="2255489"/>
              </a:xfrm>
              <a:prstGeom prst="rect">
                <a:avLst/>
              </a:prstGeom>
              <a:blipFill rotWithShape="1">
                <a:blip r:embed="rId5"/>
                <a:stretch>
                  <a:fillRect l="-915" t="-10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52935" y="5608119"/>
                <a:ext cx="5136996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b="1" dirty="0" smtClean="0"/>
                  <a:t>Жауабы</a:t>
                </a:r>
                <a:r>
                  <a:rPr lang="en-US" b="1" dirty="0" smtClean="0"/>
                  <a:t>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𝟕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𝟒</m:t>
                            </m:r>
                          </m:den>
                        </m:f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𝒏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𝟐𝟒</m:t>
                            </m:r>
                          </m:den>
                        </m:f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d>
                    <m:r>
                      <a:rPr lang="en-US" b="1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𝒁</m:t>
                    </m:r>
                  </m:oMath>
                </a14:m>
                <a:endParaRPr lang="en-US" b="1" dirty="0"/>
              </a:p>
              <a:p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35" y="5608119"/>
                <a:ext cx="5136996" cy="783869"/>
              </a:xfrm>
              <a:prstGeom prst="rect">
                <a:avLst/>
              </a:prstGeom>
              <a:blipFill rotWithShape="1">
                <a:blip r:embed="rId6"/>
                <a:stretch>
                  <a:fillRect l="-9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90750" y="3600951"/>
                <a:ext cx="4302973" cy="2386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ru-RU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&lt;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𝑍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8</m:t>
                          </m:r>
                        </m:den>
                      </m:f>
                      <m:r>
                        <a:rPr lang="en-US" i="1" smtClean="0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2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ru-RU" i="1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&lt;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8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+2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𝑍</m:t>
                      </m:r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7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+2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ru-RU" i="1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&lt;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24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+2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𝑍</m:t>
                      </m:r>
                    </m:oMath>
                  </m:oMathPara>
                </a14:m>
                <a:endParaRPr lang="en-US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750" y="3600951"/>
                <a:ext cx="4302973" cy="238674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7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6170">
        <p:fade/>
      </p:transition>
    </mc:Choice>
    <mc:Fallback xmlns="">
      <p:transition spd="med" advTm="1161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Рисунок 2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09359" y="2094499"/>
            <a:ext cx="7773282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Назарларыңызға</a:t>
            </a:r>
            <a:endParaRPr lang="ru-RU" sz="6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6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рахмет</a:t>
            </a:r>
            <a:r>
              <a:rPr lang="ru-RU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!!!</a:t>
            </a:r>
          </a:p>
          <a:p>
            <a:pPr algn="ctr"/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6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749">
        <p:fade/>
      </p:transition>
    </mc:Choice>
    <mc:Fallback xmlns="">
      <p:transition spd="med" advTm="297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232509" y="2351065"/>
                <a:ext cx="581900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509" y="2351065"/>
                <a:ext cx="5819002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Рисунок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1220242" y="2428726"/>
                <a:ext cx="9751516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00B0F0"/>
                        </a:solidFill>
                        <a:latin typeface="Cambria Math"/>
                      </a:rPr>
                      <m:t>𝒔𝒊𝒏𝒙</m:t>
                    </m:r>
                    <m:r>
                      <a:rPr lang="en-US" sz="4000" b="1" i="1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4000" b="1" i="1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𝒂</m:t>
                    </m:r>
                    <m:r>
                      <a:rPr lang="en-US" sz="4000" b="1" i="1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kk-KZ" sz="4000" b="1" dirty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және 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B0F0"/>
                        </a:solidFill>
                        <a:latin typeface="Cambria Math"/>
                      </a:rPr>
                      <m:t>𝒄𝒐𝒔𝒙</m:t>
                    </m:r>
                    <m:r>
                      <a:rPr lang="en-US" sz="4000" b="1" i="1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4000" b="1" i="1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𝒂</m:t>
                    </m:r>
                    <m:r>
                      <a:rPr lang="en-US" sz="4000" b="1" i="1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kk-KZ" sz="4000" b="1" dirty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қарапайым </a:t>
                </a:r>
                <a:endParaRPr lang="en-US" sz="4000" b="1" dirty="0">
                  <a:solidFill>
                    <a:srgbClr val="00B0F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kk-KZ" sz="4000" b="1" dirty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тригонометриялық теңсіздіктерді</a:t>
                </a:r>
                <a:r>
                  <a:rPr lang="en-US" sz="4000" b="1" dirty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kk-KZ" sz="4000" b="1" dirty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4000" b="1" dirty="0" smtClean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шешу.</a:t>
                </a:r>
                <a:endParaRPr lang="ru-RU" sz="4000" b="1" dirty="0">
                  <a:solidFill>
                    <a:srgbClr val="00B0F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242" y="2428726"/>
                <a:ext cx="9751516" cy="1938992"/>
              </a:xfrm>
              <a:prstGeom prst="rect">
                <a:avLst/>
              </a:prstGeom>
              <a:blipFill rotWithShape="0">
                <a:blip r:embed="rId7"/>
                <a:stretch>
                  <a:fillRect l="-2188" t="-5975" b="-125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551709" y="1440781"/>
            <a:ext cx="5966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Сабақтың мақсаты:</a:t>
            </a:r>
            <a:endParaRPr lang="ru-RU" sz="44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31546"/>
      </p:ext>
    </p:extLst>
  </p:cSld>
  <p:clrMapOvr>
    <a:masterClrMapping/>
  </p:clrMapOvr>
  <p:transition spd="med" advTm="1963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27" y="1443370"/>
            <a:ext cx="5383816" cy="450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10795" y="1543531"/>
            <a:ext cx="5123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/>
              <a:t>Еске түсірейік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930099" y="4145163"/>
                <a:ext cx="3818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099" y="4145163"/>
                <a:ext cx="38183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701447" y="1376586"/>
                <a:ext cx="3866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447" y="1376586"/>
                <a:ext cx="386644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03624" y="3591165"/>
                <a:ext cx="4099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624" y="3591165"/>
                <a:ext cx="40992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64572" y="2602468"/>
                <a:ext cx="396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572" y="2602468"/>
                <a:ext cx="396904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84622" y="4192255"/>
                <a:ext cx="407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622" y="4192255"/>
                <a:ext cx="407291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28099" y="3819571"/>
                <a:ext cx="3936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099" y="3819571"/>
                <a:ext cx="393633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66885" y="1789386"/>
                <a:ext cx="10086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𝑶𝑨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885" y="1789386"/>
                <a:ext cx="1008609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710795" y="2614539"/>
                <a:ext cx="1919308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𝑠𝑖𝑛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𝐴𝐵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𝑂𝐴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795" y="2614539"/>
                <a:ext cx="1919308" cy="61279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670271" y="3391441"/>
                <a:ext cx="1959832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𝑐𝑜𝑠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𝐵𝑂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𝑂𝐴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𝐵𝑂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271" y="3391441"/>
                <a:ext cx="1959832" cy="61279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906627" y="727745"/>
            <a:ext cx="10428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Тригонометриялық өрнектерден құралған теңсіздіктерді тригонометриялық теңсіздіктер деп атайды</a:t>
            </a:r>
            <a:endParaRPr lang="ru-RU" dirty="0"/>
          </a:p>
        </p:txBody>
      </p:sp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1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7689">
        <p:fade/>
      </p:transition>
    </mc:Choice>
    <mc:Fallback xmlns="">
      <p:transition spd="med" advTm="1276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6" y="1016437"/>
            <a:ext cx="5376042" cy="522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46223" y="1281976"/>
                <a:ext cx="11286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𝑠𝑖𝑛𝑥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223" y="1281976"/>
                <a:ext cx="112864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737836" y="1914352"/>
                <a:ext cx="2346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k-KZ" b="0" dirty="0" smtClean="0">
                    <a:ea typeface="Cambria Math"/>
                  </a:rPr>
                  <a:t>Егер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kk-K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d>
                    <m:r>
                      <a:rPr lang="kk-KZ" b="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1 </m:t>
                    </m:r>
                    <m:r>
                      <a:rPr lang="kk-KZ" b="0" i="0" smtClean="0">
                        <a:latin typeface="Cambria Math"/>
                        <a:ea typeface="Cambria Math"/>
                      </a:rPr>
                      <m:t>болса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7836" y="1914352"/>
                <a:ext cx="2346283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2078" t="-6557" b="-262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435942" y="2602468"/>
                <a:ext cx="434920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err="1" smtClean="0"/>
                  <a:t>Егер</a:t>
                </a: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ru-RU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1 </m:t>
                    </m:r>
                    <m:r>
                      <a:rPr lang="kk-KZ" b="0" i="1" smtClean="0">
                        <a:latin typeface="Cambria Math"/>
                      </a:rPr>
                      <m:t>болса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endParaRPr lang="en-US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𝑎𝑟𝑐𝑠𝑖𝑛𝑎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𝑎𝑟𝑐𝑠𝑖𝑛𝑎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942" y="2602468"/>
                <a:ext cx="4349204" cy="923330"/>
              </a:xfrm>
              <a:prstGeom prst="rect">
                <a:avLst/>
              </a:prstGeom>
              <a:blipFill rotWithShape="1">
                <a:blip r:embed="rId7"/>
                <a:stretch>
                  <a:fillRect l="-1262" t="-26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5124418" y="3059668"/>
                <a:ext cx="1124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  <a:ea typeface="Cambria Math"/>
                        </a:rPr>
                        <m:t>𝒂𝒓𝒄𝒔𝒊𝒏𝒂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418" y="3059668"/>
                <a:ext cx="1124026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 rot="19426653">
                <a:off x="614400" y="2875002"/>
                <a:ext cx="15584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𝒂𝒓𝒄𝒔𝒊𝒏𝒂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426653">
                <a:off x="614400" y="2875002"/>
                <a:ext cx="155844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630073" y="3771259"/>
                <a:ext cx="379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073" y="3771259"/>
                <a:ext cx="379206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866608" y="4145163"/>
                <a:ext cx="3818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608" y="4145163"/>
                <a:ext cx="381836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2894769" y="1021423"/>
                <a:ext cx="3866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4769" y="1021423"/>
                <a:ext cx="386644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075893" y="2903170"/>
                <a:ext cx="3914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  <a:ea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893" y="2903170"/>
                <a:ext cx="391454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7365">
        <p:fade/>
      </p:transition>
    </mc:Choice>
    <mc:Fallback xmlns="">
      <p:transition spd="med" advTm="673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19806" y="745500"/>
                <a:ext cx="8071945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b="1" dirty="0" smtClean="0"/>
                  <a:t>Мысал</a:t>
                </a:r>
                <a:r>
                  <a:rPr lang="en-US" b="1" dirty="0" smtClean="0"/>
                  <a:t>.</a:t>
                </a:r>
                <a:r>
                  <a:rPr lang="kk-KZ" b="1" dirty="0" smtClean="0"/>
                  <a:t> </a:t>
                </a:r>
                <a:r>
                  <a:rPr lang="kk-KZ" dirty="0" smtClean="0"/>
                  <a:t>Берілген тригонометриялық теңсіздікті шешіңіз</a:t>
                </a:r>
                <a:r>
                  <a:rPr lang="en-US" dirty="0" smtClean="0"/>
                  <a:t>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𝑠𝑖𝑛𝑥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&gt;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06" y="745500"/>
                <a:ext cx="8071945" cy="483466"/>
              </a:xfrm>
              <a:prstGeom prst="rect">
                <a:avLst/>
              </a:prstGeom>
              <a:blipFill rotWithShape="1">
                <a:blip r:embed="rId4"/>
                <a:stretch>
                  <a:fillRect l="-604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006403" y="1706113"/>
                <a:ext cx="1519262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𝑎𝑟𝑐𝑠𝑖𝑛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6403" y="1706113"/>
                <a:ext cx="1519262" cy="6127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67874" y="2563755"/>
                <a:ext cx="2923877" cy="618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𝑎𝑟𝑐𝑠𝑖𝑛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874" y="2563755"/>
                <a:ext cx="2923877" cy="61831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21" y="1385242"/>
            <a:ext cx="5376042" cy="47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4952657" y="3146615"/>
                <a:ext cx="407483" cy="568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657" y="3146615"/>
                <a:ext cx="407483" cy="56887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044173" y="3097178"/>
                <a:ext cx="545341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𝟓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173" y="3097178"/>
                <a:ext cx="545341" cy="61831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093372" y="1865508"/>
            <a:ext cx="1461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Шешуі</a:t>
            </a:r>
            <a:r>
              <a:rPr lang="en-US" dirty="0" smtClean="0"/>
              <a:t>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039303" y="3460459"/>
                <a:ext cx="2781018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303" y="3460459"/>
                <a:ext cx="2781018" cy="71468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466425" y="4950373"/>
                <a:ext cx="2177769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b="1" dirty="0" smtClean="0"/>
                  <a:t>Жауабы</a:t>
                </a:r>
                <a:r>
                  <a:rPr lang="en-US" b="1" dirty="0" smtClean="0"/>
                  <a:t>:</a:t>
                </a:r>
                <a:r>
                  <a:rPr lang="en-US" b="1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𝟔</m:t>
                            </m:r>
                          </m:den>
                        </m:f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𝒏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𝟓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𝟔</m:t>
                            </m:r>
                          </m:den>
                        </m:f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d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425" y="4950373"/>
                <a:ext cx="2177769" cy="783869"/>
              </a:xfrm>
              <a:prstGeom prst="rect">
                <a:avLst/>
              </a:prstGeom>
              <a:blipFill rotWithShape="1">
                <a:blip r:embed="rId11"/>
                <a:stretch>
                  <a:fillRect l="-2521" t="-38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2701447" y="1376586"/>
                <a:ext cx="3866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447" y="1376586"/>
                <a:ext cx="386644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5657467" y="4175142"/>
                <a:ext cx="3818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467" y="4175142"/>
                <a:ext cx="381836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826452" y="3154991"/>
                <a:ext cx="386644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452" y="3154991"/>
                <a:ext cx="386644" cy="61093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913393" y="2134179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393" y="2134179"/>
                <a:ext cx="377026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983114" y="4187545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114" y="4187545"/>
                <a:ext cx="377026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1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306">
        <p:fade/>
      </p:transition>
    </mc:Choice>
    <mc:Fallback xmlns="">
      <p:transition spd="med" advTm="503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53" y="677916"/>
            <a:ext cx="5092262" cy="533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543799" y="874986"/>
                <a:ext cx="11510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𝑐𝑜𝑠𝑥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799" y="874986"/>
                <a:ext cx="1151084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122981" y="1545020"/>
                <a:ext cx="2346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k-KZ" b="0" dirty="0" smtClean="0">
                    <a:ea typeface="Cambria Math"/>
                  </a:rPr>
                  <a:t>Егер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kk-K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d>
                    <m:r>
                      <a:rPr lang="kk-KZ" b="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1 </m:t>
                    </m:r>
                    <m:r>
                      <a:rPr lang="kk-KZ" b="0" i="0" smtClean="0">
                        <a:latin typeface="Cambria Math"/>
                        <a:ea typeface="Cambria Math"/>
                      </a:rPr>
                      <m:t>болса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981" y="1545020"/>
                <a:ext cx="2346283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2078" t="-6557" b="-262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21520" y="2424714"/>
                <a:ext cx="412394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Егер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ru-RU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1 </m:t>
                    </m:r>
                    <m:r>
                      <a:rPr lang="kk-KZ" b="0" i="1" smtClean="0">
                        <a:latin typeface="Cambria Math"/>
                      </a:rPr>
                      <m:t>болса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endParaRPr lang="en-US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𝑎𝑟𝑐𝑐𝑜𝑠𝑎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𝑎𝑟𝑐𝑐𝑜𝑠𝑎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520" y="2424714"/>
                <a:ext cx="4123949" cy="923330"/>
              </a:xfrm>
              <a:prstGeom prst="rect">
                <a:avLst/>
              </a:prstGeom>
              <a:blipFill rotWithShape="1">
                <a:blip r:embed="rId7"/>
                <a:stretch>
                  <a:fillRect l="-1182" t="-26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106667" y="5404210"/>
                <a:ext cx="12354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𝑎𝑟𝑐𝑐𝑜𝑠𝑎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667" y="5404210"/>
                <a:ext cx="1235466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193229" y="2055382"/>
                <a:ext cx="10623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𝑎𝑟𝑐𝑐𝑜𝑠𝑎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229" y="2055382"/>
                <a:ext cx="1062342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508125" y="718515"/>
                <a:ext cx="3866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125" y="718515"/>
                <a:ext cx="386644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372579" y="3975094"/>
                <a:ext cx="3818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579" y="3975094"/>
                <a:ext cx="381836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728899" y="3857857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899" y="3857857"/>
                <a:ext cx="377026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591315" y="1545020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315" y="1545020"/>
                <a:ext cx="377026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Звук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7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7728">
        <p:fade/>
      </p:transition>
    </mc:Choice>
    <mc:Fallback xmlns="">
      <p:transition spd="med" advTm="677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872358" y="463997"/>
                <a:ext cx="8697310" cy="483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k-KZ" dirty="0" smtClean="0"/>
                  <a:t>Мысал</a:t>
                </a:r>
                <a:r>
                  <a:rPr lang="en-US" dirty="0"/>
                  <a:t>.</a:t>
                </a:r>
                <a:r>
                  <a:rPr lang="kk-KZ" dirty="0"/>
                  <a:t> Берілген тригонометриялық теңсіздікті шешіңіз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𝑐𝑜𝑠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&gt;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358" y="463997"/>
                <a:ext cx="8697310" cy="483466"/>
              </a:xfrm>
              <a:prstGeom prst="rect">
                <a:avLst/>
              </a:prstGeom>
              <a:blipFill rotWithShape="1">
                <a:blip r:embed="rId4"/>
                <a:stretch>
                  <a:fillRect l="-561" b="-88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53" y="835571"/>
            <a:ext cx="5092262" cy="533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935715" y="1373673"/>
                <a:ext cx="3145221" cy="52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dirty="0" smtClean="0"/>
                  <a:t>Шешуі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𝑎𝑟𝑐𝑐𝑜𝑠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5715" y="1373673"/>
                <a:ext cx="3145221" cy="528543"/>
              </a:xfrm>
              <a:prstGeom prst="rect">
                <a:avLst/>
              </a:prstGeom>
              <a:blipFill rotWithShape="1">
                <a:blip r:embed="rId6"/>
                <a:stretch>
                  <a:fillRect l="-1744" b="-45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953725" y="1904176"/>
                <a:ext cx="1099916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𝑎𝑟𝑐𝑐𝑜𝑠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725" y="1904176"/>
                <a:ext cx="1099916" cy="61093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209394" y="5351569"/>
                <a:ext cx="1273041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𝑎𝑟𝑐𝑐𝑜𝑠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394" y="5351569"/>
                <a:ext cx="1273041" cy="61093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508125" y="836757"/>
                <a:ext cx="3866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125" y="836757"/>
                <a:ext cx="386644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5372579" y="4159760"/>
                <a:ext cx="3818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579" y="4159760"/>
                <a:ext cx="381836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35715" y="2248986"/>
                <a:ext cx="3319307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dirty="0" smtClean="0"/>
                  <a:t>Z</a:t>
                </a:r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5715" y="2248986"/>
                <a:ext cx="3319307" cy="506870"/>
              </a:xfrm>
              <a:prstGeom prst="rect">
                <a:avLst/>
              </a:prstGeom>
              <a:blipFill rotWithShape="1">
                <a:blip r:embed="rId11"/>
                <a:stretch>
                  <a:fillRect r="-551" b="-60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35715" y="4873168"/>
                <a:ext cx="4359168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b="1" dirty="0" smtClean="0"/>
                  <a:t>Жауабы</a:t>
                </a:r>
                <a:r>
                  <a:rPr lang="en-US" b="1" dirty="0" smtClean="0"/>
                  <a:t>:</a:t>
                </a:r>
                <a:r>
                  <a:rPr lang="en-US" b="1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den>
                        </m:f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𝒏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den>
                        </m:f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d>
                    <m:r>
                      <a:rPr lang="en-US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∈ </m:t>
                    </m:r>
                  </m:oMath>
                </a14:m>
                <a:r>
                  <a:rPr lang="en-US" b="1" dirty="0"/>
                  <a:t>Z</a:t>
                </a:r>
                <a:endParaRPr lang="ru-RU" b="1" dirty="0"/>
              </a:p>
              <a:p>
                <a:endParaRPr lang="ru-RU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5715" y="4873168"/>
                <a:ext cx="4359168" cy="783869"/>
              </a:xfrm>
              <a:prstGeom prst="rect">
                <a:avLst/>
              </a:prstGeom>
              <a:blipFill rotWithShape="1">
                <a:blip r:embed="rId12"/>
                <a:stretch>
                  <a:fillRect l="-12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7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6840">
        <p:fade/>
      </p:transition>
    </mc:Choice>
    <mc:Fallback xmlns="">
      <p:transition spd="med" advTm="668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08993" y="529239"/>
                <a:ext cx="6653048" cy="396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b="1" dirty="0" smtClean="0"/>
                  <a:t>Тапсырма</a:t>
                </a:r>
                <a:r>
                  <a:rPr lang="en-US" b="1" dirty="0" smtClean="0"/>
                  <a:t>.</a:t>
                </a:r>
                <a:r>
                  <a:rPr lang="kk-KZ" dirty="0" smtClean="0"/>
                  <a:t> Теңсіздікті шешіңіз</a:t>
                </a:r>
                <a:r>
                  <a:rPr lang="en-US" dirty="0" smtClean="0"/>
                  <a:t>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4</m:t>
                    </m:r>
                    <m:r>
                      <a:rPr lang="en-US" i="1">
                        <a:latin typeface="Cambria Math"/>
                      </a:rPr>
                      <m:t>𝑠𝑖𝑛</m:t>
                    </m:r>
                    <m:r>
                      <a:rPr lang="en-US" i="1">
                        <a:latin typeface="Cambria Math"/>
                      </a:rPr>
                      <m:t>3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3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</m:ra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993" y="529239"/>
                <a:ext cx="6653048" cy="396327"/>
              </a:xfrm>
              <a:prstGeom prst="rect">
                <a:avLst/>
              </a:prstGeom>
              <a:blipFill rotWithShape="1">
                <a:blip r:embed="rId4"/>
                <a:stretch>
                  <a:fillRect l="-825" b="-261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08993" y="1198763"/>
                <a:ext cx="4871545" cy="3905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dirty="0" smtClean="0"/>
                  <a:t>Шешуі</a:t>
                </a:r>
                <a:r>
                  <a:rPr lang="en-US" dirty="0" smtClean="0"/>
                  <a:t>:</a:t>
                </a:r>
                <a:r>
                  <a:rPr lang="kk-KZ" dirty="0" smtClean="0"/>
                  <a:t> Теңсіздіктің сол жағын түрлендірейік</a:t>
                </a:r>
                <a:endParaRPr lang="en-US" dirty="0" smtClean="0"/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4</m:t>
                      </m:r>
                      <m:r>
                        <a:rPr lang="en-US" b="0" i="1" smtClean="0">
                          <a:latin typeface="Cambria Math"/>
                        </a:rPr>
                        <m:t>𝑠𝑖𝑛</m:t>
                      </m:r>
                      <m:r>
                        <a:rPr lang="en-US" b="0" i="1" smtClean="0">
                          <a:latin typeface="Cambria Math"/>
                        </a:rPr>
                        <m:t>3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6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endParaRPr lang="en-US" b="0" dirty="0" smtClean="0"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𝑠𝑖𝑛</m:t>
                      </m:r>
                      <m:r>
                        <a:rPr lang="en-US" b="0" i="1" smtClean="0">
                          <a:latin typeface="Cambria Math"/>
                        </a:rPr>
                        <m:t>6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 smtClean="0"/>
              </a:p>
              <a:p>
                <a:pPr algn="ctr"/>
                <a:endParaRPr lang="en-US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𝑠𝑖𝑛</m:t>
                      </m:r>
                      <m:r>
                        <a:rPr lang="en-US" b="0" i="1" smtClean="0">
                          <a:latin typeface="Cambria Math"/>
                        </a:rPr>
                        <m:t>6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algn="ctr"/>
                <a:endParaRPr lang="en-US" sz="2000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6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+2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+2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b="1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000" b="0" i="1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000" b="0" i="1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sz="2000" dirty="0"/>
                  <a:t>Z</a:t>
                </a:r>
                <a:endParaRPr lang="en-US" sz="2000" dirty="0" smtClean="0">
                  <a:ea typeface="Cambria Math"/>
                </a:endParaRPr>
              </a:p>
              <a:p>
                <a:pPr algn="ctr"/>
                <a:endParaRPr lang="en-US" sz="2000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24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8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b="1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000" b="0" i="1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000" b="0" i="1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sz="2000" dirty="0"/>
                  <a:t>Z</a:t>
                </a:r>
                <a:endParaRPr lang="ru-RU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993" y="1198763"/>
                <a:ext cx="4871545" cy="3905621"/>
              </a:xfrm>
              <a:prstGeom prst="rect">
                <a:avLst/>
              </a:prstGeom>
              <a:blipFill rotWithShape="1">
                <a:blip r:embed="rId5"/>
                <a:stretch>
                  <a:fillRect l="-1126" t="-625" r="-10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58797" y="5418932"/>
                <a:ext cx="5136996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b="1" dirty="0" smtClean="0"/>
                  <a:t>Жауабы</a:t>
                </a:r>
                <a:r>
                  <a:rPr lang="en-US" b="1" dirty="0" smtClean="0"/>
                  <a:t>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𝟐𝟒</m:t>
                            </m:r>
                          </m:den>
                        </m:f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𝝅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𝒏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den>
                        </m:f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𝟖</m:t>
                            </m:r>
                          </m:den>
                        </m:f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𝝅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𝒏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1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b="1" dirty="0"/>
                  <a:t>Z</a:t>
                </a:r>
                <a:endParaRPr lang="ru-RU" b="1" dirty="0"/>
              </a:p>
              <a:p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797" y="5418932"/>
                <a:ext cx="5136996" cy="783869"/>
              </a:xfrm>
              <a:prstGeom prst="rect">
                <a:avLst/>
              </a:prstGeom>
              <a:blipFill rotWithShape="1">
                <a:blip r:embed="rId6"/>
                <a:stretch>
                  <a:fillRect l="-10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7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3065">
        <p:fade/>
      </p:transition>
    </mc:Choice>
    <mc:Fallback xmlns="">
      <p:transition spd="med" advTm="830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08993" y="529239"/>
                <a:ext cx="6653048" cy="40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b="1" dirty="0" smtClean="0"/>
                  <a:t>Тапсырма</a:t>
                </a:r>
                <a:r>
                  <a:rPr lang="en-US" b="1" dirty="0" smtClean="0"/>
                  <a:t>.</a:t>
                </a:r>
                <a:r>
                  <a:rPr lang="kk-KZ" dirty="0" smtClean="0"/>
                  <a:t> Теңсіздікті шешіңіз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𝑠𝑖𝑛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𝑐𝑜𝑠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−1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993" y="529239"/>
                <a:ext cx="6653048" cy="408253"/>
              </a:xfrm>
              <a:prstGeom prst="rect">
                <a:avLst/>
              </a:prstGeom>
              <a:blipFill rotWithShape="1">
                <a:blip r:embed="rId4"/>
                <a:stretch>
                  <a:fillRect l="-825" b="-223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099030" y="1305175"/>
                <a:ext cx="8970148" cy="23276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k-KZ" dirty="0" smtClean="0"/>
                  <a:t>Шешуі</a:t>
                </a:r>
                <a:r>
                  <a:rPr lang="en-US" dirty="0"/>
                  <a:t>:</a:t>
                </a:r>
                <a:r>
                  <a:rPr lang="kk-KZ" dirty="0"/>
                  <a:t> Теңсіздіктің сол жағын </a:t>
                </a:r>
                <a:r>
                  <a:rPr lang="kk-KZ" dirty="0" smtClean="0"/>
                  <a:t>түрлендірейік</a:t>
                </a:r>
                <a:endParaRPr lang="en-US" dirty="0" smtClean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𝑠𝑖𝑛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𝑐𝑜𝑠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=2∙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=2∙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030" y="1305175"/>
                <a:ext cx="8970148" cy="2327688"/>
              </a:xfrm>
              <a:prstGeom prst="rect">
                <a:avLst/>
              </a:prstGeom>
              <a:blipFill rotWithShape="1">
                <a:blip r:embed="rId5"/>
                <a:stretch>
                  <a:fillRect l="-543" t="-10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03130" y="3294993"/>
                <a:ext cx="6936829" cy="552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dirty="0" smtClean="0"/>
                  <a:t>Демек</a:t>
                </a:r>
                <a:r>
                  <a:rPr lang="en-US" sz="2000" dirty="0" smtClean="0"/>
                  <a:t>,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   </m:t>
                    </m:r>
                    <m:r>
                      <a:rPr lang="en-US" sz="2000" b="0" i="1" smtClean="0">
                        <a:latin typeface="Cambria Math"/>
                      </a:rPr>
                      <m:t>2</m:t>
                    </m:r>
                    <m:r>
                      <a:rPr lang="en-US" sz="2000" b="0" i="1" smtClean="0">
                        <a:latin typeface="Cambria Math"/>
                      </a:rPr>
                      <m:t>𝑠𝑖𝑛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000" i="1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−1↔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𝑠𝑖𝑛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000" i="1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130" y="3294993"/>
                <a:ext cx="6936829" cy="552972"/>
              </a:xfrm>
              <a:prstGeom prst="rect">
                <a:avLst/>
              </a:prstGeom>
              <a:blipFill rotWithShape="1">
                <a:blip r:embed="rId6"/>
                <a:stretch>
                  <a:fillRect l="-703" b="-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21827" y="4122682"/>
                <a:ext cx="6617581" cy="1516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𝑎𝑟𝑐𝑠𝑖𝑛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𝑎𝑟𝑐𝑠𝑖𝑛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𝑍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7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𝑍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827" y="4122682"/>
                <a:ext cx="6617581" cy="151612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7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0977">
        <p:fade/>
      </p:transition>
    </mc:Choice>
    <mc:Fallback xmlns="">
      <p:transition spd="med" advTm="1109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10549</TotalTime>
  <Words>254</Words>
  <Application>Microsoft Office PowerPoint</Application>
  <PresentationFormat>Широкоэкранный</PresentationFormat>
  <Paragraphs>119</Paragraphs>
  <Slides>13</Slides>
  <Notes>1</Notes>
  <HiddenSlides>0</HiddenSlides>
  <MMClips>13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 Math</vt:lpstr>
      <vt:lpstr>Roboto Condensed</vt:lpstr>
      <vt:lpstr>Source Sans Pro</vt:lpstr>
      <vt:lpstr>Tahoma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Huawei</cp:lastModifiedBy>
  <cp:revision>731</cp:revision>
  <dcterms:created xsi:type="dcterms:W3CDTF">2017-01-10T11:09:36Z</dcterms:created>
  <dcterms:modified xsi:type="dcterms:W3CDTF">2024-08-14T15:24:04Z</dcterms:modified>
</cp:coreProperties>
</file>