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8" r:id="rId2"/>
    <p:sldId id="259" r:id="rId3"/>
    <p:sldId id="279" r:id="rId4"/>
    <p:sldId id="291" r:id="rId5"/>
    <p:sldId id="295" r:id="rId6"/>
    <p:sldId id="294" r:id="rId7"/>
    <p:sldId id="281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0" autoAdjust="0"/>
    <p:restoredTop sz="95869" autoAdjust="0"/>
  </p:normalViewPr>
  <p:slideViewPr>
    <p:cSldViewPr snapToGrid="0">
      <p:cViewPr varScale="1">
        <p:scale>
          <a:sx n="46" d="100"/>
          <a:sy n="46" d="100"/>
        </p:scale>
        <p:origin x="62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DC9A8-6B4A-4FFD-9ECF-75B4EEBE4A99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1250B-AF42-48D1-9B13-95992BD94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34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0.png"/><Relationship Id="rId10" Type="http://schemas.openxmlformats.org/officeDocument/2006/relationships/image" Target="../media/image8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1.png"/><Relationship Id="rId5" Type="http://schemas.openxmlformats.org/officeDocument/2006/relationships/image" Target="../media/image1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20.png"/><Relationship Id="rId11" Type="http://schemas.openxmlformats.org/officeDocument/2006/relationships/image" Target="../media/image17.png"/><Relationship Id="rId5" Type="http://schemas.openxmlformats.org/officeDocument/2006/relationships/image" Target="../media/image121.png"/><Relationship Id="rId10" Type="http://schemas.openxmlformats.org/officeDocument/2006/relationships/image" Target="../media/image16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6778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аты-жөні</a:t>
            </a:r>
            <a:r>
              <a:rPr lang="ru-RU" sz="3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40605" y="2532102"/>
            <a:ext cx="67886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 </a:t>
            </a:r>
            <a:r>
              <a:rPr lang="ru-RU" sz="28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бастамалары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40605" y="338055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840605" y="4293260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27"/>
    </mc:Choice>
    <mc:Fallback xmlns="">
      <p:transition spd="slow" advTm="11727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3340" y="493397"/>
            <a:ext cx="11357112" cy="768626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Күрделі және кері функция ұғымдары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340" y="2433791"/>
            <a:ext cx="8244840" cy="2720941"/>
          </a:xfrm>
        </p:spPr>
        <p:txBody>
          <a:bodyPr>
            <a:normAutofit lnSpcReduction="10000"/>
          </a:bodyPr>
          <a:lstStyle/>
          <a:p>
            <a:pPr algn="just">
              <a:spcBef>
                <a:spcPct val="20000"/>
              </a:spcBef>
            </a:pPr>
            <a:r>
              <a:rPr lang="kk-KZ" alt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Сабақтың </a:t>
            </a:r>
            <a:r>
              <a:rPr lang="kk-KZ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мақсаты: </a:t>
            </a:r>
            <a:endParaRPr lang="en-US" altLang="ru-RU" sz="28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kk-K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Функцияның қасиеттерін анықтау, анықтамасын білу, қасиеттерін тұжырымдау. </a:t>
            </a:r>
            <a:r>
              <a:rPr lang="kk-K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күрделі </a:t>
            </a:r>
            <a:r>
              <a:rPr lang="kk-K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функцияның ішкі сырты функцияларын ажырата </a:t>
            </a:r>
            <a:r>
              <a:rPr lang="kk-K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білу және функциялар композициясын </a:t>
            </a:r>
            <a:r>
              <a:rPr lang="kk-KZ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құру. Кері функцияның анықтамасын білу және берілген функцияға кері функцияны табу және өзара кері функциялар графиктерінің орналасу қасиетін білу.</a:t>
            </a:r>
            <a:endParaRPr lang="ru-RU" altLang="ru-RU" sz="2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039" y="1873132"/>
            <a:ext cx="3521413" cy="432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14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08"/>
    </mc:Choice>
    <mc:Fallback xmlns="">
      <p:transition spd="slow" advTm="1220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0877" y="1812926"/>
            <a:ext cx="93504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alt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alt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84667" y="281442"/>
            <a:ext cx="4022725" cy="904875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kk-KZ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Оқу мақсаты:</a:t>
            </a:r>
            <a:endParaRPr lang="ru-RU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82021" y="1380744"/>
            <a:ext cx="9540111" cy="3272737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10.4.1.6 - кері функцияның </a:t>
            </a: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анықтамасын білу және берілген функцияға кері функцияны табу және өзара кері функциялар графиктерінің орналасу қасиетін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білу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10.4.1.7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kk-KZ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))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күрделі функциясын </a:t>
            </a:r>
            <a:r>
              <a:rPr lang="kk-KZ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ажырата білу және функциялар композициясын </a:t>
            </a:r>
            <a:r>
              <a:rPr lang="kk-KZ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құру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739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94"/>
    </mc:Choice>
    <mc:Fallback xmlns="">
      <p:transition spd="slow" advTm="229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03527" y="350351"/>
                <a:ext cx="11120299" cy="1415075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lnSpc>
                    <a:spcPct val="120000"/>
                  </a:lnSpc>
                  <a:buAutoNum type="arabicParenR"/>
                </a:pP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болса, онда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𝑓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𝑔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(10))</m:t>
                    </m:r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 табайық.</a:t>
                </a:r>
              </a:p>
              <a:p>
                <a:pPr marL="0" indent="0">
                  <a:buNone/>
                </a:pP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>
                  <a:buNone/>
                </a:pP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3527" y="350351"/>
                <a:ext cx="11120299" cy="1415075"/>
              </a:xfrm>
              <a:blipFill>
                <a:blip r:embed="rId5"/>
                <a:stretch>
                  <a:fillRect l="-8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97582" y="4031853"/>
                <a:ext cx="4946932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302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82" y="4031853"/>
                <a:ext cx="4946932" cy="7000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697582" y="5456987"/>
            <a:ext cx="12455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k-KZ" sz="2400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234726" y="5295917"/>
                <a:ext cx="250292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302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726" y="5295917"/>
                <a:ext cx="2502929" cy="6938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433877" y="2584533"/>
                <a:ext cx="1836400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3877" y="2584533"/>
                <a:ext cx="1836400" cy="79239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815944" y="2555382"/>
                <a:ext cx="2826158" cy="8396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−2−3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944" y="2555382"/>
                <a:ext cx="2826158" cy="8396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99534" y="2626417"/>
                <a:ext cx="2853923" cy="7923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1" smtClean="0">
                          <a:latin typeface="Cambria Math" panose="02040503050406030204" pitchFamily="18" charset="0"/>
                        </a:rPr>
                        <m:t>f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534" y="2626417"/>
                <a:ext cx="2853923" cy="7923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697582" y="1758629"/>
            <a:ext cx="102431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k-KZ" sz="2400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899870" y="2351536"/>
                <a:ext cx="2122632" cy="1408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1−3−3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9870" y="2351536"/>
                <a:ext cx="2122632" cy="140865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3107263" y="2378466"/>
                <a:ext cx="1921936" cy="13817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263" y="2378466"/>
                <a:ext cx="1921936" cy="138172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2481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688"/>
    </mc:Choice>
    <mc:Fallback xmlns="">
      <p:transition spd="slow" advTm="1716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6" grpId="0"/>
      <p:bldP spid="8" grpId="0"/>
      <p:bldP spid="9" grpId="0"/>
      <p:bldP spid="1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03527" y="350352"/>
                <a:ext cx="10812481" cy="641322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болса,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 табайық.</a:t>
                </a:r>
              </a:p>
              <a:p>
                <a:pPr marL="0" indent="0">
                  <a:buNone/>
                </a:pP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>
                  <a:buNone/>
                </a:pP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3527" y="350352"/>
                <a:ext cx="10812481" cy="641322"/>
              </a:xfrm>
              <a:blipFill>
                <a:blip r:embed="rId5"/>
                <a:stretch>
                  <a:fillRect l="-846" t="-37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10407" y="3020028"/>
            <a:ext cx="12455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k-KZ" sz="2400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0407" y="1765426"/>
            <a:ext cx="102431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k-KZ" sz="2400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77394" y="1765426"/>
                <a:ext cx="316189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394" y="1765426"/>
                <a:ext cx="3161891" cy="461665"/>
              </a:xfrm>
              <a:prstGeom prst="rect">
                <a:avLst/>
              </a:prstGeom>
              <a:blipFill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6579693" y="1765426"/>
                <a:ext cx="24625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9693" y="1765426"/>
                <a:ext cx="2462597" cy="461665"/>
              </a:xfrm>
              <a:prstGeom prst="rect">
                <a:avLst/>
              </a:prstGeom>
              <a:blipFill>
                <a:blip r:embed="rId7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885346" y="1765426"/>
            <a:ext cx="448841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400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=&gt;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2677394" y="3000843"/>
                <a:ext cx="246259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394" y="3000843"/>
                <a:ext cx="2462597" cy="461665"/>
              </a:xfrm>
              <a:prstGeom prst="rect">
                <a:avLst/>
              </a:prstGeom>
              <a:blipFill>
                <a:blip r:embed="rId8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6711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545"/>
    </mc:Choice>
    <mc:Fallback xmlns="">
      <p:transition spd="slow" advTm="795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4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703527" y="350351"/>
                <a:ext cx="10812481" cy="1415075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24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=4−5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және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болса, онда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𝑔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𝑥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</m:t>
                    </m:r>
                  </m:oMath>
                </a14:m>
                <a:r>
                  <a:rPr lang="en-US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4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функциясын табайық.</a:t>
                </a:r>
              </a:p>
              <a:p>
                <a:pPr marL="0" indent="0">
                  <a:buNone/>
                </a:pP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0" indent="0">
                  <a:buNone/>
                </a:pPr>
                <a:endParaRPr lang="ru-RU" sz="24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3527" y="350351"/>
                <a:ext cx="10812481" cy="1415075"/>
              </a:xfrm>
              <a:blipFill>
                <a:blip r:embed="rId5"/>
                <a:stretch>
                  <a:fillRect l="-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950317" y="5275845"/>
            <a:ext cx="124553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k-KZ" sz="2400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Жауабы: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139585" y="2306682"/>
                <a:ext cx="464159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+2=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kk-KZ" sz="2400" dirty="0" smtClean="0"/>
                  <a:t>десек , онда 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kk-KZ" sz="2400" dirty="0" smtClean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585" y="2306682"/>
                <a:ext cx="4641592" cy="461665"/>
              </a:xfrm>
              <a:prstGeom prst="rect">
                <a:avLst/>
              </a:prstGeom>
              <a:blipFill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210407" y="1765426"/>
            <a:ext cx="1024319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kk-KZ" sz="2400" b="0" i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Шешуі: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139585" y="2847938"/>
                <a:ext cx="294009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=4−5(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9585" y="2847938"/>
                <a:ext cx="2940099" cy="461665"/>
              </a:xfrm>
              <a:prstGeom prst="rect">
                <a:avLst/>
              </a:prstGeom>
              <a:blipFill>
                <a:blip r:embed="rId7"/>
                <a:stretch>
                  <a:fillRect l="-207" r="-207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952894" y="2855233"/>
                <a:ext cx="215687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4−5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kk-KZ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2894" y="2855233"/>
                <a:ext cx="2156873" cy="461665"/>
              </a:xfrm>
              <a:prstGeom prst="rect">
                <a:avLst/>
              </a:prstGeom>
              <a:blipFill>
                <a:blip r:embed="rId8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921691" y="2822536"/>
                <a:ext cx="162089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14−5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kk-KZ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691" y="2822536"/>
                <a:ext cx="1620893" cy="461665"/>
              </a:xfrm>
              <a:prstGeom prst="rect">
                <a:avLst/>
              </a:prstGeom>
              <a:blipFill>
                <a:blip r:embed="rId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0963" y="3703539"/>
                <a:ext cx="3804888" cy="8867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endChr m:val="}"/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  <m:d>
                                  <m:dPr>
                                    <m:ctrlP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=14−5(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eqAr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 smtClean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963" y="3703539"/>
                <a:ext cx="3804888" cy="886718"/>
              </a:xfrm>
              <a:prstGeom prst="rect">
                <a:avLst/>
              </a:prstGeom>
              <a:blipFill>
                <a:blip r:embed="rId10"/>
                <a:stretch>
                  <a:fillRect l="-1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5088706" y="3916334"/>
                <a:ext cx="32868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+2=14−5(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r>
                  <a:rPr lang="kk-KZ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8706" y="3916334"/>
                <a:ext cx="3286862" cy="461665"/>
              </a:xfrm>
              <a:prstGeom prst="rect">
                <a:avLst/>
              </a:prstGeom>
              <a:blipFill>
                <a:blip r:embed="rId11"/>
                <a:stretch>
                  <a:fillRect l="-557"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195851" y="4438175"/>
                <a:ext cx="249440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)=12−3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kk-KZ" sz="2400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851" y="4438175"/>
                <a:ext cx="2494401" cy="461665"/>
              </a:xfrm>
              <a:prstGeom prst="rect">
                <a:avLst/>
              </a:prstGeom>
              <a:blipFill>
                <a:blip r:embed="rId12"/>
                <a:stretch>
                  <a:fillRect l="-2195" b="-184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195851" y="5067422"/>
                <a:ext cx="2324482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12−3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851" y="5067422"/>
                <a:ext cx="2324482" cy="7861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18506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3870"/>
    </mc:Choice>
    <mc:Fallback xmlns="">
      <p:transition spd="slow" advTm="1638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6" grpId="0"/>
      <p:bldP spid="10" grpId="0"/>
      <p:bldP spid="2" grpId="0"/>
      <p:bldP spid="5" grpId="0"/>
      <p:bldP spid="7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Рисунок 7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774" y="1954613"/>
            <a:ext cx="3521413" cy="4321735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708177" y="1022106"/>
            <a:ext cx="7575743" cy="34887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alt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 </a:t>
            </a:r>
            <a:endParaRPr lang="ru-RU" alt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берілген </a:t>
            </a:r>
            <a:r>
              <a:rPr lang="kk-KZ" alt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функцияға кері функцияны табуды және өзара кері функциялар графиктерінің орналасу қасиетін білдік;</a:t>
            </a:r>
            <a:endParaRPr lang="ru-RU" alt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kk-KZ" altLang="ru-RU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altLang="ru-RU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altLang="ru-RU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</a:t>
            </a:r>
            <a:r>
              <a:rPr lang="en-US" altLang="ru-RU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kk-KZ" altLang="ru-RU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kk-KZ" alt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)) күрделі функциясын ажырата </a:t>
            </a:r>
            <a:r>
              <a:rPr lang="kk-KZ" alt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білдік </a:t>
            </a:r>
            <a:r>
              <a:rPr lang="kk-KZ" alt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 функциялар композициясын құрастырдық.</a:t>
            </a:r>
            <a:endParaRPr lang="ru-RU" alt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alt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20">
        <p:fade/>
      </p:transition>
    </mc:Choice>
    <mc:Fallback xmlns="">
      <p:transition spd="med" advTm="2002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7|4.6|6.8|26.4|12.3|27.2|36.1|23.4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5|0.5|25.6|1.7|8.8|4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5|4.9|12.6|35.9|2.2|8.1|16.1|17.7|8.5|1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231</Words>
  <Application>Microsoft Office PowerPoint</Application>
  <PresentationFormat>Широкоэкранный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Күрделі және кері функция ұғымдары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155</cp:revision>
  <dcterms:created xsi:type="dcterms:W3CDTF">2022-09-04T21:41:09Z</dcterms:created>
  <dcterms:modified xsi:type="dcterms:W3CDTF">2024-08-14T14:43:48Z</dcterms:modified>
</cp:coreProperties>
</file>