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376" r:id="rId2"/>
    <p:sldId id="266" r:id="rId3"/>
    <p:sldId id="343" r:id="rId4"/>
    <p:sldId id="365" r:id="rId5"/>
    <p:sldId id="364" r:id="rId6"/>
    <p:sldId id="371" r:id="rId7"/>
    <p:sldId id="370" r:id="rId8"/>
    <p:sldId id="372" r:id="rId9"/>
    <p:sldId id="374" r:id="rId10"/>
    <p:sldId id="346" r:id="rId11"/>
    <p:sldId id="340" r:id="rId12"/>
    <p:sldId id="342" r:id="rId13"/>
    <p:sldId id="347" r:id="rId14"/>
    <p:sldId id="355" r:id="rId15"/>
    <p:sldId id="358" r:id="rId16"/>
    <p:sldId id="353" r:id="rId17"/>
    <p:sldId id="351" r:id="rId18"/>
    <p:sldId id="307" r:id="rId19"/>
    <p:sldId id="362" r:id="rId20"/>
    <p:sldId id="361" r:id="rId21"/>
    <p:sldId id="356" r:id="rId22"/>
    <p:sldId id="263" r:id="rId23"/>
    <p:sldId id="329" r:id="rId24"/>
    <p:sldId id="359" r:id="rId25"/>
    <p:sldId id="341" r:id="rId26"/>
    <p:sldId id="369" r:id="rId27"/>
    <p:sldId id="357" r:id="rId28"/>
    <p:sldId id="354" r:id="rId29"/>
    <p:sldId id="375" r:id="rId30"/>
    <p:sldId id="368" r:id="rId31"/>
    <p:sldId id="373" r:id="rId32"/>
    <p:sldId id="28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ziz Azi" initials="A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E3C5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2" autoAdjust="0"/>
    <p:restoredTop sz="95226" autoAdjust="0"/>
  </p:normalViewPr>
  <p:slideViewPr>
    <p:cSldViewPr snapToGrid="0" showGuides="1">
      <p:cViewPr varScale="1">
        <p:scale>
          <a:sx n="87" d="100"/>
          <a:sy n="87" d="100"/>
        </p:scale>
        <p:origin x="298" y="5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8" d="100"/>
          <a:sy n="88" d="100"/>
        </p:scale>
        <p:origin x="-3822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B9A8C55-0C4F-40BB-9F99-5F31E305482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585356-880D-4B4F-931D-BBC9E4665EC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618BE5-F755-4EC7-8913-ED860531EC1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9BD0D-08DD-43E5-AD72-BB64A5D8EE76}" type="slidenum">
              <a:rPr lang="en-ID" smtClean="0"/>
              <a:pPr/>
              <a:t>‹#›</a:t>
            </a:fld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5361D2-F044-4A78-BD0F-51EFE46052D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343C4A-49E8-45E3-8518-FBFCD6640E5B}" type="datetimeFigureOut">
              <a:rPr lang="en-ID" smtClean="0"/>
              <a:pPr/>
              <a:t>01/12/2024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421706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660AB-C737-4725-A59E-73096A219B67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9B9867-A8D7-43CA-B62E-65ACB63F0B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178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Google Shape;73;p1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4339" name="Google Shape;74;p1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445880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1506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F8C38F88-B935-4484-825B-1317F71159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3057" y="58664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407578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A335B13-64DC-434F-A109-D43A41E8DD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75596" y="111052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F75258C-901B-47AE-A254-21F0DFFD5F2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8673" y="1051031"/>
            <a:ext cx="4881083" cy="517146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995480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1A36352-01F6-498C-8E1D-F0BC2021ED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55086" y="117483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45CE94-76F3-4435-9141-AE9B896BD56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55086" y="387231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CE34D4E-09A7-40E0-B75F-365D1BEA88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1082110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7116861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9C7FD82-7F33-40B4-8043-7F05F3727B0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2716" y="387231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CE34D4E-09A7-40E0-B75F-365D1BEA88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977938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2B13A89-47B9-47C0-82C5-EF69E14457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83351" y="117483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88ABD45-FF79-487C-91F5-BDEF8D54A8E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83351" y="387231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320195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5">
            <a:extLst>
              <a:ext uri="{FF2B5EF4-FFF2-40B4-BE49-F238E27FC236}">
                <a16:creationId xmlns:a16="http://schemas.microsoft.com/office/drawing/2014/main" id="{40FB3B7B-E82C-4D07-BF23-26DA8F42CD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5760720" cy="6858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219FE39-30ED-428F-BAD8-39CD85C52E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34904" y="791200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0878979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E8F9B0B5-E5BC-421A-9F49-1EA8AE36496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300488" y="2951545"/>
            <a:ext cx="4948798" cy="3259534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E8120B0-9FBE-4C78-A7DA-85D7DA82E3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42714" y="2951545"/>
            <a:ext cx="4948798" cy="3259534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B5144F3-59CC-4E8E-81F3-413EB3A51E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89691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6807124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F4767D20-668F-40A0-BCA8-2B03579DE66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05756" y="867163"/>
            <a:ext cx="5248792" cy="2848310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DBB746C-0ADC-4E71-BA37-D4378CAE29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37454" y="88008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B8DFB98F-1E0E-41D1-87AB-F45AF6C4669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05757" y="3831220"/>
            <a:ext cx="2568251" cy="272555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22" name="Picture Placeholder 9">
            <a:extLst>
              <a:ext uri="{FF2B5EF4-FFF2-40B4-BE49-F238E27FC236}">
                <a16:creationId xmlns:a16="http://schemas.microsoft.com/office/drawing/2014/main" id="{B93F1C18-14EE-4396-BAE5-DBFAD47C7E1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186297" y="3831220"/>
            <a:ext cx="2568251" cy="272555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098722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9">
            <a:extLst>
              <a:ext uri="{FF2B5EF4-FFF2-40B4-BE49-F238E27FC236}">
                <a16:creationId xmlns:a16="http://schemas.microsoft.com/office/drawing/2014/main" id="{47909367-C9B0-4EBB-A3FC-EC205736168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16567" y="1537563"/>
            <a:ext cx="2190695" cy="4614315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5E4C9993-4434-439D-B3FB-76B01407A25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27358" y="1125503"/>
            <a:ext cx="2190695" cy="4614315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6815EBE-4EAF-4A3E-B0B5-49AE35A2D1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1024236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7539888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8B0E6FA-785B-4140-91AD-DF0BEBF583D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06903" y="750658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C1C954D3-21FB-4B97-9EE8-81A09B68BB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46299" y="1747778"/>
            <a:ext cx="5347504" cy="336823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876856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C3839D2A-4AB5-4CB1-A7D9-3E6AA48BDF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665862" y="682491"/>
            <a:ext cx="6860276" cy="114630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942805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685EDED-11D7-4A26-BF8F-53B82EFAF8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384556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FCB548A-524F-42B6-B0F1-9018EE4B20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25670" y="66753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809228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8B6A3C5-7DBA-441A-96FB-AE700F5D028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1106182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4394343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FCB548A-524F-42B6-B0F1-9018EE4B20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3152" y="74045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0329932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ACAC7CE-A7D2-4CA3-98C8-A5831619AC2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50119" y="1198782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7945803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56E58034-299F-43C5-BADE-3D7C7C130C6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6380" y="946327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19" name="Picture Placeholder 15">
            <a:extLst>
              <a:ext uri="{FF2B5EF4-FFF2-40B4-BE49-F238E27FC236}">
                <a16:creationId xmlns:a16="http://schemas.microsoft.com/office/drawing/2014/main" id="{AB530C88-3238-4E45-AC4F-0738E0ECBAE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81228" y="946326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20" name="Picture Placeholder 15">
            <a:extLst>
              <a:ext uri="{FF2B5EF4-FFF2-40B4-BE49-F238E27FC236}">
                <a16:creationId xmlns:a16="http://schemas.microsoft.com/office/drawing/2014/main" id="{C7287904-DA84-4FDD-969C-ACF5203C88D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3352" y="3777470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F282FC72-C668-4CD9-A6E8-D3414D04BF2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368200" y="3777469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1CF62FD-3C11-47E6-B1AB-C001BD9B074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63952" y="113669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2995571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ACAC7CE-A7D2-4CA3-98C8-A5831619AC2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57184" y="135329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55C637F5-D1EC-40F8-B892-3041F157E68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3004" y="1985661"/>
            <a:ext cx="1237553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29" name="Picture Placeholder 15">
            <a:extLst>
              <a:ext uri="{FF2B5EF4-FFF2-40B4-BE49-F238E27FC236}">
                <a16:creationId xmlns:a16="http://schemas.microsoft.com/office/drawing/2014/main" id="{7B6584BF-A5F0-4D14-AB3C-251B01128D9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555401" y="1985661"/>
            <a:ext cx="1237553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30" name="Picture Placeholder 15">
            <a:extLst>
              <a:ext uri="{FF2B5EF4-FFF2-40B4-BE49-F238E27FC236}">
                <a16:creationId xmlns:a16="http://schemas.microsoft.com/office/drawing/2014/main" id="{19FEFA85-2B2D-4508-A193-8A3EC8B397C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430289" y="1985661"/>
            <a:ext cx="1237553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413110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4EF08015-1653-43D1-95DF-E7251BBDBEF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5450" y="0"/>
            <a:ext cx="5374640" cy="6858000"/>
          </a:xfrm>
          <a:custGeom>
            <a:avLst/>
            <a:gdLst>
              <a:gd name="connsiteX0" fmla="*/ 0 w 5374640"/>
              <a:gd name="connsiteY0" fmla="*/ 0 h 6858000"/>
              <a:gd name="connsiteX1" fmla="*/ 4829383 w 5374640"/>
              <a:gd name="connsiteY1" fmla="*/ 0 h 6858000"/>
              <a:gd name="connsiteX2" fmla="*/ 5374640 w 5374640"/>
              <a:gd name="connsiteY2" fmla="*/ 545257 h 6858000"/>
              <a:gd name="connsiteX3" fmla="*/ 5374640 w 5374640"/>
              <a:gd name="connsiteY3" fmla="*/ 6312743 h 6858000"/>
              <a:gd name="connsiteX4" fmla="*/ 4829383 w 5374640"/>
              <a:gd name="connsiteY4" fmla="*/ 6858000 h 6858000"/>
              <a:gd name="connsiteX5" fmla="*/ 0 w 537464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74640" h="6858000">
                <a:moveTo>
                  <a:pt x="0" y="0"/>
                </a:moveTo>
                <a:lnTo>
                  <a:pt x="4829383" y="0"/>
                </a:lnTo>
                <a:cubicBezTo>
                  <a:pt x="5130520" y="0"/>
                  <a:pt x="5374640" y="244120"/>
                  <a:pt x="5374640" y="545257"/>
                </a:cubicBezTo>
                <a:lnTo>
                  <a:pt x="5374640" y="6312743"/>
                </a:lnTo>
                <a:cubicBezTo>
                  <a:pt x="5374640" y="6613880"/>
                  <a:pt x="5130520" y="6858000"/>
                  <a:pt x="4829383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58A68AA-1F01-4DB5-AD86-AACE390EF6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63403" y="957076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1885809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669702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A295FCD4-B2C3-4812-AFF4-AD5767FB02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5196" y="1120817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531179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1425586-1B77-4F1D-A056-35C60C7DCE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94366" y="765022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763178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16292C9-F964-4725-A8D5-4B9F699EB5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5196" y="83582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073456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30FFE61-70DA-44E8-80B5-C704ACDD71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2286" y="84501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478624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53D02E3-A946-4936-832A-826C3B7072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7206" y="668801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547240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4EF66F0-DC35-4E9A-B665-1FA6E36D57C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5237"/>
            <a:ext cx="5419544" cy="6883224"/>
          </a:xfrm>
          <a:custGeom>
            <a:avLst/>
            <a:gdLst>
              <a:gd name="connsiteX0" fmla="*/ 0 w 5419544"/>
              <a:gd name="connsiteY0" fmla="*/ 0 h 6883224"/>
              <a:gd name="connsiteX1" fmla="*/ 4804859 w 5419544"/>
              <a:gd name="connsiteY1" fmla="*/ 0 h 6883224"/>
              <a:gd name="connsiteX2" fmla="*/ 5419544 w 5419544"/>
              <a:gd name="connsiteY2" fmla="*/ 614685 h 6883224"/>
              <a:gd name="connsiteX3" fmla="*/ 5419544 w 5419544"/>
              <a:gd name="connsiteY3" fmla="*/ 6883224 h 6883224"/>
              <a:gd name="connsiteX4" fmla="*/ 0 w 5419544"/>
              <a:gd name="connsiteY4" fmla="*/ 6883224 h 688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9544" h="6883224">
                <a:moveTo>
                  <a:pt x="0" y="0"/>
                </a:moveTo>
                <a:lnTo>
                  <a:pt x="4804859" y="0"/>
                </a:lnTo>
                <a:cubicBezTo>
                  <a:pt x="5144340" y="0"/>
                  <a:pt x="5419544" y="275204"/>
                  <a:pt x="5419544" y="614685"/>
                </a:cubicBezTo>
                <a:lnTo>
                  <a:pt x="5419544" y="6883224"/>
                </a:lnTo>
                <a:lnTo>
                  <a:pt x="0" y="6883224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ID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D55A0B3-B3F0-4205-8582-AD37A15F70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7452" y="98326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941569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9E4B32B-5183-4CB7-9BC7-ABD8C34773E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5237"/>
            <a:ext cx="5419544" cy="6883224"/>
          </a:xfrm>
          <a:custGeom>
            <a:avLst/>
            <a:gdLst>
              <a:gd name="connsiteX0" fmla="*/ 0 w 5419544"/>
              <a:gd name="connsiteY0" fmla="*/ 0 h 6883224"/>
              <a:gd name="connsiteX1" fmla="*/ 5419544 w 5419544"/>
              <a:gd name="connsiteY1" fmla="*/ 0 h 6883224"/>
              <a:gd name="connsiteX2" fmla="*/ 5419544 w 5419544"/>
              <a:gd name="connsiteY2" fmla="*/ 6268539 h 6883224"/>
              <a:gd name="connsiteX3" fmla="*/ 4804859 w 5419544"/>
              <a:gd name="connsiteY3" fmla="*/ 6883224 h 6883224"/>
              <a:gd name="connsiteX4" fmla="*/ 0 w 5419544"/>
              <a:gd name="connsiteY4" fmla="*/ 6883224 h 688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9544" h="6883224">
                <a:moveTo>
                  <a:pt x="0" y="0"/>
                </a:moveTo>
                <a:lnTo>
                  <a:pt x="5419544" y="0"/>
                </a:lnTo>
                <a:lnTo>
                  <a:pt x="5419544" y="6268539"/>
                </a:lnTo>
                <a:cubicBezTo>
                  <a:pt x="5419544" y="6608020"/>
                  <a:pt x="5144340" y="6883224"/>
                  <a:pt x="4804859" y="6883224"/>
                </a:cubicBezTo>
                <a:lnTo>
                  <a:pt x="0" y="6883224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ID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D55A0B3-B3F0-4205-8582-AD37A15F70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7452" y="98326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140663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10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63" r:id="rId5"/>
    <p:sldLayoutId id="2147483656" r:id="rId6"/>
    <p:sldLayoutId id="2147483657" r:id="rId7"/>
    <p:sldLayoutId id="2147483661" r:id="rId8"/>
    <p:sldLayoutId id="2147483680" r:id="rId9"/>
    <p:sldLayoutId id="2147483658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73" r:id="rId20"/>
    <p:sldLayoutId id="2147483674" r:id="rId21"/>
    <p:sldLayoutId id="2147483675" r:id="rId22"/>
    <p:sldLayoutId id="2147483676" r:id="rId23"/>
    <p:sldLayoutId id="2147483677" r:id="rId24"/>
    <p:sldLayoutId id="2147483678" r:id="rId25"/>
    <p:sldLayoutId id="2147483679" r:id="rId26"/>
    <p:sldLayoutId id="2147483681" r:id="rId2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9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13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0" Type="http://schemas.openxmlformats.org/officeDocument/2006/relationships/image" Target="../media/image47.png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10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diapazon.kz/files/post/images/2012-11/normal/Qmj31cZeMZVJ.jpg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png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Google Shape;76;p1"/>
          <p:cNvSpPr>
            <a:spLocks noChangeArrowheads="1"/>
          </p:cNvSpPr>
          <p:nvPr/>
        </p:nvSpPr>
        <p:spPr bwMode="auto">
          <a:xfrm>
            <a:off x="2259756" y="3249739"/>
            <a:ext cx="7711857" cy="1675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9654" tIns="24815" rIns="49654" bIns="24815"/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Тема урока: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  <a:p>
            <a:r>
              <a:rPr lang="ru-RU" sz="28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Дикие </a:t>
            </a:r>
            <a:r>
              <a:rPr lang="ru-RU" sz="28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животные</a:t>
            </a:r>
            <a:endParaRPr lang="ru-RU" sz="28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051" name="Google Shape;77;p1"/>
          <p:cNvCxnSpPr>
            <a:cxnSpLocks noChangeShapeType="1"/>
          </p:cNvCxnSpPr>
          <p:nvPr/>
        </p:nvCxnSpPr>
        <p:spPr bwMode="auto">
          <a:xfrm>
            <a:off x="2582837" y="5189215"/>
            <a:ext cx="6939449" cy="0"/>
          </a:xfrm>
          <a:prstGeom prst="straightConnector1">
            <a:avLst/>
          </a:prstGeom>
          <a:noFill/>
          <a:ln w="38100">
            <a:solidFill>
              <a:srgbClr val="090F78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52" name="Google Shape;78;p1"/>
          <p:cNvCxnSpPr>
            <a:cxnSpLocks noChangeShapeType="1"/>
          </p:cNvCxnSpPr>
          <p:nvPr/>
        </p:nvCxnSpPr>
        <p:spPr bwMode="auto">
          <a:xfrm>
            <a:off x="2703654" y="5300084"/>
            <a:ext cx="6712749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782143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https://docplayer.ru/docs-images/64/50928618/images/4-2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studfile.net/html/2706/631/html_L0TlyfwoGT.1H8a/img-GR7gps.pn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886465" y="536876"/>
            <a:ext cx="819664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z="2000" b="1" dirty="0">
                <a:solidFill>
                  <a:schemeClr val="accent1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Посмотрите на картинки и послушайте, кто живёт в лесу.</a:t>
            </a:r>
            <a:endParaRPr lang="ru-RU" sz="2000" dirty="0">
              <a:solidFill>
                <a:schemeClr val="accent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http://cdb-seversk.tom.muzkult.ru/media/2018/09/11/1218183552/image_image_29831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653" y="1189690"/>
            <a:ext cx="3023287" cy="2202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418" y="1366252"/>
            <a:ext cx="1087218" cy="10928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4203" y="1173739"/>
            <a:ext cx="3530459" cy="248501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3567" y="1789202"/>
            <a:ext cx="2024047" cy="160338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3031" y="3868715"/>
            <a:ext cx="3393433" cy="190880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6787" y="3762247"/>
            <a:ext cx="2493480" cy="1871634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702342" y="3392589"/>
            <a:ext cx="30861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Белка живёт в дупле.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215817" y="3607888"/>
            <a:ext cx="37337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Медведь живёт в берлоге.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091997" y="4566435"/>
            <a:ext cx="18277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Волк живёт </a:t>
            </a:r>
            <a:endParaRPr lang="ru-RU" sz="2000" b="1" dirty="0" smtClean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логове.</a:t>
            </a:r>
          </a:p>
        </p:txBody>
      </p:sp>
    </p:spTree>
    <p:extLst>
      <p:ext uri="{BB962C8B-B14F-4D97-AF65-F5344CB8AC3E}">
        <p14:creationId xmlns:p14="http://schemas.microsoft.com/office/powerpoint/2010/main" val="364708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871" y="972828"/>
            <a:ext cx="4318363" cy="27201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1085512"/>
            <a:ext cx="2710249" cy="23645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2536" y="3877206"/>
            <a:ext cx="2165037" cy="18944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9548" y="4727648"/>
            <a:ext cx="1573102" cy="9212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9082" y="3582075"/>
            <a:ext cx="3055534" cy="179711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457782" y="424186"/>
            <a:ext cx="8119602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z="2000" b="1" dirty="0">
                <a:solidFill>
                  <a:schemeClr val="accent1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Посмотрите на картинки и послушайте, кто живёт в лесу.</a:t>
            </a:r>
            <a:endParaRPr lang="ru-RU" sz="2000" dirty="0">
              <a:solidFill>
                <a:schemeClr val="accent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70217" y="5449147"/>
            <a:ext cx="37016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Заяц живёт под кустиком.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646455" y="1234306"/>
            <a:ext cx="27590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Лиса живёт в норе</a:t>
            </a:r>
            <a:r>
              <a:rPr lang="ru-RU" dirty="0"/>
              <a:t>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816877" y="3895627"/>
            <a:ext cx="19527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Ёж живёт </a:t>
            </a:r>
            <a:endParaRPr lang="ru-RU" sz="2000" b="1" dirty="0" smtClean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 пеньком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472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2" descr="https://image.freepik.com/free-vector/little-boys-shaking-hands_29190-1632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762898" y="1409276"/>
            <a:ext cx="4209534" cy="898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Медведь </a:t>
            </a:r>
            <a:r>
              <a:rPr lang="kk-KZ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(что делает?) спит</a:t>
            </a:r>
            <a:r>
              <a:rPr lang="kk-KZ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2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84600" y="522826"/>
            <a:ext cx="94076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Посмотрите на рисунки и послушайте, что делают дикие животные.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356" b="13869"/>
          <a:stretch/>
        </p:blipFill>
        <p:spPr>
          <a:xfrm>
            <a:off x="6257883" y="888087"/>
            <a:ext cx="3397124" cy="22901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r="3026" b="11291"/>
          <a:stretch/>
        </p:blipFill>
        <p:spPr>
          <a:xfrm>
            <a:off x="1363362" y="2477493"/>
            <a:ext cx="3072713" cy="208068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484600" y="4691325"/>
            <a:ext cx="3898824" cy="16230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Лиса (что делает</a:t>
            </a:r>
            <a:r>
              <a:rPr lang="kk-KZ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?)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крадётся</a:t>
            </a:r>
            <a:r>
              <a:rPr lang="kk-KZ" b="1" dirty="0" smtClean="0"/>
              <a:t> </a:t>
            </a:r>
            <a:r>
              <a:rPr lang="kk-KZ" b="1" dirty="0" smtClean="0">
                <a:solidFill>
                  <a:schemeClr val="accent1"/>
                </a:solidFill>
              </a:rPr>
              <a:t>(</a:t>
            </a:r>
            <a:r>
              <a:rPr lang="kk-KZ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жасырынады).</a:t>
            </a:r>
            <a:endParaRPr lang="ru-RU" sz="20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4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55332" y="3087698"/>
            <a:ext cx="4558790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Волк (что делает</a:t>
            </a:r>
            <a:r>
              <a:rPr lang="kk-KZ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?)  воет(</a:t>
            </a:r>
            <a:r>
              <a:rPr lang="kk-KZ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ұлиды</a:t>
            </a:r>
            <a:r>
              <a:rPr lang="kk-KZ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</a:t>
            </a:r>
            <a:endParaRPr lang="ru-RU" sz="2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2185" y="3734170"/>
            <a:ext cx="4206222" cy="191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47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45174" y="4627318"/>
            <a:ext cx="49645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Ёж </a:t>
            </a:r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(что делает? </a:t>
            </a:r>
            <a:endParaRPr lang="ru-RU" sz="2400" b="1" dirty="0" smtClean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сворачивается (</a:t>
            </a:r>
            <a:r>
              <a:rPr lang="kk-KZ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жиырылады)</a:t>
            </a:r>
            <a:endParaRPr lang="ru-RU" sz="24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клубок.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298" y="549474"/>
            <a:ext cx="3834869" cy="23225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0652" y="2101024"/>
            <a:ext cx="3484605" cy="24296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1136" y="4393785"/>
            <a:ext cx="2015730" cy="134298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412976" y="937590"/>
            <a:ext cx="46185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Заяц (что делает? прыгает.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636583" y="3460058"/>
            <a:ext cx="45464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Белка (что делает? скачет.</a:t>
            </a:r>
          </a:p>
        </p:txBody>
      </p:sp>
    </p:spTree>
    <p:extLst>
      <p:ext uri="{BB962C8B-B14F-4D97-AF65-F5344CB8AC3E}">
        <p14:creationId xmlns:p14="http://schemas.microsoft.com/office/powerpoint/2010/main" val="343346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https://i.imgur.com/tBP0JSi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6" descr="https://i.imgur.com/tBP0JSi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268627" y="496290"/>
            <a:ext cx="86414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Посмотрите на картинки. Послушайте слова-описания о лисе, белке, еже, волке. Попробуйте прочитать и запомнить.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724596" y="2581945"/>
            <a:ext cx="14302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КАКАЯ?</a:t>
            </a:r>
            <a:endParaRPr lang="ru-RU" sz="2400" b="1" dirty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066" y="1355243"/>
            <a:ext cx="1939170" cy="20956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7291" y="1012275"/>
            <a:ext cx="1913783" cy="22129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1882" y="3878986"/>
            <a:ext cx="1795424" cy="9033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3145" y="3106491"/>
            <a:ext cx="2171800" cy="150896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129608" y="1603501"/>
            <a:ext cx="14686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рыжая, </a:t>
            </a:r>
            <a:endParaRPr lang="ru-RU" sz="2400" b="1" dirty="0" smtClean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хитрая</a:t>
            </a:r>
            <a:endParaRPr lang="ru-RU" sz="2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440396" y="1544925"/>
            <a:ext cx="19255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пушистая, </a:t>
            </a:r>
            <a:endParaRPr lang="ru-RU" sz="2400" b="1" dirty="0" smtClean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быстрая </a:t>
            </a:r>
            <a:endParaRPr lang="ru-RU" sz="2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183705" y="4735264"/>
            <a:ext cx="213552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маленький, </a:t>
            </a:r>
            <a:endParaRPr lang="ru-RU" sz="2400" b="1" dirty="0" smtClean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колючий</a:t>
            </a:r>
            <a:endParaRPr lang="ru-RU" sz="2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804402" y="4782343"/>
            <a:ext cx="13692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серый, </a:t>
            </a:r>
            <a:endParaRPr lang="ru-RU" sz="2400" b="1" dirty="0" smtClean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злой</a:t>
            </a:r>
            <a:endParaRPr lang="ru-RU" sz="2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20533" y="4146775"/>
            <a:ext cx="1475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КАКОЙ?</a:t>
            </a:r>
            <a:endParaRPr lang="ru-RU" sz="2400" b="1" dirty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 flipH="1" flipV="1">
            <a:off x="4404451" y="2118755"/>
            <a:ext cx="620630" cy="399844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5672307" y="2095753"/>
            <a:ext cx="792656" cy="43032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4215115" y="4615451"/>
            <a:ext cx="752301" cy="35982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5765113" y="4578148"/>
            <a:ext cx="792202" cy="53717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601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https://memchik.club/wp-content/uploads/2019/08/belka_41_07175651-1024x969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3920" y="3412687"/>
            <a:ext cx="1526903" cy="14532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1890" y="1345170"/>
            <a:ext cx="1474564" cy="15085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8218" y="1474273"/>
            <a:ext cx="850765" cy="9366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7371" y="1263538"/>
            <a:ext cx="1333564" cy="128881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1764" y="3219748"/>
            <a:ext cx="1615355" cy="164614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1520" y="2856505"/>
            <a:ext cx="2049407" cy="230148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0024" y="1021596"/>
            <a:ext cx="1788473" cy="141669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3984" y="1396704"/>
            <a:ext cx="1886765" cy="117536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0968" y="3456845"/>
            <a:ext cx="2010966" cy="202255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10636" y="3763212"/>
            <a:ext cx="1819754" cy="1819754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3043649" y="487477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5000"/>
              </a:lnSpc>
              <a:spcAft>
                <a:spcPts val="1000"/>
              </a:spcAft>
            </a:pPr>
            <a:r>
              <a:rPr lang="kk-KZ" sz="2000" b="1" dirty="0" smtClean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Послушайте, чем </a:t>
            </a:r>
            <a:r>
              <a:rPr lang="kk-KZ" sz="2000" b="1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питаются дикие животные. Составьте предложения.</a:t>
            </a:r>
            <a:endParaRPr lang="ru-RU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58862" y="2583509"/>
            <a:ext cx="1654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КАПУСТА</a:t>
            </a:r>
            <a:endParaRPr lang="ru-RU" sz="2400" b="1" dirty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27165" y="2523394"/>
            <a:ext cx="13067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ГРИБЫ</a:t>
            </a:r>
            <a:endParaRPr lang="ru-RU" sz="2400" b="1" dirty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03856" y="4865892"/>
            <a:ext cx="1261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ОРЕХИ</a:t>
            </a:r>
            <a:endParaRPr lang="ru-RU" sz="2400" b="1" dirty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57526" y="5017737"/>
            <a:ext cx="1122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МЯСО</a:t>
            </a:r>
            <a:endParaRPr lang="ru-RU" sz="2400" b="1" dirty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112929" y="4724316"/>
            <a:ext cx="11031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РЫБА</a:t>
            </a:r>
            <a:endParaRPr lang="ru-RU" sz="2400" b="1" dirty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31719" y="2939976"/>
            <a:ext cx="883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МЁД</a:t>
            </a:r>
            <a:endParaRPr lang="ru-RU" sz="2400" b="1" dirty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0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B072AA7-218E-43E8-9BA9-09941E2EED84}"/>
              </a:ext>
            </a:extLst>
          </p:cNvPr>
          <p:cNvCxnSpPr>
            <a:cxnSpLocks/>
          </p:cNvCxnSpPr>
          <p:nvPr/>
        </p:nvCxnSpPr>
        <p:spPr>
          <a:xfrm>
            <a:off x="1025610" y="11573"/>
            <a:ext cx="0" cy="6493399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C84DE227-5A6F-4213-A82A-9BDEF25DEE16}"/>
              </a:ext>
            </a:extLst>
          </p:cNvPr>
          <p:cNvCxnSpPr>
            <a:cxnSpLocks/>
          </p:cNvCxnSpPr>
          <p:nvPr/>
        </p:nvCxnSpPr>
        <p:spPr>
          <a:xfrm>
            <a:off x="1031885" y="2102246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8012B64B-A914-402D-8CE1-A7CC739D98AA}"/>
              </a:ext>
            </a:extLst>
          </p:cNvPr>
          <p:cNvCxnSpPr>
            <a:cxnSpLocks/>
          </p:cNvCxnSpPr>
          <p:nvPr/>
        </p:nvCxnSpPr>
        <p:spPr>
          <a:xfrm>
            <a:off x="1031885" y="3973174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EB577FC0-9C46-4892-B1DE-A4E7E8C8C9CA}"/>
              </a:ext>
            </a:extLst>
          </p:cNvPr>
          <p:cNvSpPr txBox="1"/>
          <p:nvPr/>
        </p:nvSpPr>
        <p:spPr>
          <a:xfrm flipH="1">
            <a:off x="1296647" y="2764988"/>
            <a:ext cx="2215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Текстовое описание</a:t>
            </a:r>
            <a:endParaRPr lang="en-ID" sz="1600" b="1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6E05E619-0C22-41D6-8AE2-9F9723DBB04F}"/>
              </a:ext>
            </a:extLst>
          </p:cNvPr>
          <p:cNvCxnSpPr>
            <a:cxnSpLocks/>
          </p:cNvCxnSpPr>
          <p:nvPr/>
        </p:nvCxnSpPr>
        <p:spPr>
          <a:xfrm>
            <a:off x="1042563" y="5844989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3B1460CF-FA64-4B9D-A5C4-F8F3E9A6CDA8}"/>
              </a:ext>
            </a:extLst>
          </p:cNvPr>
          <p:cNvSpPr txBox="1"/>
          <p:nvPr/>
        </p:nvSpPr>
        <p:spPr>
          <a:xfrm flipH="1">
            <a:off x="1307325" y="4299370"/>
            <a:ext cx="833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2020</a:t>
            </a:r>
            <a:endParaRPr lang="en-ID" b="1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AutoShape 6" descr="https://www.wensco.com/ecomm_images/masterproducts/large/avery_800_76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ds02.infourok.ru/uploads/ex/1287/00001286-729e61b2/img10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012837" y="3139752"/>
            <a:ext cx="45435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b="1" dirty="0" smtClean="0"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kk-KZ" sz="2400" b="1" dirty="0">
                <a:solidFill>
                  <a:schemeClr val="accent5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Белка ест </a:t>
            </a:r>
            <a:r>
              <a:rPr lang="kk-KZ" sz="2400" b="1" dirty="0" smtClean="0">
                <a:solidFill>
                  <a:schemeClr val="accent5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грибы и орехи.</a:t>
            </a:r>
            <a:endParaRPr lang="ru-RU" sz="2400" dirty="0">
              <a:solidFill>
                <a:schemeClr val="accent5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95910" y="563913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5000"/>
              </a:lnSpc>
              <a:spcAft>
                <a:spcPts val="1000"/>
              </a:spcAft>
            </a:pPr>
            <a:r>
              <a:rPr lang="kk-KZ" sz="2000" b="1" dirty="0" smtClean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Послушайте, чем </a:t>
            </a:r>
            <a:r>
              <a:rPr lang="kk-KZ" sz="2000" b="1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питаются дикие животные. Составьте предложения.</a:t>
            </a:r>
            <a:endParaRPr lang="ru-RU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030" y="1199582"/>
            <a:ext cx="2119283" cy="21302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997" y="1535044"/>
            <a:ext cx="1326972" cy="14593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5103" y="3556324"/>
            <a:ext cx="2078916" cy="20789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3749" y="3790939"/>
            <a:ext cx="1816830" cy="175552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4686" y="1583650"/>
            <a:ext cx="1849103" cy="138564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68390" y="4467733"/>
            <a:ext cx="29819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Заяц ест капусту.</a:t>
            </a:r>
            <a:endParaRPr lang="ru-RU" sz="2400" b="1" dirty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1330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https://ds05.infourok.ru/uploads/ex/109c/00114eab-eb4f086a/hello_html_79ee58d1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377" y="3556639"/>
            <a:ext cx="1584954" cy="16244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2610" y="1020714"/>
            <a:ext cx="2120986" cy="174029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0356" y="908499"/>
            <a:ext cx="2603218" cy="162167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9042" y="3362274"/>
            <a:ext cx="2786113" cy="220694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366817" y="1719338"/>
            <a:ext cx="2528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Волк ест мясо.</a:t>
            </a:r>
            <a:endParaRPr lang="ru-RU" sz="2400" b="1" dirty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51071" y="4465745"/>
            <a:ext cx="29738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Медведь ест мёд </a:t>
            </a:r>
          </a:p>
          <a:p>
            <a:r>
              <a:rPr lang="ru-RU" sz="24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рыбу.</a:t>
            </a:r>
            <a:endParaRPr lang="ru-RU" sz="2400" b="1" dirty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0848" y="2801802"/>
            <a:ext cx="2052860" cy="15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62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ds05.infourok.ru/uploads/ex/00fd/00077b0c-d89fc3fe/hello_html_m39abb5d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687" y="1231822"/>
            <a:ext cx="2495044" cy="18712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601" y="3349648"/>
            <a:ext cx="2603224" cy="16197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b="9900"/>
          <a:stretch/>
        </p:blipFill>
        <p:spPr>
          <a:xfrm>
            <a:off x="7095992" y="1359027"/>
            <a:ext cx="1026025" cy="131196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9871" y="3151281"/>
            <a:ext cx="1315120" cy="201651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411225" y="519389"/>
            <a:ext cx="5028751" cy="8669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Aft>
                <a:spcPts val="1000"/>
              </a:spcAft>
            </a:pPr>
            <a:r>
              <a:rPr lang="kk-KZ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Поиграйте с другом в игру. </a:t>
            </a:r>
            <a:endParaRPr lang="ru-RU" sz="20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5000"/>
              </a:lnSpc>
              <a:spcAft>
                <a:spcPts val="1000"/>
              </a:spcAft>
            </a:pPr>
            <a:r>
              <a:rPr lang="kk-KZ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«Кто есть в семье волка?»</a:t>
            </a:r>
            <a:endParaRPr lang="ru-RU" sz="2000" dirty="0">
              <a:solidFill>
                <a:schemeClr val="accent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14663" y="2764711"/>
            <a:ext cx="1087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ВОЛК</a:t>
            </a:r>
            <a:endParaRPr lang="ru-RU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03157" y="5203906"/>
            <a:ext cx="1781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ВОЛЧИЦА</a:t>
            </a:r>
            <a:endParaRPr lang="ru-RU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60806" y="2759911"/>
            <a:ext cx="2018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ВОЛЧОНОК</a:t>
            </a:r>
            <a:endParaRPr lang="ru-RU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70316" y="5198100"/>
            <a:ext cx="1702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ВОЛЧАТА</a:t>
            </a:r>
            <a:endParaRPr lang="ru-RU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2078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https://img11.postila.ru/data/ca/ff/2c/9d/caff2c9dc808e0d7c5cfe8ecc5ace150d9dc17102ce7afb4bf0e8240ce84cb0e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6935" y="3414200"/>
            <a:ext cx="2678237" cy="24301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5976" y="998428"/>
            <a:ext cx="2776510" cy="2601307"/>
          </a:xfrm>
          <a:prstGeom prst="rect">
            <a:avLst/>
          </a:prstGeom>
        </p:spPr>
      </p:pic>
      <p:pic>
        <p:nvPicPr>
          <p:cNvPr id="6146" name="Picture 2" descr="http://lepassetempsderose.l.e.pic.centerblog.net/o/12e3d379.pn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208" y="2853730"/>
            <a:ext cx="2526869" cy="2805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i.pinimg.com/originals/bd/2e/e9/bd2ee9e08816a9a0801f056597230fac.png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486" y="1087754"/>
            <a:ext cx="1367968" cy="183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638454" y="536763"/>
            <a:ext cx="45512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«Кто есть в семье зайца?».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25498" y="1829363"/>
            <a:ext cx="1050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ЗАЯЦ</a:t>
            </a:r>
            <a:endParaRPr lang="ru-RU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50486" y="4398447"/>
            <a:ext cx="1709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ЗАЙЧИХА</a:t>
            </a:r>
            <a:endParaRPr lang="ru-RU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443050" y="2258095"/>
            <a:ext cx="1975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ЗАЙЧОНОК</a:t>
            </a:r>
            <a:endParaRPr lang="ru-RU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134966" y="4927154"/>
            <a:ext cx="1659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ЗАЙЧАТА</a:t>
            </a:r>
            <a:endParaRPr lang="ru-RU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0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B95A0DE-FBAF-46E0-A9C4-8CC8DDE25747}"/>
              </a:ext>
            </a:extLst>
          </p:cNvPr>
          <p:cNvCxnSpPr>
            <a:cxnSpLocks/>
          </p:cNvCxnSpPr>
          <p:nvPr/>
        </p:nvCxnSpPr>
        <p:spPr>
          <a:xfrm flipV="1">
            <a:off x="1025610" y="957532"/>
            <a:ext cx="0" cy="5880817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5663503-CC4B-4266-AF95-476714A4212B}"/>
              </a:ext>
            </a:extLst>
          </p:cNvPr>
          <p:cNvCxnSpPr>
            <a:cxnSpLocks/>
          </p:cNvCxnSpPr>
          <p:nvPr/>
        </p:nvCxnSpPr>
        <p:spPr>
          <a:xfrm>
            <a:off x="1002535" y="3401404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5FAB7D9-E9AF-47D6-B946-B64838C60F03}"/>
              </a:ext>
            </a:extLst>
          </p:cNvPr>
          <p:cNvCxnSpPr>
            <a:cxnSpLocks/>
          </p:cNvCxnSpPr>
          <p:nvPr/>
        </p:nvCxnSpPr>
        <p:spPr>
          <a:xfrm>
            <a:off x="1025610" y="5331024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DC25B98-088F-4560-B56B-4D4B03053E95}"/>
              </a:ext>
            </a:extLst>
          </p:cNvPr>
          <p:cNvCxnSpPr>
            <a:cxnSpLocks/>
          </p:cNvCxnSpPr>
          <p:nvPr/>
        </p:nvCxnSpPr>
        <p:spPr>
          <a:xfrm>
            <a:off x="1023563" y="1317001"/>
            <a:ext cx="566272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6C837B12-1937-47A2-8F55-2FC942B2F727}"/>
              </a:ext>
            </a:extLst>
          </p:cNvPr>
          <p:cNvSpPr txBox="1"/>
          <p:nvPr/>
        </p:nvSpPr>
        <p:spPr>
          <a:xfrm flipH="1">
            <a:off x="1273572" y="1952625"/>
            <a:ext cx="2215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Текстовое описание</a:t>
            </a:r>
            <a:endParaRPr lang="en-ID" sz="1600" b="1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F3F512E-451A-46C3-9690-F75599CC53CD}"/>
              </a:ext>
            </a:extLst>
          </p:cNvPr>
          <p:cNvSpPr txBox="1"/>
          <p:nvPr/>
        </p:nvSpPr>
        <p:spPr>
          <a:xfrm flipH="1">
            <a:off x="1273572" y="3750083"/>
            <a:ext cx="833522" cy="540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1731</a:t>
            </a:r>
            <a:endParaRPr lang="en-ID" b="1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26A369C-4761-4B9E-A59A-85A384AC5E69}"/>
              </a:ext>
            </a:extLst>
          </p:cNvPr>
          <p:cNvSpPr txBox="1"/>
          <p:nvPr/>
        </p:nvSpPr>
        <p:spPr>
          <a:xfrm flipH="1">
            <a:off x="1713408" y="1149171"/>
            <a:ext cx="2215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Заголовок</a:t>
            </a:r>
            <a:endParaRPr lang="en-ID" sz="1600" b="1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1099D60-A416-4808-97B5-59CA6739B4A7}"/>
              </a:ext>
            </a:extLst>
          </p:cNvPr>
          <p:cNvSpPr/>
          <p:nvPr/>
        </p:nvSpPr>
        <p:spPr>
          <a:xfrm flipH="1">
            <a:off x="1273572" y="2569752"/>
            <a:ext cx="3123254" cy="617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Необходимое текстовое описание и сведения касающиеся урока.</a:t>
            </a:r>
            <a:endParaRPr lang="en-ID" sz="1200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58689" y="928272"/>
            <a:ext cx="3365711" cy="483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Сегодня на </a:t>
            </a:r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уроке: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031232" y="1785424"/>
            <a:ext cx="6096000" cy="232884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вы узнаете новые слова;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будете составлять предложения;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научитесь описывать животных;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выучите стихотворение;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познакомитесь с буквами Г и З.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21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 descr="https://diapazon.kz/files/post/images/2012-11/normal/Qmj31cZeMZVJ.jpg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23825" y="-28098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6601" y="700438"/>
            <a:ext cx="4461743" cy="37727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8183" y="764049"/>
            <a:ext cx="3803729" cy="37727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95218" y="4925014"/>
            <a:ext cx="28712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СЕМЬЯ ВОЛКА</a:t>
            </a:r>
            <a:endParaRPr lang="ru-RU" sz="28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0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B072AA7-218E-43E8-9BA9-09941E2EED84}"/>
              </a:ext>
            </a:extLst>
          </p:cNvPr>
          <p:cNvCxnSpPr>
            <a:cxnSpLocks/>
          </p:cNvCxnSpPr>
          <p:nvPr/>
        </p:nvCxnSpPr>
        <p:spPr>
          <a:xfrm>
            <a:off x="1025610" y="11573"/>
            <a:ext cx="0" cy="6493399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C84DE227-5A6F-4213-A82A-9BDEF25DEE16}"/>
              </a:ext>
            </a:extLst>
          </p:cNvPr>
          <p:cNvCxnSpPr>
            <a:cxnSpLocks/>
          </p:cNvCxnSpPr>
          <p:nvPr/>
        </p:nvCxnSpPr>
        <p:spPr>
          <a:xfrm>
            <a:off x="1031885" y="2102246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8012B64B-A914-402D-8CE1-A7CC739D98AA}"/>
              </a:ext>
            </a:extLst>
          </p:cNvPr>
          <p:cNvCxnSpPr>
            <a:cxnSpLocks/>
          </p:cNvCxnSpPr>
          <p:nvPr/>
        </p:nvCxnSpPr>
        <p:spPr>
          <a:xfrm>
            <a:off x="1031885" y="3973174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6E05E619-0C22-41D6-8AE2-9F9723DBB04F}"/>
              </a:ext>
            </a:extLst>
          </p:cNvPr>
          <p:cNvCxnSpPr>
            <a:cxnSpLocks/>
          </p:cNvCxnSpPr>
          <p:nvPr/>
        </p:nvCxnSpPr>
        <p:spPr>
          <a:xfrm>
            <a:off x="1042563" y="5844989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3B1460CF-FA64-4B9D-A5C4-F8F3E9A6CDA8}"/>
              </a:ext>
            </a:extLst>
          </p:cNvPr>
          <p:cNvSpPr txBox="1"/>
          <p:nvPr/>
        </p:nvSpPr>
        <p:spPr>
          <a:xfrm flipH="1">
            <a:off x="1307325" y="4299370"/>
            <a:ext cx="833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2020</a:t>
            </a:r>
            <a:endParaRPr lang="en-ID" b="1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AutoShape 6" descr="https://www.wensco.com/ecomm_images/masterproducts/large/avery_800_76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356" y="709812"/>
            <a:ext cx="7915275" cy="44481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51188" y="5298507"/>
            <a:ext cx="2465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СЕМЬЯ ЗАЙЦА</a:t>
            </a:r>
            <a:endParaRPr lang="ru-RU" sz="2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2533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0633" y="995359"/>
            <a:ext cx="2387888" cy="28654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358" y="719987"/>
            <a:ext cx="1939053" cy="2585403"/>
          </a:xfrm>
          <a:prstGeom prst="rect">
            <a:avLst/>
          </a:prstGeom>
        </p:spPr>
      </p:pic>
      <p:sp>
        <p:nvSpPr>
          <p:cNvPr id="8" name="AutoShape 2" descr="https://www.freepngimg.com/thumb/guitar/22-guitar-png-image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2041" y="3496051"/>
            <a:ext cx="1962264" cy="19622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2920" y="904632"/>
            <a:ext cx="1772341" cy="194909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flipH="1">
            <a:off x="1713767" y="3044354"/>
            <a:ext cx="131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</a:t>
            </a:r>
            <a:r>
              <a:rPr lang="ru-RU" sz="2400" b="1" dirty="0" smtClean="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РУША</a:t>
            </a:r>
            <a:endParaRPr lang="ru-RU" sz="2400" b="1" dirty="0">
              <a:solidFill>
                <a:schemeClr val="accent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00335" y="4035151"/>
            <a:ext cx="978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</a:t>
            </a:r>
            <a:r>
              <a:rPr lang="ru-RU" sz="2400" b="1" dirty="0" smtClean="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УСЬ</a:t>
            </a:r>
            <a:endParaRPr lang="ru-RU" sz="2400" b="1" dirty="0">
              <a:solidFill>
                <a:schemeClr val="accent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87899" y="4927154"/>
            <a:ext cx="1409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</a:t>
            </a:r>
            <a:r>
              <a:rPr lang="ru-RU" sz="2400" b="1" dirty="0" smtClean="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ИТАРА</a:t>
            </a:r>
            <a:endParaRPr lang="ru-RU" sz="2400" b="1" dirty="0">
              <a:solidFill>
                <a:schemeClr val="accent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12087" y="3093586"/>
            <a:ext cx="13067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</a:t>
            </a:r>
            <a:r>
              <a:rPr lang="ru-RU" sz="2400" b="1" dirty="0" smtClean="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РИБЫ</a:t>
            </a:r>
            <a:endParaRPr lang="ru-RU" sz="2400" b="1" dirty="0">
              <a:solidFill>
                <a:schemeClr val="accent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64393" y="4046775"/>
            <a:ext cx="82266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</a:t>
            </a:r>
            <a:endParaRPr lang="ru-RU" sz="88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30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B072AA7-218E-43E8-9BA9-09941E2EED84}"/>
              </a:ext>
            </a:extLst>
          </p:cNvPr>
          <p:cNvCxnSpPr>
            <a:cxnSpLocks/>
          </p:cNvCxnSpPr>
          <p:nvPr/>
        </p:nvCxnSpPr>
        <p:spPr>
          <a:xfrm>
            <a:off x="1025610" y="11573"/>
            <a:ext cx="0" cy="6493399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C84DE227-5A6F-4213-A82A-9BDEF25DEE16}"/>
              </a:ext>
            </a:extLst>
          </p:cNvPr>
          <p:cNvCxnSpPr>
            <a:cxnSpLocks/>
          </p:cNvCxnSpPr>
          <p:nvPr/>
        </p:nvCxnSpPr>
        <p:spPr>
          <a:xfrm>
            <a:off x="1031885" y="2102246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8012B64B-A914-402D-8CE1-A7CC739D98AA}"/>
              </a:ext>
            </a:extLst>
          </p:cNvPr>
          <p:cNvCxnSpPr>
            <a:cxnSpLocks/>
          </p:cNvCxnSpPr>
          <p:nvPr/>
        </p:nvCxnSpPr>
        <p:spPr>
          <a:xfrm>
            <a:off x="1031885" y="3973174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EB577FC0-9C46-4892-B1DE-A4E7E8C8C9CA}"/>
              </a:ext>
            </a:extLst>
          </p:cNvPr>
          <p:cNvSpPr txBox="1"/>
          <p:nvPr/>
        </p:nvSpPr>
        <p:spPr>
          <a:xfrm flipH="1">
            <a:off x="1296647" y="2764988"/>
            <a:ext cx="2215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Текстовое описание</a:t>
            </a:r>
            <a:endParaRPr lang="en-ID" sz="1600" b="1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6E05E619-0C22-41D6-8AE2-9F9723DBB04F}"/>
              </a:ext>
            </a:extLst>
          </p:cNvPr>
          <p:cNvCxnSpPr>
            <a:cxnSpLocks/>
          </p:cNvCxnSpPr>
          <p:nvPr/>
        </p:nvCxnSpPr>
        <p:spPr>
          <a:xfrm>
            <a:off x="1042563" y="5844989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3B1460CF-FA64-4B9D-A5C4-F8F3E9A6CDA8}"/>
              </a:ext>
            </a:extLst>
          </p:cNvPr>
          <p:cNvSpPr txBox="1"/>
          <p:nvPr/>
        </p:nvSpPr>
        <p:spPr>
          <a:xfrm flipH="1">
            <a:off x="1307325" y="4299370"/>
            <a:ext cx="833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2020</a:t>
            </a:r>
            <a:endParaRPr lang="en-ID" b="1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AutoShape 6" descr="https://www.wensco.com/ecomm_images/masterproducts/large/avery_800_76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388506" y="1365380"/>
            <a:ext cx="4267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Буква </a:t>
            </a:r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 – как уголок,</a:t>
            </a:r>
          </a:p>
          <a:p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Проще некуда урок.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745183"/>
            <a:ext cx="34868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Выучите стихотворение.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5706" y="1307005"/>
            <a:ext cx="2696859" cy="37054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2062" y="2749373"/>
            <a:ext cx="2351850" cy="260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8645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073085" y="647057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Послушайте короткое стихотворение. О ком оно? Какой звук часто повторяется? [з</a:t>
            </a: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].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50927" y="2270962"/>
            <a:ext cx="45207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По земле ползут тихонько.</a:t>
            </a:r>
            <a:endParaRPr lang="ru-RU" sz="2400" dirty="0">
              <a:solidFill>
                <a:schemeClr val="accent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78792" y="1792420"/>
            <a:ext cx="43172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Змей, змея и два змеёнка</a:t>
            </a:r>
          </a:p>
        </p:txBody>
      </p:sp>
      <p:pic>
        <p:nvPicPr>
          <p:cNvPr id="7172" name="Picture 4" descr="https://pngimg.com/uploads/snake/snake_PNG407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808" y="1546429"/>
            <a:ext cx="4595375" cy="3941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5076" y="3072891"/>
            <a:ext cx="2483402" cy="248689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6338" y="3069784"/>
            <a:ext cx="1625430" cy="230002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701125" y="553980"/>
            <a:ext cx="149271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ru-RU" sz="66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</a:t>
            </a:r>
            <a:r>
              <a:rPr lang="en-US" sz="66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  <a:endParaRPr lang="ru-RU" sz="66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0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 descr="https://img2.freepng.ru/20180616/ts/kisspng-red-fox-clip-art-woodland-nursery-5b2501717db3d8.9632260615291518575149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916055" y="555975"/>
            <a:ext cx="3307648" cy="422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z="2000" b="1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Выучи стихотворение</a:t>
            </a:r>
            <a:r>
              <a:rPr lang="kk-KZ" sz="2000" b="1" dirty="0" smtClean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52250" y="1528216"/>
            <a:ext cx="5189838" cy="1014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эту букву посмотри:</a:t>
            </a:r>
            <a:endParaRPr lang="ru-RU" sz="24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kk-KZ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Она совсем как цифра три – 3.</a:t>
            </a:r>
            <a:endParaRPr lang="ru-RU" sz="24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7028" y="1128584"/>
            <a:ext cx="3705742" cy="388936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621" y="2853730"/>
            <a:ext cx="2991913" cy="252952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4567" y="3218570"/>
            <a:ext cx="2219136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0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821" y="949708"/>
            <a:ext cx="2098463" cy="19650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r="2003" b="9573"/>
          <a:stretch/>
        </p:blipFill>
        <p:spPr>
          <a:xfrm>
            <a:off x="4588094" y="808252"/>
            <a:ext cx="2218231" cy="20100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0609" y="3444974"/>
            <a:ext cx="2319789" cy="17398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8987" y="1260764"/>
            <a:ext cx="2609283" cy="26092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5248" t="8980" r="5455" b="22758"/>
          <a:stretch/>
        </p:blipFill>
        <p:spPr>
          <a:xfrm>
            <a:off x="4845471" y="3352224"/>
            <a:ext cx="3377514" cy="20138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29035" y="2860488"/>
            <a:ext cx="1050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</a:t>
            </a:r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АЯЦ</a:t>
            </a:r>
            <a:endParaRPr lang="ru-RU" sz="2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06978" y="2936564"/>
            <a:ext cx="1064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</a:t>
            </a:r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МЕЯ</a:t>
            </a:r>
            <a:endParaRPr lang="ru-RU" sz="2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30387" y="3322153"/>
            <a:ext cx="1042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</a:t>
            </a:r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ОНТ</a:t>
            </a:r>
            <a:endParaRPr lang="ru-RU" sz="2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flipH="1">
            <a:off x="1930143" y="5273649"/>
            <a:ext cx="1319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</a:t>
            </a:r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ЕБРА</a:t>
            </a:r>
            <a:endParaRPr lang="ru-RU" sz="2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23198" y="5260389"/>
            <a:ext cx="1241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</a:t>
            </a:r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АБОР</a:t>
            </a:r>
            <a:endParaRPr lang="ru-RU" sz="2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83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 flipH="1">
            <a:off x="1532237" y="805257"/>
            <a:ext cx="50749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Буква </a:t>
            </a:r>
            <a:r>
              <a:rPr lang="ru-RU" sz="2400" b="1" dirty="0" smtClean="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</a:t>
            </a:r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ушастый Зайка,</a:t>
            </a:r>
          </a:p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Зайка – маленький зазнайка.</a:t>
            </a:r>
          </a:p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Знает всех зверей в лесу,</a:t>
            </a:r>
          </a:p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Даже хитрую лису. </a:t>
            </a:r>
            <a:endParaRPr lang="ru-RU" sz="2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5030" y="955589"/>
            <a:ext cx="3041521" cy="45027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558" y="2596057"/>
            <a:ext cx="3179330" cy="308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0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B072AA7-218E-43E8-9BA9-09941E2EED84}"/>
              </a:ext>
            </a:extLst>
          </p:cNvPr>
          <p:cNvCxnSpPr>
            <a:cxnSpLocks/>
          </p:cNvCxnSpPr>
          <p:nvPr/>
        </p:nvCxnSpPr>
        <p:spPr>
          <a:xfrm>
            <a:off x="1025610" y="11573"/>
            <a:ext cx="0" cy="6493399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C84DE227-5A6F-4213-A82A-9BDEF25DEE16}"/>
              </a:ext>
            </a:extLst>
          </p:cNvPr>
          <p:cNvCxnSpPr>
            <a:cxnSpLocks/>
          </p:cNvCxnSpPr>
          <p:nvPr/>
        </p:nvCxnSpPr>
        <p:spPr>
          <a:xfrm>
            <a:off x="1031885" y="2102246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8012B64B-A914-402D-8CE1-A7CC739D98AA}"/>
              </a:ext>
            </a:extLst>
          </p:cNvPr>
          <p:cNvCxnSpPr>
            <a:cxnSpLocks/>
          </p:cNvCxnSpPr>
          <p:nvPr/>
        </p:nvCxnSpPr>
        <p:spPr>
          <a:xfrm>
            <a:off x="1031885" y="3973174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6E05E619-0C22-41D6-8AE2-9F9723DBB04F}"/>
              </a:ext>
            </a:extLst>
          </p:cNvPr>
          <p:cNvCxnSpPr>
            <a:cxnSpLocks/>
          </p:cNvCxnSpPr>
          <p:nvPr/>
        </p:nvCxnSpPr>
        <p:spPr>
          <a:xfrm>
            <a:off x="1042563" y="5844989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3B1460CF-FA64-4B9D-A5C4-F8F3E9A6CDA8}"/>
              </a:ext>
            </a:extLst>
          </p:cNvPr>
          <p:cNvSpPr txBox="1"/>
          <p:nvPr/>
        </p:nvSpPr>
        <p:spPr>
          <a:xfrm flipH="1">
            <a:off x="1307325" y="4299370"/>
            <a:ext cx="833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2020</a:t>
            </a:r>
            <a:endParaRPr lang="en-ID" b="1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AutoShape 6" descr="https://www.wensco.com/ecomm_images/masterproducts/large/avery_800_76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9537" y="1312676"/>
            <a:ext cx="4197958" cy="41456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811" y="1312676"/>
            <a:ext cx="4352921" cy="41456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7514" y="575492"/>
            <a:ext cx="4870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Пропишите буквы в тетради.</a:t>
            </a:r>
            <a:endParaRPr lang="ru-RU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7294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25984" y="456258"/>
            <a:ext cx="2763633" cy="422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Давайте повторим.</a:t>
            </a:r>
            <a:endParaRPr lang="ru-RU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4867" y="1075747"/>
            <a:ext cx="2493480" cy="18716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2010" y="1295694"/>
            <a:ext cx="2027371" cy="16059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1951" y="3400043"/>
            <a:ext cx="1953155" cy="20015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2862" y="2717703"/>
            <a:ext cx="1356230" cy="16531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229" y="4103062"/>
            <a:ext cx="2780017" cy="129856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8722" y="866388"/>
            <a:ext cx="2359356" cy="23715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9417" y="3865969"/>
            <a:ext cx="1847735" cy="156031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02941" y="3237938"/>
            <a:ext cx="1072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БЕЛКА</a:t>
            </a:r>
            <a:endParaRPr lang="ru-RU" sz="2000" b="1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83201" y="991003"/>
            <a:ext cx="1471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МЕДВЕДЬ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254353" y="917872"/>
            <a:ext cx="9364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ВОЛК</a:t>
            </a:r>
            <a:endParaRPr lang="ru-RU" sz="2000" b="1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86009" y="5201568"/>
            <a:ext cx="6094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ЁЖ</a:t>
            </a:r>
            <a:endParaRPr lang="ru-RU" sz="2000" b="1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83596" y="4552287"/>
            <a:ext cx="9076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ЗАЯЦ</a:t>
            </a:r>
            <a:endParaRPr lang="ru-RU" sz="2000" b="1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07716" y="3429031"/>
            <a:ext cx="853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ТИГР</a:t>
            </a:r>
            <a:endParaRPr lang="ru-RU" sz="2000" b="1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522595" y="4663700"/>
            <a:ext cx="930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ЛИСА</a:t>
            </a:r>
            <a:endParaRPr lang="ru-RU" sz="2000" b="1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28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Группа 275">
            <a:extLst>
              <a:ext uri="{FF2B5EF4-FFF2-40B4-BE49-F238E27FC236}">
                <a16:creationId xmlns:a16="http://schemas.microsoft.com/office/drawing/2014/main" id="{BC33357A-2AC5-4C16-BC3F-B8A15DB25CF7}"/>
              </a:ext>
            </a:extLst>
          </p:cNvPr>
          <p:cNvGrpSpPr/>
          <p:nvPr/>
        </p:nvGrpSpPr>
        <p:grpSpPr>
          <a:xfrm>
            <a:off x="515396" y="117426"/>
            <a:ext cx="11105385" cy="5340889"/>
            <a:chOff x="550590" y="117426"/>
            <a:chExt cx="11105385" cy="5340889"/>
          </a:xfrm>
        </p:grpSpPr>
        <p:sp>
          <p:nvSpPr>
            <p:cNvPr id="280" name="Title 4">
              <a:extLst>
                <a:ext uri="{FF2B5EF4-FFF2-40B4-BE49-F238E27FC236}">
                  <a16:creationId xmlns:a16="http://schemas.microsoft.com/office/drawing/2014/main" id="{5EB56FBC-7A26-4700-B1BE-596302148B0D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-1637577" y="3037970"/>
              <a:ext cx="4608512" cy="232177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25000" lnSpcReduction="2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dirty="0" smtClean="0"/>
                <a:t>ГРАНИА </a:t>
              </a:r>
              <a:r>
                <a:rPr lang="ru-RU" dirty="0"/>
                <a:t>РАБОЧЕЙ ЗОНЫ</a:t>
              </a:r>
              <a:endParaRPr lang="en-ID" dirty="0"/>
            </a:p>
          </p:txBody>
        </p:sp>
        <p:sp>
          <p:nvSpPr>
            <p:cNvPr id="282" name="Title 4">
              <a:extLst>
                <a:ext uri="{FF2B5EF4-FFF2-40B4-BE49-F238E27FC236}">
                  <a16:creationId xmlns:a16="http://schemas.microsoft.com/office/drawing/2014/main" id="{334BB214-6EFE-4301-9965-FAAB76913F71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9235631" y="2737642"/>
              <a:ext cx="4608512" cy="232177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25000" lnSpcReduction="2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dirty="0"/>
                <a:t>                                  </a:t>
              </a:r>
              <a:r>
                <a:rPr lang="ru-RU" dirty="0" smtClean="0"/>
                <a:t>ГАНИЦА </a:t>
              </a:r>
              <a:r>
                <a:rPr lang="ru-RU" dirty="0"/>
                <a:t>РАБОЧЕЙ ЗОНЫ</a:t>
              </a:r>
              <a:endParaRPr lang="en-ID" dirty="0"/>
            </a:p>
          </p:txBody>
        </p:sp>
        <p:sp>
          <p:nvSpPr>
            <p:cNvPr id="283" name="Title 4">
              <a:extLst>
                <a:ext uri="{FF2B5EF4-FFF2-40B4-BE49-F238E27FC236}">
                  <a16:creationId xmlns:a16="http://schemas.microsoft.com/office/drawing/2014/main" id="{206D0499-BD16-4CD9-A687-C2B88A51692C}"/>
                </a:ext>
              </a:extLst>
            </p:cNvPr>
            <p:cNvSpPr txBox="1">
              <a:spLocks/>
            </p:cNvSpPr>
            <p:nvPr/>
          </p:nvSpPr>
          <p:spPr>
            <a:xfrm>
              <a:off x="3718942" y="117426"/>
              <a:ext cx="4608512" cy="232177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25000" lnSpcReduction="2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dirty="0"/>
                <a:t>ГРАНИЦА </a:t>
              </a:r>
              <a:r>
                <a:rPr lang="ru-RU"/>
                <a:t>РАБОЧЕЙ ЗОНЫ</a:t>
              </a:r>
              <a:endParaRPr lang="en-ID" dirty="0"/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093" t="13968" r="1281" b="3845"/>
          <a:stretch/>
        </p:blipFill>
        <p:spPr>
          <a:xfrm>
            <a:off x="1596368" y="1029041"/>
            <a:ext cx="8668766" cy="469589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27584" y="467029"/>
            <a:ext cx="7140270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Разделите животных на две группы. Назовите их.</a:t>
            </a:r>
            <a:endParaRPr lang="ru-RU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66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https://i.imgur.com/tBP0JSi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6" descr="https://i.imgur.com/tBP0JSi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724596" y="2581945"/>
            <a:ext cx="14302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КАКАЯ?</a:t>
            </a:r>
            <a:endParaRPr lang="ru-RU" sz="2400" b="1" dirty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066" y="1355243"/>
            <a:ext cx="1939170" cy="20956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7291" y="1012275"/>
            <a:ext cx="1913783" cy="22129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1882" y="3878986"/>
            <a:ext cx="1795424" cy="9033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3145" y="3106491"/>
            <a:ext cx="2171800" cy="150896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129608" y="1603501"/>
            <a:ext cx="14686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рыжая, </a:t>
            </a:r>
            <a:endParaRPr lang="ru-RU" sz="2400" b="1" dirty="0" smtClean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хитрая</a:t>
            </a:r>
            <a:endParaRPr lang="ru-RU" sz="2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440396" y="1544925"/>
            <a:ext cx="19255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пушистая, </a:t>
            </a:r>
            <a:endParaRPr lang="ru-RU" sz="2400" b="1" dirty="0" smtClean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быстрая </a:t>
            </a:r>
            <a:endParaRPr lang="ru-RU" sz="2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183705" y="4735264"/>
            <a:ext cx="213552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маленький, </a:t>
            </a:r>
            <a:endParaRPr lang="ru-RU" sz="2400" b="1" dirty="0" smtClean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колючий</a:t>
            </a:r>
            <a:endParaRPr lang="ru-RU" sz="2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804402" y="4782343"/>
            <a:ext cx="13692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серый, </a:t>
            </a:r>
            <a:endParaRPr lang="ru-RU" sz="2400" b="1" dirty="0" smtClean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злой</a:t>
            </a:r>
            <a:endParaRPr lang="ru-RU" sz="2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20533" y="4146775"/>
            <a:ext cx="1475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КАКОЙ?</a:t>
            </a:r>
            <a:endParaRPr lang="ru-RU" sz="2400" b="1" dirty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 flipH="1" flipV="1">
            <a:off x="4404451" y="2118755"/>
            <a:ext cx="620630" cy="399844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5672307" y="2095753"/>
            <a:ext cx="792656" cy="43032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4215115" y="4615451"/>
            <a:ext cx="752301" cy="35982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5765113" y="4578148"/>
            <a:ext cx="792202" cy="53717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150728" y="594801"/>
            <a:ext cx="3228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Давайте повторим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431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B072AA7-218E-43E8-9BA9-09941E2EED84}"/>
              </a:ext>
            </a:extLst>
          </p:cNvPr>
          <p:cNvCxnSpPr>
            <a:cxnSpLocks/>
          </p:cNvCxnSpPr>
          <p:nvPr/>
        </p:nvCxnSpPr>
        <p:spPr>
          <a:xfrm>
            <a:off x="1025610" y="11573"/>
            <a:ext cx="0" cy="6493399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C84DE227-5A6F-4213-A82A-9BDEF25DEE16}"/>
              </a:ext>
            </a:extLst>
          </p:cNvPr>
          <p:cNvCxnSpPr>
            <a:cxnSpLocks/>
          </p:cNvCxnSpPr>
          <p:nvPr/>
        </p:nvCxnSpPr>
        <p:spPr>
          <a:xfrm>
            <a:off x="1031885" y="2102246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8012B64B-A914-402D-8CE1-A7CC739D98AA}"/>
              </a:ext>
            </a:extLst>
          </p:cNvPr>
          <p:cNvCxnSpPr>
            <a:cxnSpLocks/>
          </p:cNvCxnSpPr>
          <p:nvPr/>
        </p:nvCxnSpPr>
        <p:spPr>
          <a:xfrm>
            <a:off x="1031885" y="3973174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EB577FC0-9C46-4892-B1DE-A4E7E8C8C9CA}"/>
              </a:ext>
            </a:extLst>
          </p:cNvPr>
          <p:cNvSpPr txBox="1"/>
          <p:nvPr/>
        </p:nvSpPr>
        <p:spPr>
          <a:xfrm flipH="1">
            <a:off x="1296647" y="2764988"/>
            <a:ext cx="2215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Текстовое описание</a:t>
            </a:r>
            <a:endParaRPr lang="en-ID" sz="1600" b="1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6E05E619-0C22-41D6-8AE2-9F9723DBB04F}"/>
              </a:ext>
            </a:extLst>
          </p:cNvPr>
          <p:cNvCxnSpPr>
            <a:cxnSpLocks/>
          </p:cNvCxnSpPr>
          <p:nvPr/>
        </p:nvCxnSpPr>
        <p:spPr>
          <a:xfrm>
            <a:off x="1042563" y="5844989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3B1460CF-FA64-4B9D-A5C4-F8F3E9A6CDA8}"/>
              </a:ext>
            </a:extLst>
          </p:cNvPr>
          <p:cNvSpPr txBox="1"/>
          <p:nvPr/>
        </p:nvSpPr>
        <p:spPr>
          <a:xfrm flipH="1">
            <a:off x="1307325" y="4299370"/>
            <a:ext cx="833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2020</a:t>
            </a:r>
            <a:endParaRPr lang="en-ID" b="1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AutoShape 6" descr="https://www.wensco.com/ecomm_images/masterproducts/large/avery_800_76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282542" y="424506"/>
            <a:ext cx="3260829" cy="4740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Давайте повторим.</a:t>
            </a:r>
            <a:endParaRPr lang="ru-RU" sz="2400" b="1" dirty="0">
              <a:solidFill>
                <a:schemeClr val="tx1">
                  <a:lumMod val="50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3377" y="1425477"/>
            <a:ext cx="2854557" cy="177589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9198" y="984884"/>
            <a:ext cx="2476123" cy="177936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870152" y="662536"/>
            <a:ext cx="25010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берлога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971468" y="2641956"/>
            <a:ext cx="17956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дупло</a:t>
            </a:r>
            <a:endParaRPr lang="ru-RU" sz="4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70625" y="5086057"/>
            <a:ext cx="14494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пень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518159" y="728248"/>
            <a:ext cx="21836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логово</a:t>
            </a:r>
            <a:r>
              <a:rPr lang="ru-RU" sz="4000" dirty="0"/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811715" y="5243731"/>
            <a:ext cx="14654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нора</a:t>
            </a:r>
            <a:endParaRPr lang="ru-RU" sz="4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686514" y="4898140"/>
            <a:ext cx="13276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куст</a:t>
            </a:r>
            <a:endParaRPr lang="ru-RU" sz="40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8326" y="3471694"/>
            <a:ext cx="2921391" cy="184031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709" y="1541094"/>
            <a:ext cx="3010291" cy="1837678"/>
          </a:xfrm>
          <a:prstGeom prst="rect">
            <a:avLst/>
          </a:prstGeom>
        </p:spPr>
      </p:pic>
      <p:pic>
        <p:nvPicPr>
          <p:cNvPr id="8194" name="Picture 2" descr="https://www.freepngimg.com/thumb/bush/31-bush-png-image.png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949" y="3212909"/>
            <a:ext cx="1916410" cy="191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4169" y="3565275"/>
            <a:ext cx="2072273" cy="175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8111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Right Triangle 284">
            <a:extLst>
              <a:ext uri="{FF2B5EF4-FFF2-40B4-BE49-F238E27FC236}">
                <a16:creationId xmlns:a16="http://schemas.microsoft.com/office/drawing/2014/main" id="{435BB2B0-C349-4460-B4C7-26BB1DF46915}"/>
              </a:ext>
            </a:extLst>
          </p:cNvPr>
          <p:cNvSpPr/>
          <p:nvPr/>
        </p:nvSpPr>
        <p:spPr>
          <a:xfrm rot="5400000">
            <a:off x="1745900" y="-1760360"/>
            <a:ext cx="4796112" cy="8303851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Прямоугольник 1"/>
          <p:cNvSpPr/>
          <p:nvPr/>
        </p:nvSpPr>
        <p:spPr>
          <a:xfrm>
            <a:off x="3468268" y="2719851"/>
            <a:ext cx="7207969" cy="2344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Сегодня на уроке вы отлично поработали. Вы узнали новые слова, применяли их в речи, составляли предложения, читали слова, познакомились с буквами Г и З. </a:t>
            </a:r>
            <a:endParaRPr lang="ru-RU" sz="24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 – большие молодцы!</a:t>
            </a:r>
            <a:endParaRPr lang="ru-RU" sz="2400" dirty="0">
              <a:solidFill>
                <a:schemeClr val="accent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78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830" y="3403181"/>
            <a:ext cx="2928143" cy="20297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6506" y="4166222"/>
            <a:ext cx="2059494" cy="15119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9105" y="560073"/>
            <a:ext cx="1943211" cy="1998993"/>
          </a:xfrm>
          <a:prstGeom prst="rect">
            <a:avLst/>
          </a:prstGeom>
        </p:spPr>
      </p:pic>
      <p:sp>
        <p:nvSpPr>
          <p:cNvPr id="11" name="AutoShape 4" descr="https://www.yorkvetsupplies.co.uk/phpmedia/graphics/56665112c24fc5af4f2de4763bdb0285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682" y="869267"/>
            <a:ext cx="2533970" cy="215188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/>
          <a:srcRect l="5982" t="3473" r="5440" b="30458"/>
          <a:stretch/>
        </p:blipFill>
        <p:spPr>
          <a:xfrm>
            <a:off x="3922588" y="869267"/>
            <a:ext cx="2882081" cy="246406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9175" y="2108886"/>
            <a:ext cx="1964251" cy="166633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13518" y="3967113"/>
            <a:ext cx="2159779" cy="15210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64712" y="397063"/>
            <a:ext cx="3063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Домашние животные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56104" y="3054669"/>
            <a:ext cx="14061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ЛОШАДЬ</a:t>
            </a:r>
            <a:endParaRPr lang="ru-RU" sz="2000" b="1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08088" y="1063191"/>
            <a:ext cx="12795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КОРОВА</a:t>
            </a:r>
            <a:endParaRPr lang="ru-RU" sz="2000" b="1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487110" y="2525473"/>
            <a:ext cx="933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ОВЦА</a:t>
            </a:r>
            <a:endParaRPr lang="ru-RU" sz="2000" b="1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396569" y="3657600"/>
            <a:ext cx="11961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КОШКА</a:t>
            </a:r>
            <a:endParaRPr lang="ru-RU" sz="2000" b="1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26367" y="5365949"/>
            <a:ext cx="12618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СОБАКА</a:t>
            </a:r>
            <a:endParaRPr lang="ru-RU" sz="2000" b="1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95315" y="3699290"/>
            <a:ext cx="9012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КОЗА</a:t>
            </a:r>
            <a:endParaRPr lang="ru-RU" sz="2000" b="1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979413" y="5293563"/>
            <a:ext cx="18437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ПОРОСЁНОК</a:t>
            </a:r>
            <a:endParaRPr lang="ru-RU" sz="2000" b="1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45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25984" y="456258"/>
            <a:ext cx="2763633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Дикие животные</a:t>
            </a:r>
            <a:r>
              <a:rPr lang="ru-RU" sz="2000" b="1" dirty="0" smtClean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4867" y="1075747"/>
            <a:ext cx="2493480" cy="18716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2010" y="1295694"/>
            <a:ext cx="2027371" cy="16059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1951" y="3400043"/>
            <a:ext cx="1953155" cy="20015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2862" y="2717703"/>
            <a:ext cx="1356230" cy="16531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229" y="4103062"/>
            <a:ext cx="2780017" cy="129856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8722" y="866388"/>
            <a:ext cx="2359356" cy="23715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9417" y="3865969"/>
            <a:ext cx="1847735" cy="156031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02941" y="3237938"/>
            <a:ext cx="1072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БЕЛКА</a:t>
            </a:r>
            <a:endParaRPr lang="ru-RU" sz="2000" b="1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83201" y="991003"/>
            <a:ext cx="1471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МЕДВЕДЬ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254353" y="917872"/>
            <a:ext cx="9364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ВОЛК</a:t>
            </a:r>
            <a:endParaRPr lang="ru-RU" sz="2000" b="1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86009" y="5201568"/>
            <a:ext cx="6094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ЁЖ</a:t>
            </a:r>
            <a:endParaRPr lang="ru-RU" sz="2000" b="1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83596" y="4552287"/>
            <a:ext cx="9076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ЗАЯЦ</a:t>
            </a:r>
            <a:endParaRPr lang="ru-RU" sz="2000" b="1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07716" y="3429031"/>
            <a:ext cx="853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ТИГР</a:t>
            </a:r>
            <a:endParaRPr lang="ru-RU" sz="2000" b="1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522595" y="4663700"/>
            <a:ext cx="930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ЛИСА</a:t>
            </a:r>
            <a:endParaRPr lang="ru-RU" sz="2000" b="1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46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45535" y="496464"/>
            <a:ext cx="2763633" cy="422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Давайте повторим.</a:t>
            </a:r>
            <a:endParaRPr lang="ru-RU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4867" y="1075747"/>
            <a:ext cx="2493480" cy="18716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2010" y="1295694"/>
            <a:ext cx="2027371" cy="16059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1951" y="3400043"/>
            <a:ext cx="1953155" cy="20015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2862" y="2717703"/>
            <a:ext cx="1356230" cy="16531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229" y="4103062"/>
            <a:ext cx="2780017" cy="129856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8722" y="866388"/>
            <a:ext cx="2359356" cy="23715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9417" y="3865969"/>
            <a:ext cx="1847735" cy="156031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02941" y="3237938"/>
            <a:ext cx="1072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БЕЛКА</a:t>
            </a:r>
            <a:endParaRPr lang="ru-RU" sz="2000" b="1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83201" y="991003"/>
            <a:ext cx="1471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МЕДВЕДЬ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254353" y="917872"/>
            <a:ext cx="9364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ВОЛК</a:t>
            </a:r>
            <a:endParaRPr lang="ru-RU" sz="2000" b="1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86009" y="5201568"/>
            <a:ext cx="6094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ЁЖ</a:t>
            </a:r>
            <a:endParaRPr lang="ru-RU" sz="2000" b="1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83596" y="4552287"/>
            <a:ext cx="9076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ЗАЯЦ</a:t>
            </a:r>
            <a:endParaRPr lang="ru-RU" sz="2000" b="1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07716" y="3429031"/>
            <a:ext cx="853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ТИГР</a:t>
            </a:r>
            <a:endParaRPr lang="ru-RU" sz="2000" b="1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522595" y="4663700"/>
            <a:ext cx="930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ЛИСА</a:t>
            </a:r>
            <a:endParaRPr lang="ru-RU" sz="2000" b="1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02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B072AA7-218E-43E8-9BA9-09941E2EED84}"/>
              </a:ext>
            </a:extLst>
          </p:cNvPr>
          <p:cNvCxnSpPr>
            <a:cxnSpLocks/>
          </p:cNvCxnSpPr>
          <p:nvPr/>
        </p:nvCxnSpPr>
        <p:spPr>
          <a:xfrm>
            <a:off x="1025610" y="11573"/>
            <a:ext cx="0" cy="6493399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C84DE227-5A6F-4213-A82A-9BDEF25DEE16}"/>
              </a:ext>
            </a:extLst>
          </p:cNvPr>
          <p:cNvCxnSpPr>
            <a:cxnSpLocks/>
          </p:cNvCxnSpPr>
          <p:nvPr/>
        </p:nvCxnSpPr>
        <p:spPr>
          <a:xfrm>
            <a:off x="1031885" y="2102246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8012B64B-A914-402D-8CE1-A7CC739D98AA}"/>
              </a:ext>
            </a:extLst>
          </p:cNvPr>
          <p:cNvCxnSpPr>
            <a:cxnSpLocks/>
          </p:cNvCxnSpPr>
          <p:nvPr/>
        </p:nvCxnSpPr>
        <p:spPr>
          <a:xfrm>
            <a:off x="1031885" y="3973174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EB577FC0-9C46-4892-B1DE-A4E7E8C8C9CA}"/>
              </a:ext>
            </a:extLst>
          </p:cNvPr>
          <p:cNvSpPr txBox="1"/>
          <p:nvPr/>
        </p:nvSpPr>
        <p:spPr>
          <a:xfrm flipH="1">
            <a:off x="1296647" y="2764988"/>
            <a:ext cx="2215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Текстовое описание</a:t>
            </a:r>
            <a:endParaRPr lang="en-ID" sz="1600" b="1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6E05E619-0C22-41D6-8AE2-9F9723DBB04F}"/>
              </a:ext>
            </a:extLst>
          </p:cNvPr>
          <p:cNvCxnSpPr>
            <a:cxnSpLocks/>
          </p:cNvCxnSpPr>
          <p:nvPr/>
        </p:nvCxnSpPr>
        <p:spPr>
          <a:xfrm>
            <a:off x="1042563" y="5844989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3B1460CF-FA64-4B9D-A5C4-F8F3E9A6CDA8}"/>
              </a:ext>
            </a:extLst>
          </p:cNvPr>
          <p:cNvSpPr txBox="1"/>
          <p:nvPr/>
        </p:nvSpPr>
        <p:spPr>
          <a:xfrm flipH="1">
            <a:off x="1307325" y="4299370"/>
            <a:ext cx="833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2020</a:t>
            </a:r>
            <a:endParaRPr lang="en-ID" b="1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AutoShape 6" descr="https://www.wensco.com/ecomm_images/masterproducts/large/avery_800_76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570496" y="1275659"/>
            <a:ext cx="34586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берлога - </a:t>
            </a:r>
            <a:r>
              <a:rPr lang="ru-RU" sz="2400" b="1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апан</a:t>
            </a:r>
            <a:endParaRPr lang="ru-RU" sz="2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куст - </a:t>
            </a:r>
            <a:r>
              <a:rPr lang="ru-RU" sz="2400" b="1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бұта</a:t>
            </a:r>
            <a:endParaRPr lang="ru-RU" sz="2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дупло-</a:t>
            </a:r>
            <a:r>
              <a:rPr lang="ru-RU" sz="2400" b="1" dirty="0" err="1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қуыс</a:t>
            </a:r>
            <a:endParaRPr lang="ru-RU" sz="2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нора, логово - </a:t>
            </a:r>
            <a:r>
              <a:rPr lang="ru-RU" sz="2400" b="1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ін</a:t>
            </a:r>
            <a:endParaRPr lang="ru-RU" sz="2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пень - </a:t>
            </a:r>
            <a:r>
              <a:rPr lang="ru-RU" sz="2400" b="1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ағаш</a:t>
            </a:r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err="1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түбірі</a:t>
            </a:r>
            <a:endParaRPr lang="ru-RU" sz="2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688417" y="580529"/>
            <a:ext cx="4362092" cy="4883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Послушайте и запомните!</a:t>
            </a:r>
            <a:endParaRPr lang="ru-RU" sz="2400" dirty="0">
              <a:solidFill>
                <a:schemeClr val="tx1">
                  <a:lumMod val="50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3197" y="1600229"/>
            <a:ext cx="2854557" cy="177589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6687" y="3627273"/>
            <a:ext cx="3023768" cy="198287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1246" y="3480955"/>
            <a:ext cx="2288098" cy="193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5563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B072AA7-218E-43E8-9BA9-09941E2EED84}"/>
              </a:ext>
            </a:extLst>
          </p:cNvPr>
          <p:cNvCxnSpPr>
            <a:cxnSpLocks/>
          </p:cNvCxnSpPr>
          <p:nvPr/>
        </p:nvCxnSpPr>
        <p:spPr>
          <a:xfrm>
            <a:off x="1025610" y="11573"/>
            <a:ext cx="0" cy="6493399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C84DE227-5A6F-4213-A82A-9BDEF25DEE16}"/>
              </a:ext>
            </a:extLst>
          </p:cNvPr>
          <p:cNvCxnSpPr>
            <a:cxnSpLocks/>
          </p:cNvCxnSpPr>
          <p:nvPr/>
        </p:nvCxnSpPr>
        <p:spPr>
          <a:xfrm>
            <a:off x="1031885" y="2102246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8012B64B-A914-402D-8CE1-A7CC739D98AA}"/>
              </a:ext>
            </a:extLst>
          </p:cNvPr>
          <p:cNvCxnSpPr>
            <a:cxnSpLocks/>
          </p:cNvCxnSpPr>
          <p:nvPr/>
        </p:nvCxnSpPr>
        <p:spPr>
          <a:xfrm>
            <a:off x="1031885" y="3973174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EB577FC0-9C46-4892-B1DE-A4E7E8C8C9CA}"/>
              </a:ext>
            </a:extLst>
          </p:cNvPr>
          <p:cNvSpPr txBox="1"/>
          <p:nvPr/>
        </p:nvSpPr>
        <p:spPr>
          <a:xfrm flipH="1">
            <a:off x="1296647" y="2764988"/>
            <a:ext cx="2215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Текстовое описание</a:t>
            </a:r>
            <a:endParaRPr lang="en-ID" sz="1600" b="1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6E05E619-0C22-41D6-8AE2-9F9723DBB04F}"/>
              </a:ext>
            </a:extLst>
          </p:cNvPr>
          <p:cNvCxnSpPr>
            <a:cxnSpLocks/>
          </p:cNvCxnSpPr>
          <p:nvPr/>
        </p:nvCxnSpPr>
        <p:spPr>
          <a:xfrm>
            <a:off x="1042563" y="5844989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3B1460CF-FA64-4B9D-A5C4-F8F3E9A6CDA8}"/>
              </a:ext>
            </a:extLst>
          </p:cNvPr>
          <p:cNvSpPr txBox="1"/>
          <p:nvPr/>
        </p:nvSpPr>
        <p:spPr>
          <a:xfrm flipH="1">
            <a:off x="1307325" y="4299370"/>
            <a:ext cx="833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2020</a:t>
            </a:r>
            <a:endParaRPr lang="en-ID" b="1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AutoShape 6" descr="https://www.wensco.com/ecomm_images/masterproducts/large/avery_800_76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741183" y="415953"/>
            <a:ext cx="1535998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это?</a:t>
            </a:r>
            <a:endParaRPr lang="ru-RU" sz="2400" dirty="0">
              <a:solidFill>
                <a:schemeClr val="tx1">
                  <a:lumMod val="50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3377" y="1425477"/>
            <a:ext cx="2854557" cy="177589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9198" y="984884"/>
            <a:ext cx="2476123" cy="177936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870152" y="662536"/>
            <a:ext cx="25010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берлога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971468" y="2641956"/>
            <a:ext cx="17956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дупло</a:t>
            </a:r>
            <a:endParaRPr lang="ru-RU" sz="4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70625" y="5086057"/>
            <a:ext cx="14494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пень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518159" y="728248"/>
            <a:ext cx="21836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логово</a:t>
            </a:r>
            <a:r>
              <a:rPr lang="ru-RU" sz="4000" dirty="0"/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811715" y="5243731"/>
            <a:ext cx="14654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нора</a:t>
            </a:r>
            <a:endParaRPr lang="ru-RU" sz="4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686514" y="4898140"/>
            <a:ext cx="13276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куст</a:t>
            </a:r>
            <a:endParaRPr lang="ru-RU" sz="40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8326" y="3471694"/>
            <a:ext cx="2921391" cy="184031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709" y="1541094"/>
            <a:ext cx="3010291" cy="1837678"/>
          </a:xfrm>
          <a:prstGeom prst="rect">
            <a:avLst/>
          </a:prstGeom>
        </p:spPr>
      </p:pic>
      <p:pic>
        <p:nvPicPr>
          <p:cNvPr id="8194" name="Picture 2" descr="https://www.freepngimg.com/thumb/bush/31-bush-png-image.png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949" y="3212909"/>
            <a:ext cx="1916410" cy="191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4169" y="3565275"/>
            <a:ext cx="2072273" cy="175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680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95259" y="505006"/>
            <a:ext cx="8185755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z="2000" b="1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Посмотрите на картинки </a:t>
            </a:r>
            <a:r>
              <a:rPr lang="kk-KZ" sz="2000" b="1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kk-KZ" sz="2000" b="1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скажите, </a:t>
            </a:r>
            <a:r>
              <a:rPr lang="kk-KZ" sz="2000" b="1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кто живёт в лесу</a:t>
            </a:r>
            <a:r>
              <a:rPr lang="kk-KZ" sz="20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1626" y="1010779"/>
            <a:ext cx="2493480" cy="18716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3927" y="1361445"/>
            <a:ext cx="2027371" cy="16059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5785" y="3139019"/>
            <a:ext cx="1953155" cy="20015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3586" y="3103185"/>
            <a:ext cx="1356230" cy="16531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577" y="4439904"/>
            <a:ext cx="2780017" cy="129856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8722" y="866388"/>
            <a:ext cx="2359356" cy="23715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02941" y="3237938"/>
            <a:ext cx="1072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БЕЛКА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52103" y="968624"/>
            <a:ext cx="1471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МЕДВЕДЬ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254353" y="917872"/>
            <a:ext cx="9364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ВОЛК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18616" y="4498024"/>
            <a:ext cx="6094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ЁЖ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61701" y="4957932"/>
            <a:ext cx="9076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ЗАЯЦ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010818" y="4601403"/>
            <a:ext cx="930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ЛИСА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11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Colors 185">
      <a:dk1>
        <a:srgbClr val="3F3F3F"/>
      </a:dk1>
      <a:lt1>
        <a:sysClr val="window" lastClr="FFFFFF"/>
      </a:lt1>
      <a:dk2>
        <a:srgbClr val="3F3F3F"/>
      </a:dk2>
      <a:lt2>
        <a:srgbClr val="FFFFFF"/>
      </a:lt2>
      <a:accent1>
        <a:srgbClr val="593593"/>
      </a:accent1>
      <a:accent2>
        <a:srgbClr val="FFC118"/>
      </a:accent2>
      <a:accent3>
        <a:srgbClr val="FD9144"/>
      </a:accent3>
      <a:accent4>
        <a:srgbClr val="B22C9C"/>
      </a:accent4>
      <a:accent5>
        <a:srgbClr val="852075"/>
      </a:accent5>
      <a:accent6>
        <a:srgbClr val="F30D90"/>
      </a:accent6>
      <a:hlink>
        <a:srgbClr val="A05024"/>
      </a:hlink>
      <a:folHlink>
        <a:srgbClr val="FEC037"/>
      </a:folHlink>
    </a:clrScheme>
    <a:fontScheme name="Custom 83">
      <a:majorFont>
        <a:latin typeface="Roboto Condensed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9085</TotalTime>
  <Words>556</Words>
  <Application>Microsoft Office PowerPoint</Application>
  <PresentationFormat>Широкоэкранный</PresentationFormat>
  <Paragraphs>182</Paragraphs>
  <Slides>32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9" baseType="lpstr">
      <vt:lpstr>Arial</vt:lpstr>
      <vt:lpstr>Calibri</vt:lpstr>
      <vt:lpstr>Roboto Condensed</vt:lpstr>
      <vt:lpstr>Source Sans Pro</vt:lpstr>
      <vt:lpstr>Tahoma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ICONIC</dc:title>
  <dc:creator>Musedsmh</dc:creator>
  <cp:lastModifiedBy>Данагул</cp:lastModifiedBy>
  <cp:revision>765</cp:revision>
  <dcterms:created xsi:type="dcterms:W3CDTF">2017-01-10T11:09:36Z</dcterms:created>
  <dcterms:modified xsi:type="dcterms:W3CDTF">2024-12-01T14:30:11Z</dcterms:modified>
</cp:coreProperties>
</file>