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69" r:id="rId3"/>
    <p:sldId id="279" r:id="rId4"/>
    <p:sldId id="286" r:id="rId5"/>
    <p:sldId id="287" r:id="rId6"/>
    <p:sldId id="289" r:id="rId7"/>
    <p:sldId id="288" r:id="rId8"/>
    <p:sldId id="290" r:id="rId9"/>
    <p:sldId id="291" r:id="rId10"/>
    <p:sldId id="292" r:id="rId11"/>
    <p:sldId id="274"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125" autoAdjust="0"/>
  </p:normalViewPr>
  <p:slideViewPr>
    <p:cSldViewPr snapToGrid="0">
      <p:cViewPr varScale="1">
        <p:scale>
          <a:sx n="74" d="100"/>
          <a:sy n="74" d="100"/>
        </p:scale>
        <p:origin x="5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E705E-274D-4DD5-A26C-BB4AB7495DEC}" type="datetimeFigureOut">
              <a:rPr lang="ru-RU" smtClean="0"/>
              <a:t>31.03.2021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F069F-D823-4BB3-9487-709CE9AD9929}" type="slidenum">
              <a:rPr lang="ru-RU" smtClean="0"/>
              <a:t>‹#›</a:t>
            </a:fld>
            <a:endParaRPr lang="ru-RU"/>
          </a:p>
        </p:txBody>
      </p:sp>
    </p:spTree>
    <p:extLst>
      <p:ext uri="{BB962C8B-B14F-4D97-AF65-F5344CB8AC3E}">
        <p14:creationId xmlns:p14="http://schemas.microsoft.com/office/powerpoint/2010/main" val="236728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3EF8FCD-FB6A-4EF5-87D9-7224CD303F6E}" type="datetimeFigureOut">
              <a:rPr lang="ru-RU" smtClean="0"/>
              <a:t>31.03.2021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129281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EF8FCD-FB6A-4EF5-87D9-7224CD303F6E}" type="datetimeFigureOut">
              <a:rPr lang="ru-RU" smtClean="0"/>
              <a:t>31.03.2021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178768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EF8FCD-FB6A-4EF5-87D9-7224CD303F6E}" type="datetimeFigureOut">
              <a:rPr lang="ru-RU" smtClean="0"/>
              <a:t>31.03.2021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36711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EF8FCD-FB6A-4EF5-87D9-7224CD303F6E}" type="datetimeFigureOut">
              <a:rPr lang="ru-RU" smtClean="0"/>
              <a:t>31.03.2021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114209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3EF8FCD-FB6A-4EF5-87D9-7224CD303F6E}" type="datetimeFigureOut">
              <a:rPr lang="ru-RU" smtClean="0"/>
              <a:t>31.03.2021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316939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3EF8FCD-FB6A-4EF5-87D9-7224CD303F6E}" type="datetimeFigureOut">
              <a:rPr lang="ru-RU" smtClean="0"/>
              <a:t>31.03.2021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74863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3EF8FCD-FB6A-4EF5-87D9-7224CD303F6E}" type="datetimeFigureOut">
              <a:rPr lang="ru-RU" smtClean="0"/>
              <a:t>31.03.2021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253017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3EF8FCD-FB6A-4EF5-87D9-7224CD303F6E}" type="datetimeFigureOut">
              <a:rPr lang="ru-RU" smtClean="0"/>
              <a:t>31.03.2021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222614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EF8FCD-FB6A-4EF5-87D9-7224CD303F6E}" type="datetimeFigureOut">
              <a:rPr lang="ru-RU" smtClean="0"/>
              <a:t>31.03.2021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256682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3EF8FCD-FB6A-4EF5-87D9-7224CD303F6E}" type="datetimeFigureOut">
              <a:rPr lang="ru-RU" smtClean="0"/>
              <a:t>31.03.2021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303270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3EF8FCD-FB6A-4EF5-87D9-7224CD303F6E}" type="datetimeFigureOut">
              <a:rPr lang="ru-RU" smtClean="0"/>
              <a:t>31.03.2021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E4057C-CFDC-4DC5-B65F-2DF659CF3229}" type="slidenum">
              <a:rPr lang="ru-RU" smtClean="0"/>
              <a:t>‹#›</a:t>
            </a:fld>
            <a:endParaRPr lang="ru-RU"/>
          </a:p>
        </p:txBody>
      </p:sp>
    </p:spTree>
    <p:extLst>
      <p:ext uri="{BB962C8B-B14F-4D97-AF65-F5344CB8AC3E}">
        <p14:creationId xmlns:p14="http://schemas.microsoft.com/office/powerpoint/2010/main" val="248099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F8FCD-FB6A-4EF5-87D9-7224CD303F6E}" type="datetimeFigureOut">
              <a:rPr lang="ru-RU" smtClean="0"/>
              <a:t>31.03.2021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4057C-CFDC-4DC5-B65F-2DF659CF3229}" type="slidenum">
              <a:rPr lang="ru-RU" smtClean="0"/>
              <a:t>‹#›</a:t>
            </a:fld>
            <a:endParaRPr lang="ru-RU"/>
          </a:p>
        </p:txBody>
      </p:sp>
    </p:spTree>
    <p:extLst>
      <p:ext uri="{BB962C8B-B14F-4D97-AF65-F5344CB8AC3E}">
        <p14:creationId xmlns:p14="http://schemas.microsoft.com/office/powerpoint/2010/main" val="3975605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8364" y="411094"/>
            <a:ext cx="10113818" cy="57126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3" name="Подзаголовок 2"/>
          <p:cNvSpPr>
            <a:spLocks noGrp="1"/>
          </p:cNvSpPr>
          <p:nvPr>
            <p:ph type="subTitle" idx="1"/>
          </p:nvPr>
        </p:nvSpPr>
        <p:spPr>
          <a:xfrm>
            <a:off x="1524000" y="854439"/>
            <a:ext cx="9144000" cy="4403361"/>
          </a:xfrm>
        </p:spPr>
        <p:txBody>
          <a:bodyPr>
            <a:normAutofit/>
          </a:bodyPr>
          <a:lstStyle/>
          <a:p>
            <a:r>
              <a:rPr lang="kk-KZ" sz="4400" dirty="0" smtClean="0">
                <a:solidFill>
                  <a:schemeClr val="accent1">
                    <a:lumMod val="50000"/>
                  </a:schemeClr>
                </a:solidFill>
                <a:latin typeface="Times New Roman" panose="02020603050405020304" pitchFamily="18" charset="0"/>
                <a:cs typeface="Times New Roman" panose="02020603050405020304" pitchFamily="18" charset="0"/>
              </a:rPr>
              <a:t>Сауат ашу </a:t>
            </a:r>
          </a:p>
          <a:p>
            <a:r>
              <a:rPr lang="kk-KZ" sz="4400" dirty="0" smtClean="0">
                <a:solidFill>
                  <a:schemeClr val="accent1">
                    <a:lumMod val="50000"/>
                  </a:schemeClr>
                </a:solidFill>
                <a:latin typeface="Times New Roman" panose="02020603050405020304" pitchFamily="18" charset="0"/>
                <a:cs typeface="Times New Roman" panose="02020603050405020304" pitchFamily="18" charset="0"/>
              </a:rPr>
              <a:t>1 сынып </a:t>
            </a:r>
          </a:p>
          <a:p>
            <a:r>
              <a:rPr lang="kk-KZ" sz="4400" dirty="0" smtClean="0">
                <a:solidFill>
                  <a:schemeClr val="accent1">
                    <a:lumMod val="50000"/>
                  </a:schemeClr>
                </a:solidFill>
                <a:latin typeface="Times New Roman" panose="02020603050405020304" pitchFamily="18" charset="0"/>
                <a:cs typeface="Times New Roman" panose="02020603050405020304" pitchFamily="18" charset="0"/>
              </a:rPr>
              <a:t>Бөлім: Тағам және сусын</a:t>
            </a:r>
          </a:p>
          <a:p>
            <a:r>
              <a:rPr lang="kk-KZ" sz="4400" dirty="0" smtClean="0">
                <a:solidFill>
                  <a:schemeClr val="accent1">
                    <a:lumMod val="50000"/>
                  </a:schemeClr>
                </a:solidFill>
                <a:latin typeface="Times New Roman" panose="02020603050405020304" pitchFamily="18" charset="0"/>
                <a:cs typeface="Times New Roman" panose="02020603050405020304" pitchFamily="18" charset="0"/>
              </a:rPr>
              <a:t>4-сабақ</a:t>
            </a:r>
          </a:p>
          <a:p>
            <a:r>
              <a:rPr lang="kk-KZ" sz="4400" dirty="0" smtClean="0">
                <a:solidFill>
                  <a:schemeClr val="accent1">
                    <a:lumMod val="50000"/>
                  </a:schemeClr>
                </a:solidFill>
                <a:latin typeface="Times New Roman" panose="02020603050405020304" pitchFamily="18" charset="0"/>
                <a:cs typeface="Times New Roman" panose="02020603050405020304" pitchFamily="18" charset="0"/>
              </a:rPr>
              <a:t>Ас-адамның арқауы</a:t>
            </a:r>
          </a:p>
          <a:p>
            <a:r>
              <a:rPr lang="kk-KZ" sz="4400" dirty="0" smtClean="0">
                <a:solidFill>
                  <a:schemeClr val="accent1">
                    <a:lumMod val="50000"/>
                  </a:schemeClr>
                </a:solidFill>
                <a:latin typeface="Times New Roman" panose="02020603050405020304" pitchFamily="18" charset="0"/>
                <a:cs typeface="Times New Roman" panose="02020603050405020304" pitchFamily="18" charset="0"/>
              </a:rPr>
              <a:t>Дауысты және дауыссыз дыбыстар</a:t>
            </a:r>
            <a:endParaRPr lang="ru-RU" sz="4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987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348" y="133306"/>
            <a:ext cx="2819400" cy="806852"/>
          </a:xfrm>
        </p:spPr>
        <p:txBody>
          <a:bodyPr/>
          <a:lstStyle/>
          <a:p>
            <a:r>
              <a:rPr lang="kk-KZ"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Жазылым</a:t>
            </a:r>
            <a:r>
              <a:rPr lang="kk-KZ" dirty="0" smtClean="0"/>
              <a:t> </a:t>
            </a:r>
            <a:endParaRPr lang="ru-RU" dirty="0"/>
          </a:p>
        </p:txBody>
      </p:sp>
      <p:sp>
        <p:nvSpPr>
          <p:cNvPr id="4" name="Объект 2"/>
          <p:cNvSpPr txBox="1">
            <a:spLocks/>
          </p:cNvSpPr>
          <p:nvPr/>
        </p:nvSpPr>
        <p:spPr>
          <a:xfrm>
            <a:off x="342540" y="974276"/>
            <a:ext cx="11087637" cy="1674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sz="3200" dirty="0" smtClean="0">
                <a:solidFill>
                  <a:srgbClr val="0070C0"/>
                </a:solidFill>
                <a:latin typeface="Times New Roman" panose="02020603050405020304" pitchFamily="18" charset="0"/>
                <a:cs typeface="Times New Roman" panose="02020603050405020304" pitchFamily="18" charset="0"/>
              </a:rPr>
              <a:t>4-жаттығу. Дыбыстарды дауысты және дауыссыз дыбыстарға ажыратып топтап жаз.</a:t>
            </a:r>
          </a:p>
          <a:p>
            <a:pPr marL="0" indent="0">
              <a:buFont typeface="Arial" panose="020B0604020202020204" pitchFamily="34" charset="0"/>
              <a:buNone/>
            </a:pPr>
            <a:r>
              <a:rPr lang="kk-KZ" sz="3200" dirty="0" smtClean="0">
                <a:latin typeface="Times New Roman" panose="02020603050405020304" pitchFamily="18" charset="0"/>
                <a:cs typeface="Times New Roman" panose="02020603050405020304" pitchFamily="18" charset="0"/>
              </a:rPr>
              <a:t>	</a:t>
            </a:r>
            <a:endParaRPr lang="kk-KZ" sz="3200" b="1" i="1" dirty="0" smtClean="0">
              <a:latin typeface="Times New Roman" panose="02020603050405020304" pitchFamily="18" charset="0"/>
              <a:cs typeface="Times New Roman" panose="02020603050405020304" pitchFamily="18" charset="0"/>
            </a:endParaRPr>
          </a:p>
        </p:txBody>
      </p:sp>
      <p:sp>
        <p:nvSpPr>
          <p:cNvPr id="5" name="Овал 4"/>
          <p:cNvSpPr/>
          <p:nvPr/>
        </p:nvSpPr>
        <p:spPr>
          <a:xfrm rot="1055027">
            <a:off x="1298758" y="2008609"/>
            <a:ext cx="3687730" cy="19862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6" name="Овал 5"/>
          <p:cNvSpPr/>
          <p:nvPr/>
        </p:nvSpPr>
        <p:spPr>
          <a:xfrm>
            <a:off x="6703145" y="1691826"/>
            <a:ext cx="2859955" cy="234047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Объект 2"/>
          <p:cNvSpPr txBox="1">
            <a:spLocks/>
          </p:cNvSpPr>
          <p:nvPr/>
        </p:nvSpPr>
        <p:spPr>
          <a:xfrm>
            <a:off x="1582205" y="2130939"/>
            <a:ext cx="2679879" cy="16742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b="1" dirty="0" smtClean="0">
                <a:latin typeface="Times New Roman" panose="02020603050405020304" pitchFamily="18" charset="0"/>
                <a:cs typeface="Times New Roman" panose="02020603050405020304" pitchFamily="18" charset="0"/>
              </a:rPr>
              <a:t>Ф, г, х, в, </a:t>
            </a:r>
            <a:r>
              <a:rPr lang="kk-KZ" sz="2400" b="1" dirty="0" smtClean="0">
                <a:latin typeface="Times New Roman" panose="02020603050405020304" pitchFamily="18" charset="0"/>
                <a:cs typeface="Times New Roman" panose="02020603050405020304" pitchFamily="18" charset="0"/>
              </a:rPr>
              <a:t>ы</a:t>
            </a:r>
            <a:r>
              <a:rPr lang="kk-KZ" b="1" dirty="0" smtClean="0">
                <a:latin typeface="Times New Roman" panose="02020603050405020304" pitchFamily="18" charset="0"/>
                <a:cs typeface="Times New Roman" panose="02020603050405020304" pitchFamily="18" charset="0"/>
              </a:rPr>
              <a:t>, і, р, ө, п, д, с, т, у, и, ғ, </a:t>
            </a:r>
            <a:r>
              <a:rPr lang="kk-KZ" sz="2400" b="1" dirty="0" smtClean="0">
                <a:latin typeface="Times New Roman" panose="02020603050405020304" pitchFamily="18" charset="0"/>
                <a:cs typeface="Times New Roman" panose="02020603050405020304" pitchFamily="18" charset="0"/>
              </a:rPr>
              <a:t>н, л</a:t>
            </a:r>
            <a:r>
              <a:rPr lang="kk-KZ" b="1" dirty="0" smtClean="0">
                <a:latin typeface="Times New Roman" panose="02020603050405020304" pitchFamily="18" charset="0"/>
                <a:cs typeface="Times New Roman" panose="02020603050405020304" pitchFamily="18" charset="0"/>
              </a:rPr>
              <a:t>, м, ү, </a:t>
            </a:r>
            <a:r>
              <a:rPr lang="kk-KZ" sz="2400" b="1" dirty="0" smtClean="0">
                <a:latin typeface="Times New Roman" panose="02020603050405020304" pitchFamily="18" charset="0"/>
                <a:cs typeface="Times New Roman" panose="02020603050405020304" pitchFamily="18" charset="0"/>
              </a:rPr>
              <a:t>ш</a:t>
            </a:r>
            <a:endParaRPr lang="kk-KZ" b="1" dirty="0" smtClean="0">
              <a:latin typeface="Times New Roman" panose="02020603050405020304" pitchFamily="18" charset="0"/>
              <a:cs typeface="Times New Roman" panose="02020603050405020304" pitchFamily="18" charset="0"/>
            </a:endParaRPr>
          </a:p>
        </p:txBody>
      </p:sp>
      <p:sp>
        <p:nvSpPr>
          <p:cNvPr id="8" name="Объект 2"/>
          <p:cNvSpPr txBox="1">
            <a:spLocks/>
          </p:cNvSpPr>
          <p:nvPr/>
        </p:nvSpPr>
        <p:spPr>
          <a:xfrm>
            <a:off x="6883221" y="2279568"/>
            <a:ext cx="2679879" cy="1674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b="1" dirty="0" smtClean="0">
                <a:latin typeface="Times New Roman" panose="02020603050405020304" pitchFamily="18" charset="0"/>
                <a:cs typeface="Times New Roman" panose="02020603050405020304" pitchFamily="18" charset="0"/>
              </a:rPr>
              <a:t>А, ә, б, е, о, з, й, к, ұ, қ, ж, ц, ч, щ, һ</a:t>
            </a:r>
          </a:p>
        </p:txBody>
      </p:sp>
      <p:sp>
        <p:nvSpPr>
          <p:cNvPr id="9" name="Объект 2"/>
          <p:cNvSpPr txBox="1">
            <a:spLocks/>
          </p:cNvSpPr>
          <p:nvPr/>
        </p:nvSpPr>
        <p:spPr>
          <a:xfrm>
            <a:off x="243192" y="3802228"/>
            <a:ext cx="1683377" cy="4574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sz="4000" b="1" dirty="0" smtClean="0">
                <a:solidFill>
                  <a:srgbClr val="0070C0"/>
                </a:solidFill>
                <a:latin typeface="Times New Roman" panose="02020603050405020304" pitchFamily="18" charset="0"/>
                <a:cs typeface="Times New Roman" panose="02020603050405020304" pitchFamily="18" charset="0"/>
              </a:rPr>
              <a:t>Үлгі: </a:t>
            </a:r>
          </a:p>
        </p:txBody>
      </p:sp>
      <p:sp>
        <p:nvSpPr>
          <p:cNvPr id="10" name="Объект 2"/>
          <p:cNvSpPr txBox="1">
            <a:spLocks/>
          </p:cNvSpPr>
          <p:nvPr/>
        </p:nvSpPr>
        <p:spPr>
          <a:xfrm>
            <a:off x="243192" y="4438151"/>
            <a:ext cx="10926831" cy="1773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sz="3600" b="1" dirty="0" smtClean="0">
                <a:solidFill>
                  <a:srgbClr val="FF0000"/>
                </a:solidFill>
                <a:latin typeface="Times New Roman" panose="02020603050405020304" pitchFamily="18" charset="0"/>
                <a:cs typeface="Times New Roman" panose="02020603050405020304" pitchFamily="18" charset="0"/>
              </a:rPr>
              <a:t>Дауысты дыбыстар: </a:t>
            </a:r>
            <a:r>
              <a:rPr lang="kk-KZ" sz="3600" b="1" dirty="0" smtClean="0">
                <a:latin typeface="Times New Roman" panose="02020603050405020304" pitchFamily="18" charset="0"/>
                <a:cs typeface="Times New Roman" panose="02020603050405020304" pitchFamily="18" charset="0"/>
              </a:rPr>
              <a:t>а, ә, е, о, ұ, ы, і, ө, </a:t>
            </a:r>
            <a:r>
              <a:rPr lang="kk-KZ" sz="3600" b="1" dirty="0" smtClean="0">
                <a:latin typeface="Times New Roman" panose="02020603050405020304" pitchFamily="18" charset="0"/>
                <a:cs typeface="Times New Roman" panose="02020603050405020304" pitchFamily="18" charset="0"/>
              </a:rPr>
              <a:t>у</a:t>
            </a:r>
            <a:r>
              <a:rPr lang="kk-KZ" sz="3600" b="1" dirty="0" smtClean="0">
                <a:latin typeface="Times New Roman" panose="02020603050405020304" pitchFamily="18" charset="0"/>
                <a:cs typeface="Times New Roman" panose="02020603050405020304" pitchFamily="18" charset="0"/>
              </a:rPr>
              <a:t>, и, ү. </a:t>
            </a:r>
          </a:p>
          <a:p>
            <a:pPr marL="0" indent="0">
              <a:buFont typeface="Arial" panose="020B0604020202020204" pitchFamily="34" charset="0"/>
              <a:buNone/>
            </a:pPr>
            <a:r>
              <a:rPr lang="kk-KZ" sz="3600" b="1" dirty="0" smtClean="0">
                <a:solidFill>
                  <a:srgbClr val="0070C0"/>
                </a:solidFill>
                <a:latin typeface="Times New Roman" panose="02020603050405020304" pitchFamily="18" charset="0"/>
                <a:cs typeface="Times New Roman" panose="02020603050405020304" pitchFamily="18" charset="0"/>
              </a:rPr>
              <a:t>Дауыссыз дыбыстар: </a:t>
            </a:r>
            <a:r>
              <a:rPr lang="kk-KZ" sz="3600" b="1" dirty="0" smtClean="0">
                <a:latin typeface="Times New Roman" panose="02020603050405020304" pitchFamily="18" charset="0"/>
                <a:cs typeface="Times New Roman" panose="02020603050405020304" pitchFamily="18" charset="0"/>
              </a:rPr>
              <a:t>б, з, й, к, қ, ж, ц, ч, щ, һ, ф, г, х, в, р, п, д, д, с, т, у, ғ, н, л, м, ш.</a:t>
            </a:r>
          </a:p>
        </p:txBody>
      </p:sp>
    </p:spTree>
    <p:extLst>
      <p:ext uri="{BB962C8B-B14F-4D97-AF65-F5344CB8AC3E}">
        <p14:creationId xmlns:p14="http://schemas.microsoft.com/office/powerpoint/2010/main" val="4113321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2899" y="240662"/>
            <a:ext cx="10515600" cy="2175669"/>
          </a:xfrm>
        </p:spPr>
        <p:txBody>
          <a:bodyPr>
            <a:normAutofit/>
          </a:bodyPr>
          <a:lstStyle/>
          <a:p>
            <a:pPr marL="0" indent="0" algn="ctr">
              <a:buNone/>
            </a:pPr>
            <a:r>
              <a:rPr lang="kk-KZ" sz="4800" b="1" dirty="0" smtClean="0">
                <a:solidFill>
                  <a:srgbClr val="00B050"/>
                </a:solidFill>
                <a:latin typeface="Times New Roman" panose="02020603050405020304" pitchFamily="18" charset="0"/>
                <a:cs typeface="Times New Roman" panose="02020603050405020304" pitchFamily="18" charset="0"/>
              </a:rPr>
              <a:t>Кері байланыс</a:t>
            </a:r>
            <a:endParaRPr lang="ru-RU" sz="4800" b="1" dirty="0">
              <a:solidFill>
                <a:srgbClr val="00B050"/>
              </a:solidFill>
              <a:latin typeface="Times New Roman" panose="02020603050405020304" pitchFamily="18" charset="0"/>
              <a:cs typeface="Times New Roman" panose="02020603050405020304" pitchFamily="18" charset="0"/>
            </a:endParaRPr>
          </a:p>
        </p:txBody>
      </p:sp>
      <p:pic>
        <p:nvPicPr>
          <p:cNvPr id="4" name="Объект 3"/>
          <p:cNvPicPr>
            <a:picLocks noChangeAspect="1"/>
          </p:cNvPicPr>
          <p:nvPr/>
        </p:nvPicPr>
        <p:blipFill rotWithShape="1">
          <a:blip r:embed="rId2"/>
          <a:srcRect r="74265"/>
          <a:stretch/>
        </p:blipFill>
        <p:spPr>
          <a:xfrm>
            <a:off x="1082899" y="1328496"/>
            <a:ext cx="2378264" cy="5384704"/>
          </a:xfrm>
          <a:prstGeom prst="rect">
            <a:avLst/>
          </a:prstGeom>
        </p:spPr>
      </p:pic>
      <p:pic>
        <p:nvPicPr>
          <p:cNvPr id="6146" name="Picture 2" descr="Ромашка раскраска | kartik.ru"/>
          <p:cNvPicPr>
            <a:picLocks noChangeAspect="1" noChangeArrowheads="1"/>
          </p:cNvPicPr>
          <p:nvPr/>
        </p:nvPicPr>
        <p:blipFill rotWithShape="1">
          <a:blip r:embed="rId3">
            <a:extLst>
              <a:ext uri="{28A0092B-C50C-407E-A947-70E740481C1C}">
                <a14:useLocalDpi xmlns:a14="http://schemas.microsoft.com/office/drawing/2010/main" val="0"/>
              </a:ext>
            </a:extLst>
          </a:blip>
          <a:srcRect l="6829" t="11359" r="5284" b="6175"/>
          <a:stretch/>
        </p:blipFill>
        <p:spPr bwMode="auto">
          <a:xfrm>
            <a:off x="4005330" y="1783724"/>
            <a:ext cx="4919729" cy="507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623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3564" y="411094"/>
            <a:ext cx="10113818" cy="57126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kk-KZ" sz="4800" dirty="0" smtClean="0">
                <a:solidFill>
                  <a:srgbClr val="00B0F0"/>
                </a:solidFill>
                <a:latin typeface="Times New Roman" panose="02020603050405020304" pitchFamily="18" charset="0"/>
                <a:cs typeface="Times New Roman" panose="02020603050405020304" pitchFamily="18" charset="0"/>
              </a:rPr>
              <a:t>Сабақтың тақырыбы:</a:t>
            </a:r>
          </a:p>
          <a:p>
            <a:r>
              <a:rPr lang="kk-KZ" sz="3600" dirty="0">
                <a:solidFill>
                  <a:schemeClr val="tx1"/>
                </a:solidFill>
                <a:latin typeface="Times New Roman" panose="02020603050405020304" pitchFamily="18" charset="0"/>
                <a:cs typeface="Times New Roman" panose="02020603050405020304" pitchFamily="18" charset="0"/>
              </a:rPr>
              <a:t>Ас-адамның арқауы</a:t>
            </a:r>
          </a:p>
          <a:p>
            <a:r>
              <a:rPr lang="kk-KZ" sz="3600" dirty="0" smtClean="0">
                <a:solidFill>
                  <a:schemeClr val="tx1"/>
                </a:solidFill>
                <a:latin typeface="Times New Roman" panose="02020603050405020304" pitchFamily="18" charset="0"/>
                <a:cs typeface="Times New Roman" panose="02020603050405020304" pitchFamily="18" charset="0"/>
              </a:rPr>
              <a:t>Дауысты және дауыссыз дыбыстар</a:t>
            </a:r>
            <a:endParaRPr lang="ru-RU" sz="3600" dirty="0">
              <a:solidFill>
                <a:schemeClr val="tx1"/>
              </a:solidFill>
              <a:latin typeface="Times New Roman" panose="02020603050405020304" pitchFamily="18" charset="0"/>
              <a:cs typeface="Times New Roman" panose="02020603050405020304" pitchFamily="18" charset="0"/>
            </a:endParaRPr>
          </a:p>
          <a:p>
            <a:r>
              <a:rPr lang="kk-KZ" sz="4400" dirty="0" smtClean="0">
                <a:solidFill>
                  <a:srgbClr val="00B0F0"/>
                </a:solidFill>
                <a:latin typeface="Times New Roman" panose="02020603050405020304" pitchFamily="18" charset="0"/>
                <a:cs typeface="Times New Roman" panose="02020603050405020304" pitchFamily="18" charset="0"/>
              </a:rPr>
              <a:t>Сабақтың мақсаты:</a:t>
            </a:r>
          </a:p>
          <a:p>
            <a:r>
              <a:rPr lang="kk-KZ" sz="4400" dirty="0" smtClean="0">
                <a:solidFill>
                  <a:schemeClr val="tx1"/>
                </a:solidFill>
                <a:latin typeface="Times New Roman" panose="02020603050405020304" pitchFamily="18" charset="0"/>
                <a:cs typeface="Times New Roman" panose="02020603050405020304" pitchFamily="18" charset="0"/>
              </a:rPr>
              <a:t>Дауысты және дауыссыз дыбыстарды ажырата аламын</a:t>
            </a:r>
          </a:p>
        </p:txBody>
      </p:sp>
    </p:spTree>
    <p:extLst>
      <p:ext uri="{BB962C8B-B14F-4D97-AF65-F5344CB8AC3E}">
        <p14:creationId xmlns:p14="http://schemas.microsoft.com/office/powerpoint/2010/main" val="3567259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59854"/>
            <a:ext cx="10515600" cy="5417109"/>
          </a:xfrm>
        </p:spPr>
        <p:txBody>
          <a:bodyPr>
            <a:normAutofit/>
          </a:bodyPr>
          <a:lstStyle/>
          <a:p>
            <a:pPr marL="0" indent="0">
              <a:buNone/>
            </a:pPr>
            <a:r>
              <a:rPr lang="kk-KZ"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Дыбыстар</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өкпеден</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шыққан</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ауаның</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шығуына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қарай</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дауысты</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дыбыс</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және</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дауыссыз</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дыбыс</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болып</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бөлінеді</a:t>
            </a:r>
            <a:r>
              <a:rPr lang="ru-RU" sz="3200" b="1"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err="1">
                <a:solidFill>
                  <a:srgbClr val="FF0000"/>
                </a:solidFill>
                <a:latin typeface="Times New Roman" panose="02020603050405020304" pitchFamily="18" charset="0"/>
                <a:cs typeface="Times New Roman" panose="02020603050405020304" pitchFamily="18" charset="0"/>
              </a:rPr>
              <a:t>Дауысты</a:t>
            </a:r>
            <a:r>
              <a:rPr lang="ru-RU" sz="3200" dirty="0">
                <a:solidFill>
                  <a:srgbClr val="FF0000"/>
                </a:solidFill>
                <a:latin typeface="Times New Roman" panose="02020603050405020304" pitchFamily="18" charset="0"/>
                <a:cs typeface="Times New Roman" panose="02020603050405020304" pitchFamily="18" charset="0"/>
              </a:rPr>
              <a:t> </a:t>
            </a:r>
            <a:r>
              <a:rPr lang="ru-RU" sz="3200" dirty="0" err="1">
                <a:solidFill>
                  <a:srgbClr val="FF0000"/>
                </a:solidFill>
                <a:latin typeface="Times New Roman" panose="02020603050405020304" pitchFamily="18" charset="0"/>
                <a:cs typeface="Times New Roman" panose="02020603050405020304" pitchFamily="18" charset="0"/>
              </a:rPr>
              <a:t>дыбыс</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Дауысты</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дыбысты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айтқанда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өкпеден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шыққан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ауа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ауыз</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қуысында</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кедергіге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ұшырамай,еркін</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шығады</a:t>
            </a:r>
            <a:r>
              <a:rPr lang="ru-RU" sz="3200" dirty="0" smtClean="0">
                <a:latin typeface="Times New Roman" panose="02020603050405020304" pitchFamily="18" charset="0"/>
                <a:cs typeface="Times New Roman" panose="02020603050405020304" pitchFamily="18" charset="0"/>
              </a:rPr>
              <a:t>.</a:t>
            </a:r>
          </a:p>
          <a:p>
            <a:pPr marL="0" indent="0">
              <a:buNone/>
            </a:pPr>
            <a:r>
              <a:rPr lang="kk-KZ" sz="3200" b="1" dirty="0" smtClean="0">
                <a:solidFill>
                  <a:srgbClr val="0070C0"/>
                </a:solidFill>
                <a:latin typeface="Times New Roman" panose="02020603050405020304" pitchFamily="18" charset="0"/>
                <a:cs typeface="Times New Roman" panose="02020603050405020304" pitchFamily="18" charset="0"/>
              </a:rPr>
              <a:t>Дауыссыз дыбыс</a:t>
            </a:r>
            <a:endParaRPr lang="ru-RU" sz="3200" b="1"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kk-KZ" sz="3200" b="1" dirty="0" smtClean="0">
                <a:latin typeface="Times New Roman" panose="02020603050405020304" pitchFamily="18" charset="0"/>
                <a:cs typeface="Times New Roman" panose="02020603050405020304" pitchFamily="18" charset="0"/>
              </a:rPr>
              <a:t>	</a:t>
            </a:r>
            <a:r>
              <a:rPr lang="kk-KZ" sz="3200" dirty="0" smtClean="0">
                <a:latin typeface="Times New Roman" panose="02020603050405020304" pitchFamily="18" charset="0"/>
                <a:cs typeface="Times New Roman" panose="02020603050405020304" pitchFamily="18" charset="0"/>
              </a:rPr>
              <a:t>Дауыссыз </a:t>
            </a:r>
            <a:r>
              <a:rPr lang="kk-KZ" sz="3200" dirty="0">
                <a:latin typeface="Times New Roman" panose="02020603050405020304" pitchFamily="18" charset="0"/>
                <a:cs typeface="Times New Roman" panose="02020603050405020304" pitchFamily="18" charset="0"/>
              </a:rPr>
              <a:t>дыбыстарды айтқанда өкпеден шыққан ауа ауыз  қуысында түрлі кедергілерге ұшырап, ауа қысылып шығады. </a:t>
            </a:r>
          </a:p>
          <a:p>
            <a:pPr marL="0" indent="0">
              <a:buNone/>
            </a:pP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13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048" y="365125"/>
            <a:ext cx="10515600" cy="1325563"/>
          </a:xfrm>
        </p:spPr>
        <p:txBody>
          <a:bodyPr>
            <a:normAutofit/>
          </a:bodyPr>
          <a:lstStyle/>
          <a:p>
            <a:r>
              <a:rPr lang="kk-KZ" sz="5400" b="1" dirty="0" smtClean="0">
                <a:solidFill>
                  <a:srgbClr val="00B050"/>
                </a:solidFill>
                <a:latin typeface="Times New Roman" panose="02020603050405020304" pitchFamily="18" charset="0"/>
                <a:cs typeface="Times New Roman" panose="02020603050405020304" pitchFamily="18" charset="0"/>
              </a:rPr>
              <a:t>Есіңде сақта</a:t>
            </a:r>
            <a:endParaRPr lang="ru-RU" sz="5400" b="1" dirty="0">
              <a:solidFill>
                <a:srgbClr val="00B05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54865" y="1690688"/>
            <a:ext cx="11263648" cy="4351338"/>
          </a:xfrm>
        </p:spPr>
        <p:txBody>
          <a:bodyPr>
            <a:normAutofit/>
          </a:bodyPr>
          <a:lstStyle/>
          <a:p>
            <a:pPr marL="0" indent="0">
              <a:buNone/>
            </a:pPr>
            <a:r>
              <a:rPr lang="kk-KZ" sz="4800" dirty="0" smtClean="0">
                <a:latin typeface="Times New Roman" panose="02020603050405020304" pitchFamily="18" charset="0"/>
                <a:cs typeface="Times New Roman" panose="02020603050405020304" pitchFamily="18" charset="0"/>
              </a:rPr>
              <a:t>Дауысты дыбыстар: </a:t>
            </a:r>
          </a:p>
          <a:p>
            <a:pPr marL="0" indent="0">
              <a:buNone/>
            </a:pPr>
            <a:r>
              <a:rPr lang="kk-KZ" sz="4800" dirty="0" smtClean="0">
                <a:solidFill>
                  <a:srgbClr val="FF0000"/>
                </a:solidFill>
                <a:latin typeface="Times New Roman" panose="02020603050405020304" pitchFamily="18" charset="0"/>
                <a:cs typeface="Times New Roman" panose="02020603050405020304" pitchFamily="18" charset="0"/>
              </a:rPr>
              <a:t>а, ә, е, о, ө, ұ, ү, ы, і, и, (у)</a:t>
            </a:r>
          </a:p>
          <a:p>
            <a:pPr marL="0" indent="0">
              <a:buNone/>
            </a:pPr>
            <a:r>
              <a:rPr lang="kk-KZ" sz="4800" dirty="0" smtClean="0">
                <a:latin typeface="Times New Roman" panose="02020603050405020304" pitchFamily="18" charset="0"/>
                <a:cs typeface="Times New Roman" panose="02020603050405020304" pitchFamily="18" charset="0"/>
              </a:rPr>
              <a:t>Дауыссыз дыбыстар:</a:t>
            </a:r>
          </a:p>
          <a:p>
            <a:pPr marL="0" indent="0">
              <a:buNone/>
            </a:pPr>
            <a:r>
              <a:rPr lang="kk-KZ" sz="4800" dirty="0" smtClean="0">
                <a:latin typeface="Times New Roman" panose="02020603050405020304" pitchFamily="18" charset="0"/>
                <a:cs typeface="Times New Roman" panose="02020603050405020304" pitchFamily="18" charset="0"/>
              </a:rPr>
              <a:t> </a:t>
            </a:r>
            <a:r>
              <a:rPr lang="kk-KZ" sz="4800" dirty="0" smtClean="0">
                <a:solidFill>
                  <a:srgbClr val="0070C0"/>
                </a:solidFill>
                <a:latin typeface="Times New Roman" panose="02020603050405020304" pitchFamily="18" charset="0"/>
                <a:cs typeface="Times New Roman" panose="02020603050405020304" pitchFamily="18" charset="0"/>
              </a:rPr>
              <a:t>б, в, г, ғ, д, ж, з, и, к, қ, л, м, н, ң, п, р, с, т, ф, к, қ, һ, ц, ч, ш, щ, (у) </a:t>
            </a:r>
            <a:endParaRPr lang="ru-RU" sz="4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322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6598" y="225154"/>
            <a:ext cx="11865401" cy="603048"/>
          </a:xfrm>
        </p:spPr>
        <p:txBody>
          <a:bodyPr>
            <a:noAutofit/>
          </a:bodyPr>
          <a:lstStyle/>
          <a:p>
            <a:r>
              <a:rPr lang="kk-KZ" sz="4000" b="1" dirty="0" smtClean="0">
                <a:solidFill>
                  <a:srgbClr val="00B050"/>
                </a:solidFill>
                <a:latin typeface="Times New Roman" panose="02020603050405020304" pitchFamily="18" charset="0"/>
                <a:cs typeface="Times New Roman" panose="02020603050405020304" pitchFamily="18" charset="0"/>
              </a:rPr>
              <a:t>Суреттерді ретімен қойып шық және әңгімеле:</a:t>
            </a:r>
            <a:endParaRPr lang="ru-RU" sz="4000" b="1" dirty="0">
              <a:solidFill>
                <a:srgbClr val="00B050"/>
              </a:solidFill>
              <a:latin typeface="Times New Roman" panose="02020603050405020304" pitchFamily="18" charset="0"/>
              <a:cs typeface="Times New Roman" panose="02020603050405020304" pitchFamily="18" charset="0"/>
            </a:endParaRPr>
          </a:p>
        </p:txBody>
      </p:sp>
      <p:pic>
        <p:nvPicPr>
          <p:cNvPr id="1026" name="Picture 2" descr="5 TRAKTORŮ - ORBA / Five tractors plowing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6282" y="1458236"/>
            <a:ext cx="3410904" cy="2522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Қызылордалықтар шөлге егін егу технологиясын өндіріске енгізді | In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43" y="1010788"/>
            <a:ext cx="3408274" cy="2664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Егін жинау науқанының қорытындысы бойынша конкурс жарияланды » Baraev.kz"/>
          <p:cNvPicPr>
            <a:picLocks noChangeAspect="1" noChangeArrowheads="1"/>
          </p:cNvPicPr>
          <p:nvPr/>
        </p:nvPicPr>
        <p:blipFill rotWithShape="1">
          <a:blip r:embed="rId4">
            <a:extLst>
              <a:ext uri="{28A0092B-C50C-407E-A947-70E740481C1C}">
                <a14:useLocalDpi xmlns:a14="http://schemas.microsoft.com/office/drawing/2010/main" val="0"/>
              </a:ext>
            </a:extLst>
          </a:blip>
          <a:srcRect b="28235"/>
          <a:stretch/>
        </p:blipFill>
        <p:spPr bwMode="auto">
          <a:xfrm>
            <a:off x="7772051" y="3980967"/>
            <a:ext cx="3707865" cy="25747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Ігор Кобеля: «Конкуренція у борошномеллі зростатиме» — Агробізнес сьогодн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9738" y="4105107"/>
            <a:ext cx="3383675" cy="24506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Лаборатории не должны принадлежать элеваторам — мнение – Stiri agr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599" y="3934429"/>
            <a:ext cx="3408274" cy="2621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ᐈ Тандыр нан фотографии, фото тандыр лепешка | скачать на Depositphotos®"/>
          <p:cNvPicPr>
            <a:picLocks noChangeAspect="1" noChangeArrowheads="1"/>
          </p:cNvPicPr>
          <p:nvPr/>
        </p:nvPicPr>
        <p:blipFill rotWithShape="1">
          <a:blip r:embed="rId7">
            <a:extLst>
              <a:ext uri="{28A0092B-C50C-407E-A947-70E740481C1C}">
                <a14:useLocalDpi xmlns:a14="http://schemas.microsoft.com/office/drawing/2010/main" val="0"/>
              </a:ext>
            </a:extLst>
          </a:blip>
          <a:srcRect l="28880" t="25014" r="30758" b="18535"/>
          <a:stretch/>
        </p:blipFill>
        <p:spPr bwMode="auto">
          <a:xfrm>
            <a:off x="7953852" y="1862243"/>
            <a:ext cx="2751834" cy="207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978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TRAKTORŮ - ORBA / Five tractors plowing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669" y="475242"/>
            <a:ext cx="3182705" cy="2569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Қызылордалықтар шөлге егін егу технологиясын өндіріске енгізді | In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598" y="475241"/>
            <a:ext cx="3459325" cy="25692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Егін жинау науқанының қорытындысы бойынша конкурс жарияланды » Baraev.kz"/>
          <p:cNvPicPr>
            <a:picLocks noChangeAspect="1" noChangeArrowheads="1"/>
          </p:cNvPicPr>
          <p:nvPr/>
        </p:nvPicPr>
        <p:blipFill rotWithShape="1">
          <a:blip r:embed="rId4">
            <a:extLst>
              <a:ext uri="{28A0092B-C50C-407E-A947-70E740481C1C}">
                <a14:useLocalDpi xmlns:a14="http://schemas.microsoft.com/office/drawing/2010/main" val="0"/>
              </a:ext>
            </a:extLst>
          </a:blip>
          <a:srcRect b="28235"/>
          <a:stretch/>
        </p:blipFill>
        <p:spPr bwMode="auto">
          <a:xfrm>
            <a:off x="7744724" y="475241"/>
            <a:ext cx="3707865" cy="25692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Ігор Кобеля: «Конкуренція у борошномеллі зростатиме» — Агробізнес сьогодн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598" y="3805640"/>
            <a:ext cx="3459325" cy="28012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Лаборатории не должны принадлежать элеваторам — мнение – Stiri agr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547" y="3805640"/>
            <a:ext cx="3473827" cy="2801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ᐈ Тандыр нан фотографии, фото тандыр лепешка | скачать на Depositphotos®"/>
          <p:cNvPicPr>
            <a:picLocks noChangeAspect="1" noChangeArrowheads="1"/>
          </p:cNvPicPr>
          <p:nvPr/>
        </p:nvPicPr>
        <p:blipFill rotWithShape="1">
          <a:blip r:embed="rId7">
            <a:extLst>
              <a:ext uri="{28A0092B-C50C-407E-A947-70E740481C1C}">
                <a14:useLocalDpi xmlns:a14="http://schemas.microsoft.com/office/drawing/2010/main" val="0"/>
              </a:ext>
            </a:extLst>
          </a:blip>
          <a:srcRect l="28880" t="25014" r="30758" b="18535"/>
          <a:stretch/>
        </p:blipFill>
        <p:spPr bwMode="auto">
          <a:xfrm>
            <a:off x="7723145" y="3805640"/>
            <a:ext cx="3707865" cy="280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ppt_x"/>
                                          </p:val>
                                        </p:tav>
                                        <p:tav tm="100000">
                                          <p:val>
                                            <p:strVal val="#ppt_x"/>
                                          </p:val>
                                        </p:tav>
                                      </p:tavLst>
                                    </p:anim>
                                    <p:anim calcmode="lin" valueType="num">
                                      <p:cBhvr additive="base">
                                        <p:cTn id="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ppt_x"/>
                                          </p:val>
                                        </p:tav>
                                        <p:tav tm="100000">
                                          <p:val>
                                            <p:strVal val="#ppt_x"/>
                                          </p:val>
                                        </p:tav>
                                      </p:tavLst>
                                    </p:anim>
                                    <p:anim calcmode="lin" valueType="num">
                                      <p:cBhvr additive="base">
                                        <p:cTn id="3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9107" y="640768"/>
            <a:ext cx="10515600" cy="5077451"/>
          </a:xfrm>
        </p:spPr>
        <p:txBody>
          <a:bodyPr>
            <a:normAutofit fontScale="92500" lnSpcReduction="10000"/>
          </a:bodyPr>
          <a:lstStyle/>
          <a:p>
            <a:pPr marL="0" indent="0">
              <a:buNone/>
            </a:pPr>
            <a:r>
              <a:rPr lang="kk-KZ" sz="3600" b="1" dirty="0" smtClean="0">
                <a:solidFill>
                  <a:srgbClr val="0070C0"/>
                </a:solidFill>
                <a:latin typeface="Times New Roman" panose="02020603050405020304" pitchFamily="18" charset="0"/>
                <a:cs typeface="Times New Roman" panose="02020603050405020304" pitchFamily="18" charset="0"/>
              </a:rPr>
              <a:t>2-жаттығу. Мәтінді түсініп оқы.</a:t>
            </a:r>
          </a:p>
          <a:p>
            <a:pPr marL="0" indent="0" algn="ctr">
              <a:buNone/>
            </a:pPr>
            <a:r>
              <a:rPr lang="kk-KZ" sz="3600" dirty="0" smtClean="0">
                <a:latin typeface="Times New Roman" panose="02020603050405020304" pitchFamily="18" charset="0"/>
                <a:cs typeface="Times New Roman" panose="02020603050405020304" pitchFamily="18" charset="0"/>
              </a:rPr>
              <a:t>Ақ тоқаш </a:t>
            </a:r>
          </a:p>
          <a:p>
            <a:pPr marL="0" indent="0">
              <a:buNone/>
            </a:pPr>
            <a:r>
              <a:rPr lang="kk-KZ" sz="3600" dirty="0">
                <a:latin typeface="Times New Roman" panose="02020603050405020304" pitchFamily="18" charset="0"/>
                <a:cs typeface="Times New Roman" panose="02020603050405020304" pitchFamily="18" charset="0"/>
              </a:rPr>
              <a:t>	Т</a:t>
            </a:r>
            <a:r>
              <a:rPr lang="kk-KZ" sz="3600" dirty="0" smtClean="0">
                <a:latin typeface="Times New Roman" panose="02020603050405020304" pitchFamily="18" charset="0"/>
                <a:cs typeface="Times New Roman" panose="02020603050405020304" pitchFamily="18" charset="0"/>
              </a:rPr>
              <a:t>үс кезі. Екі дос мектептен қайтты. Екеуінің қолында ішінде шұжығы бар ақ тоқаш. Қажыкен нанының бір кішкене қалдығын қағазға орап, сөмкесіне салып алды. Ал Қажыкеннің досы өзі тойғаннан кейін тоқаштың қалғанын бір кескен шұжығымен бірге лақтырып жіберді. Қажыкен досына қарап, ... </a:t>
            </a:r>
          </a:p>
          <a:p>
            <a:pPr marL="0" indent="0">
              <a:buNone/>
            </a:pPr>
            <a:endParaRPr lang="kk-KZ" sz="3600" dirty="0">
              <a:latin typeface="Times New Roman" panose="02020603050405020304" pitchFamily="18" charset="0"/>
              <a:cs typeface="Times New Roman" panose="02020603050405020304" pitchFamily="18" charset="0"/>
            </a:endParaRPr>
          </a:p>
          <a:p>
            <a:pPr marL="0" indent="0">
              <a:buNone/>
            </a:pPr>
            <a:r>
              <a:rPr lang="kk-KZ" sz="3600" dirty="0" smtClean="0">
                <a:solidFill>
                  <a:srgbClr val="0070C0"/>
                </a:solidFill>
                <a:latin typeface="Times New Roman" panose="02020603050405020304" pitchFamily="18" charset="0"/>
                <a:cs typeface="Times New Roman" panose="02020603050405020304" pitchFamily="18" charset="0"/>
              </a:rPr>
              <a:t>-Ары қарай не болатынын болжап, мәтінді жалғастыр. </a:t>
            </a:r>
            <a:endParaRPr lang="ru-RU"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795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348" y="745052"/>
            <a:ext cx="2819400" cy="806852"/>
          </a:xfrm>
        </p:spPr>
        <p:txBody>
          <a:bodyPr/>
          <a:lstStyle/>
          <a:p>
            <a:r>
              <a:rPr lang="kk-KZ"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Жазылым</a:t>
            </a:r>
            <a:r>
              <a:rPr lang="kk-KZ" dirty="0" smtClean="0"/>
              <a:t> </a:t>
            </a:r>
            <a:endParaRPr lang="ru-RU" dirty="0"/>
          </a:p>
        </p:txBody>
      </p:sp>
      <p:sp>
        <p:nvSpPr>
          <p:cNvPr id="3" name="Объект 2"/>
          <p:cNvSpPr>
            <a:spLocks noGrp="1"/>
          </p:cNvSpPr>
          <p:nvPr>
            <p:ph idx="1"/>
          </p:nvPr>
        </p:nvSpPr>
        <p:spPr>
          <a:xfrm>
            <a:off x="503348" y="1745086"/>
            <a:ext cx="10515600" cy="3264796"/>
          </a:xfrm>
        </p:spPr>
        <p:txBody>
          <a:bodyPr>
            <a:noAutofit/>
          </a:bodyPr>
          <a:lstStyle/>
          <a:p>
            <a:pPr marL="0" indent="0">
              <a:buNone/>
            </a:pPr>
            <a:r>
              <a:rPr lang="kk-KZ" sz="4000" dirty="0" smtClean="0">
                <a:solidFill>
                  <a:srgbClr val="0070C0"/>
                </a:solidFill>
                <a:latin typeface="Times New Roman" panose="02020603050405020304" pitchFamily="18" charset="0"/>
                <a:cs typeface="Times New Roman" panose="02020603050405020304" pitchFamily="18" charset="0"/>
              </a:rPr>
              <a:t>3-жаттығу. Мақалды көркем жаз.</a:t>
            </a:r>
          </a:p>
          <a:p>
            <a:pPr marL="0" indent="0">
              <a:buNone/>
            </a:pPr>
            <a:r>
              <a:rPr lang="kk-KZ" sz="4000" dirty="0">
                <a:latin typeface="Times New Roman" panose="02020603050405020304" pitchFamily="18" charset="0"/>
                <a:cs typeface="Times New Roman" panose="02020603050405020304" pitchFamily="18" charset="0"/>
              </a:rPr>
              <a:t>	</a:t>
            </a:r>
            <a:r>
              <a:rPr lang="kk-KZ" sz="4000" b="1" i="1" dirty="0" smtClean="0">
                <a:latin typeface="Times New Roman" panose="02020603050405020304" pitchFamily="18" charset="0"/>
                <a:cs typeface="Times New Roman" panose="02020603050405020304" pitchFamily="18" charset="0"/>
              </a:rPr>
              <a:t>Еңбекпен тапқан нан тәтті.</a:t>
            </a:r>
          </a:p>
          <a:p>
            <a:pPr marL="0" indent="0">
              <a:buNone/>
            </a:pPr>
            <a:r>
              <a:rPr lang="kk-KZ" sz="4000" b="1" dirty="0" smtClean="0">
                <a:solidFill>
                  <a:srgbClr val="0070C0"/>
                </a:solidFill>
                <a:latin typeface="Times New Roman" panose="02020603050405020304" pitchFamily="18" charset="0"/>
                <a:cs typeface="Times New Roman" panose="02020603050405020304" pitchFamily="18" charset="0"/>
              </a:rPr>
              <a:t>Тапсырма:</a:t>
            </a:r>
          </a:p>
          <a:p>
            <a:pPr marL="0" indent="0">
              <a:buNone/>
            </a:pPr>
            <a:r>
              <a:rPr lang="kk-KZ" sz="4000" dirty="0" smtClean="0">
                <a:latin typeface="Times New Roman" panose="02020603050405020304" pitchFamily="18" charset="0"/>
                <a:cs typeface="Times New Roman" panose="02020603050405020304" pitchFamily="18" charset="0"/>
              </a:rPr>
              <a:t>Еңбек сөзіне ауызша дыбыстық талдау жаса</a:t>
            </a:r>
            <a:r>
              <a:rPr lang="kk-KZ" sz="4000" b="1" i="1" dirty="0" smtClean="0">
                <a:latin typeface="Times New Roman" panose="02020603050405020304" pitchFamily="18" charset="0"/>
                <a:cs typeface="Times New Roman" panose="02020603050405020304" pitchFamily="18" charset="0"/>
              </a:rPr>
              <a:t/>
            </a:r>
            <a:br>
              <a:rPr lang="kk-KZ" sz="4000" b="1" i="1" dirty="0" smtClean="0">
                <a:latin typeface="Times New Roman" panose="02020603050405020304" pitchFamily="18" charset="0"/>
                <a:cs typeface="Times New Roman" panose="02020603050405020304" pitchFamily="18" charset="0"/>
              </a:rPr>
            </a:br>
            <a:endParaRPr lang="kk-KZ" sz="40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084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348" y="133306"/>
            <a:ext cx="2819400" cy="806852"/>
          </a:xfrm>
        </p:spPr>
        <p:txBody>
          <a:bodyPr/>
          <a:lstStyle/>
          <a:p>
            <a:r>
              <a:rPr lang="kk-KZ"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Жазылым</a:t>
            </a:r>
            <a:r>
              <a:rPr lang="kk-KZ" dirty="0" smtClean="0"/>
              <a:t> </a:t>
            </a:r>
            <a:endParaRPr lang="ru-RU" dirty="0"/>
          </a:p>
        </p:txBody>
      </p:sp>
      <p:sp>
        <p:nvSpPr>
          <p:cNvPr id="4" name="Объект 2"/>
          <p:cNvSpPr txBox="1">
            <a:spLocks/>
          </p:cNvSpPr>
          <p:nvPr/>
        </p:nvSpPr>
        <p:spPr>
          <a:xfrm>
            <a:off x="342540" y="974276"/>
            <a:ext cx="11087637" cy="1674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sz="3200" dirty="0" smtClean="0">
                <a:solidFill>
                  <a:srgbClr val="0070C0"/>
                </a:solidFill>
                <a:latin typeface="Times New Roman" panose="02020603050405020304" pitchFamily="18" charset="0"/>
                <a:cs typeface="Times New Roman" panose="02020603050405020304" pitchFamily="18" charset="0"/>
              </a:rPr>
              <a:t>4-жаттығу. Дыбыстарды дауысты және дауыссыз дыбыстарға ажыратып топтап жаз.</a:t>
            </a:r>
          </a:p>
          <a:p>
            <a:pPr marL="0" indent="0">
              <a:buFont typeface="Arial" panose="020B0604020202020204" pitchFamily="34" charset="0"/>
              <a:buNone/>
            </a:pPr>
            <a:r>
              <a:rPr lang="kk-KZ" sz="3200" dirty="0" smtClean="0">
                <a:latin typeface="Times New Roman" panose="02020603050405020304" pitchFamily="18" charset="0"/>
                <a:cs typeface="Times New Roman" panose="02020603050405020304" pitchFamily="18" charset="0"/>
              </a:rPr>
              <a:t>	</a:t>
            </a:r>
            <a:endParaRPr lang="kk-KZ" sz="3200" b="1" i="1" dirty="0" smtClean="0">
              <a:latin typeface="Times New Roman" panose="02020603050405020304" pitchFamily="18" charset="0"/>
              <a:cs typeface="Times New Roman" panose="02020603050405020304" pitchFamily="18" charset="0"/>
            </a:endParaRPr>
          </a:p>
        </p:txBody>
      </p:sp>
      <p:sp>
        <p:nvSpPr>
          <p:cNvPr id="5" name="Овал 4"/>
          <p:cNvSpPr/>
          <p:nvPr/>
        </p:nvSpPr>
        <p:spPr>
          <a:xfrm rot="1055027">
            <a:off x="784207" y="2159327"/>
            <a:ext cx="4315137" cy="25267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6" name="Овал 5"/>
          <p:cNvSpPr/>
          <p:nvPr/>
        </p:nvSpPr>
        <p:spPr>
          <a:xfrm>
            <a:off x="6439436" y="1908853"/>
            <a:ext cx="3284112" cy="278635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Объект 2"/>
          <p:cNvSpPr txBox="1">
            <a:spLocks/>
          </p:cNvSpPr>
          <p:nvPr/>
        </p:nvSpPr>
        <p:spPr>
          <a:xfrm>
            <a:off x="1601835" y="2281279"/>
            <a:ext cx="2679879" cy="16742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sz="3600" b="1" dirty="0" smtClean="0">
                <a:latin typeface="Times New Roman" panose="02020603050405020304" pitchFamily="18" charset="0"/>
                <a:cs typeface="Times New Roman" panose="02020603050405020304" pitchFamily="18" charset="0"/>
              </a:rPr>
              <a:t>Ф, г, х, в, </a:t>
            </a:r>
            <a:r>
              <a:rPr lang="kk-KZ" sz="3200" b="1" dirty="0" smtClean="0">
                <a:latin typeface="Times New Roman" panose="02020603050405020304" pitchFamily="18" charset="0"/>
                <a:cs typeface="Times New Roman" panose="02020603050405020304" pitchFamily="18" charset="0"/>
              </a:rPr>
              <a:t>ы</a:t>
            </a:r>
            <a:r>
              <a:rPr lang="kk-KZ" sz="3600" b="1" dirty="0" smtClean="0">
                <a:latin typeface="Times New Roman" panose="02020603050405020304" pitchFamily="18" charset="0"/>
                <a:cs typeface="Times New Roman" panose="02020603050405020304" pitchFamily="18" charset="0"/>
              </a:rPr>
              <a:t>, і, р, ө, п, д, с, т, у, и, ғ, </a:t>
            </a:r>
            <a:r>
              <a:rPr lang="kk-KZ" sz="3200" b="1" dirty="0" smtClean="0">
                <a:latin typeface="Times New Roman" panose="02020603050405020304" pitchFamily="18" charset="0"/>
                <a:cs typeface="Times New Roman" panose="02020603050405020304" pitchFamily="18" charset="0"/>
              </a:rPr>
              <a:t>н, л</a:t>
            </a:r>
            <a:r>
              <a:rPr lang="kk-KZ" sz="3600" b="1" dirty="0" smtClean="0">
                <a:latin typeface="Times New Roman" panose="02020603050405020304" pitchFamily="18" charset="0"/>
                <a:cs typeface="Times New Roman" panose="02020603050405020304" pitchFamily="18" charset="0"/>
              </a:rPr>
              <a:t>, м, ү, </a:t>
            </a:r>
            <a:r>
              <a:rPr lang="kk-KZ" sz="3200" b="1" dirty="0" smtClean="0">
                <a:latin typeface="Times New Roman" panose="02020603050405020304" pitchFamily="18" charset="0"/>
                <a:cs typeface="Times New Roman" panose="02020603050405020304" pitchFamily="18" charset="0"/>
              </a:rPr>
              <a:t>ш</a:t>
            </a:r>
            <a:endParaRPr lang="kk-KZ" sz="3600" b="1" dirty="0" smtClean="0">
              <a:latin typeface="Times New Roman" panose="02020603050405020304" pitchFamily="18" charset="0"/>
              <a:cs typeface="Times New Roman" panose="02020603050405020304" pitchFamily="18" charset="0"/>
            </a:endParaRPr>
          </a:p>
        </p:txBody>
      </p:sp>
      <p:sp>
        <p:nvSpPr>
          <p:cNvPr id="8" name="Объект 2"/>
          <p:cNvSpPr txBox="1">
            <a:spLocks/>
          </p:cNvSpPr>
          <p:nvPr/>
        </p:nvSpPr>
        <p:spPr>
          <a:xfrm>
            <a:off x="6921857" y="2378730"/>
            <a:ext cx="2679879" cy="1674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sz="3600" b="1" dirty="0" smtClean="0">
                <a:latin typeface="Times New Roman" panose="02020603050405020304" pitchFamily="18" charset="0"/>
                <a:cs typeface="Times New Roman" panose="02020603050405020304" pitchFamily="18" charset="0"/>
              </a:rPr>
              <a:t>А, ә, б, е, о, з, й, к, ұ, қ, ж, ц, ч, щ, һ</a:t>
            </a:r>
          </a:p>
        </p:txBody>
      </p:sp>
      <p:sp>
        <p:nvSpPr>
          <p:cNvPr id="9" name="Объект 2"/>
          <p:cNvSpPr txBox="1">
            <a:spLocks/>
          </p:cNvSpPr>
          <p:nvPr/>
        </p:nvSpPr>
        <p:spPr>
          <a:xfrm>
            <a:off x="342540" y="4380294"/>
            <a:ext cx="1683377" cy="4574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sz="4000" b="1" dirty="0" smtClean="0">
                <a:solidFill>
                  <a:srgbClr val="0070C0"/>
                </a:solidFill>
                <a:latin typeface="Times New Roman" panose="02020603050405020304" pitchFamily="18" charset="0"/>
                <a:cs typeface="Times New Roman" panose="02020603050405020304" pitchFamily="18" charset="0"/>
              </a:rPr>
              <a:t>Үлгі: </a:t>
            </a:r>
          </a:p>
        </p:txBody>
      </p:sp>
      <p:sp>
        <p:nvSpPr>
          <p:cNvPr id="10" name="Объект 2"/>
          <p:cNvSpPr txBox="1">
            <a:spLocks/>
          </p:cNvSpPr>
          <p:nvPr/>
        </p:nvSpPr>
        <p:spPr>
          <a:xfrm>
            <a:off x="503346" y="4961856"/>
            <a:ext cx="10005813" cy="11425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sz="3600" b="1" dirty="0" smtClean="0">
                <a:latin typeface="Times New Roman" panose="02020603050405020304" pitchFamily="18" charset="0"/>
                <a:cs typeface="Times New Roman" panose="02020603050405020304" pitchFamily="18" charset="0"/>
              </a:rPr>
              <a:t>Дауысты дыбыстар: а,</a:t>
            </a:r>
          </a:p>
          <a:p>
            <a:pPr marL="0" indent="0">
              <a:buFont typeface="Arial" panose="020B0604020202020204" pitchFamily="34" charset="0"/>
              <a:buNone/>
            </a:pPr>
            <a:r>
              <a:rPr lang="kk-KZ" sz="3600" b="1" dirty="0" smtClean="0">
                <a:latin typeface="Times New Roman" panose="02020603050405020304" pitchFamily="18" charset="0"/>
                <a:cs typeface="Times New Roman" panose="02020603050405020304" pitchFamily="18" charset="0"/>
              </a:rPr>
              <a:t>Дауыссыз дыбыстар: б,</a:t>
            </a:r>
          </a:p>
        </p:txBody>
      </p:sp>
    </p:spTree>
    <p:extLst>
      <p:ext uri="{BB962C8B-B14F-4D97-AF65-F5344CB8AC3E}">
        <p14:creationId xmlns:p14="http://schemas.microsoft.com/office/powerpoint/2010/main" val="2953862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399</Words>
  <Application>Microsoft Office PowerPoint</Application>
  <PresentationFormat>Широкоэкранный</PresentationFormat>
  <Paragraphs>47</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Есіңде сақта</vt:lpstr>
      <vt:lpstr>Суреттерді ретімен қойып шық және әңгімеле:</vt:lpstr>
      <vt:lpstr>Презентация PowerPoint</vt:lpstr>
      <vt:lpstr>Презентация PowerPoint</vt:lpstr>
      <vt:lpstr>Жазылым </vt:lpstr>
      <vt:lpstr>Жазылым </vt:lpstr>
      <vt:lpstr>Жазылым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Акерке</cp:lastModifiedBy>
  <cp:revision>44</cp:revision>
  <dcterms:created xsi:type="dcterms:W3CDTF">2021-01-05T06:07:42Z</dcterms:created>
  <dcterms:modified xsi:type="dcterms:W3CDTF">2021-03-31T11:57:21Z</dcterms:modified>
</cp:coreProperties>
</file>