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6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3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A5982-A484-4203-8847-7900CAE5AF0D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808E1-35C4-4038-9130-60187A7FDF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0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808E1-35C4-4038-9130-60187A7FDF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21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72f31f37-89ee-411e-bf77-96090b194e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14290"/>
            <a:ext cx="2312787" cy="305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714356"/>
            <a:ext cx="406508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САУАТ АШУ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тоқсан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сабақ. Әңгіме оқимын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307181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тақырыбы: 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мақсаты:  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тыңдау барысында тілдік бірліктерді (сөйлеу, сөз, сөйлем, мәтін) ажырату, тыңдалған мәтіннің мазмұнын түсіну </a:t>
            </a:r>
          </a:p>
          <a:p>
            <a:endParaRPr lang="kk-KZ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1edab63-8ff5-45b2-bfb7-8d55d41c5cc8.jpg"/>
          <p:cNvPicPr>
            <a:picLocks noChangeAspect="1"/>
          </p:cNvPicPr>
          <p:nvPr/>
        </p:nvPicPr>
        <p:blipFill>
          <a:blip r:embed="rId3"/>
          <a:srcRect l="45196" t="6250" r="34690" b="73760"/>
          <a:stretch>
            <a:fillRect/>
          </a:stretch>
        </p:blipFill>
        <p:spPr>
          <a:xfrm rot="16200000">
            <a:off x="179886" y="243393"/>
            <a:ext cx="1926180" cy="1857388"/>
          </a:xfrm>
          <a:prstGeom prst="rect">
            <a:avLst/>
          </a:prstGeom>
        </p:spPr>
      </p:pic>
      <p:pic>
        <p:nvPicPr>
          <p:cNvPr id="4" name="Рисунок 3" descr="31edab63-8ff5-45b2-bfb7-8d55d41c5cc8.jpg"/>
          <p:cNvPicPr>
            <a:picLocks noChangeAspect="1"/>
          </p:cNvPicPr>
          <p:nvPr/>
        </p:nvPicPr>
        <p:blipFill>
          <a:blip r:embed="rId3"/>
          <a:srcRect l="25801" t="79546" r="53367" b="4166"/>
          <a:stretch>
            <a:fillRect/>
          </a:stretch>
        </p:blipFill>
        <p:spPr>
          <a:xfrm rot="16200000">
            <a:off x="2250265" y="321447"/>
            <a:ext cx="1928826" cy="1714512"/>
          </a:xfrm>
          <a:prstGeom prst="rect">
            <a:avLst/>
          </a:prstGeom>
        </p:spPr>
      </p:pic>
      <p:pic>
        <p:nvPicPr>
          <p:cNvPr id="5" name="Рисунок 4" descr="31edab63-8ff5-45b2-bfb7-8d55d41c5cc8.jpg"/>
          <p:cNvPicPr>
            <a:picLocks noChangeAspect="1"/>
          </p:cNvPicPr>
          <p:nvPr/>
        </p:nvPicPr>
        <p:blipFill>
          <a:blip r:embed="rId3"/>
          <a:srcRect l="22485" t="55021" r="54389" b="22028"/>
          <a:stretch>
            <a:fillRect/>
          </a:stretch>
        </p:blipFill>
        <p:spPr>
          <a:xfrm rot="16200000">
            <a:off x="2393140" y="3464720"/>
            <a:ext cx="1928826" cy="1857386"/>
          </a:xfrm>
          <a:prstGeom prst="rect">
            <a:avLst/>
          </a:prstGeom>
        </p:spPr>
      </p:pic>
      <p:pic>
        <p:nvPicPr>
          <p:cNvPr id="6" name="Рисунок 5" descr="31edab63-8ff5-45b2-bfb7-8d55d41c5cc8.jpg"/>
          <p:cNvPicPr>
            <a:picLocks noChangeAspect="1"/>
          </p:cNvPicPr>
          <p:nvPr/>
        </p:nvPicPr>
        <p:blipFill>
          <a:blip r:embed="rId3"/>
          <a:srcRect l="20772" t="32195" r="54054" b="49843"/>
          <a:stretch>
            <a:fillRect/>
          </a:stretch>
        </p:blipFill>
        <p:spPr>
          <a:xfrm rot="16200000">
            <a:off x="7143768" y="3500438"/>
            <a:ext cx="2000264" cy="1714512"/>
          </a:xfrm>
          <a:prstGeom prst="rect">
            <a:avLst/>
          </a:prstGeom>
        </p:spPr>
      </p:pic>
      <p:pic>
        <p:nvPicPr>
          <p:cNvPr id="7" name="Рисунок 6" descr="31edab63-8ff5-45b2-bfb7-8d55d41c5cc8.jpg"/>
          <p:cNvPicPr>
            <a:picLocks noChangeAspect="1"/>
          </p:cNvPicPr>
          <p:nvPr/>
        </p:nvPicPr>
        <p:blipFill>
          <a:blip r:embed="rId3"/>
          <a:srcRect l="20772" t="6250" r="55649" b="73499"/>
          <a:stretch>
            <a:fillRect/>
          </a:stretch>
        </p:blipFill>
        <p:spPr>
          <a:xfrm rot="16200000">
            <a:off x="5107786" y="321445"/>
            <a:ext cx="1857389" cy="1785947"/>
          </a:xfrm>
          <a:prstGeom prst="rect">
            <a:avLst/>
          </a:prstGeom>
        </p:spPr>
      </p:pic>
      <p:pic>
        <p:nvPicPr>
          <p:cNvPr id="8" name="Рисунок 7" descr="31edab63-8ff5-45b2-bfb7-8d55d41c5cc8.jpg"/>
          <p:cNvPicPr>
            <a:picLocks noChangeAspect="1"/>
          </p:cNvPicPr>
          <p:nvPr/>
        </p:nvPicPr>
        <p:blipFill>
          <a:blip r:embed="rId3"/>
          <a:srcRect l="47165" t="74254" r="34690" b="4166"/>
          <a:stretch>
            <a:fillRect/>
          </a:stretch>
        </p:blipFill>
        <p:spPr>
          <a:xfrm rot="16200000">
            <a:off x="5107787" y="3393280"/>
            <a:ext cx="2000264" cy="1928828"/>
          </a:xfrm>
          <a:prstGeom prst="rect">
            <a:avLst/>
          </a:prstGeom>
        </p:spPr>
      </p:pic>
      <p:pic>
        <p:nvPicPr>
          <p:cNvPr id="9" name="Рисунок 8" descr="31edab63-8ff5-45b2-bfb7-8d55d41c5cc8.jpg"/>
          <p:cNvPicPr>
            <a:picLocks noChangeAspect="1"/>
          </p:cNvPicPr>
          <p:nvPr/>
        </p:nvPicPr>
        <p:blipFill>
          <a:blip r:embed="rId3"/>
          <a:srcRect l="44238" t="52399" r="34690" b="24526"/>
          <a:stretch>
            <a:fillRect/>
          </a:stretch>
        </p:blipFill>
        <p:spPr>
          <a:xfrm rot="16200000">
            <a:off x="7163860" y="265635"/>
            <a:ext cx="1857389" cy="1897572"/>
          </a:xfrm>
          <a:prstGeom prst="rect">
            <a:avLst/>
          </a:prstGeom>
        </p:spPr>
      </p:pic>
      <p:pic>
        <p:nvPicPr>
          <p:cNvPr id="10" name="Рисунок 9" descr="31edab63-8ff5-45b2-bfb7-8d55d41c5cc8.jpg"/>
          <p:cNvPicPr>
            <a:picLocks noChangeAspect="1"/>
          </p:cNvPicPr>
          <p:nvPr/>
        </p:nvPicPr>
        <p:blipFill>
          <a:blip r:embed="rId3"/>
          <a:srcRect l="42323" t="29942" r="35408" b="51549"/>
          <a:stretch>
            <a:fillRect/>
          </a:stretch>
        </p:blipFill>
        <p:spPr>
          <a:xfrm rot="16200000">
            <a:off x="243789" y="3470931"/>
            <a:ext cx="1941250" cy="1857388"/>
          </a:xfrm>
          <a:prstGeom prst="rect">
            <a:avLst/>
          </a:prstGeom>
        </p:spPr>
      </p:pic>
      <p:sp>
        <p:nvSpPr>
          <p:cNvPr id="11" name="Минус 10"/>
          <p:cNvSpPr/>
          <p:nvPr/>
        </p:nvSpPr>
        <p:spPr>
          <a:xfrm>
            <a:off x="2000232" y="1000108"/>
            <a:ext cx="428628" cy="2143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2071670" y="4286256"/>
            <a:ext cx="428628" cy="14287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6858016" y="1071546"/>
            <a:ext cx="357190" cy="2857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7000892" y="4143380"/>
            <a:ext cx="357190" cy="2857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oyb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7356" y="214290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Өзіндік жұмыс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357298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Берілген сөздерді басқа қандай сөзбен алмастырып </a:t>
            </a:r>
          </a:p>
          <a:p>
            <a:r>
              <a:rPr lang="kk-KZ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айтуға болады?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143108" y="2357430"/>
            <a:ext cx="3643338" cy="85725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Ірі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214546" y="3571876"/>
            <a:ext cx="3571900" cy="928694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Алып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214546" y="4857760"/>
            <a:ext cx="3500462" cy="928694"/>
          </a:xfrm>
          <a:prstGeom prst="round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Сирек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214290"/>
            <a:ext cx="4790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humbs-up-4007573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9" y="1571612"/>
            <a:ext cx="3143272" cy="2197016"/>
          </a:xfrm>
          <a:prstGeom prst="rect">
            <a:avLst/>
          </a:prstGeom>
        </p:spPr>
      </p:pic>
      <p:pic>
        <p:nvPicPr>
          <p:cNvPr id="7" name="Рисунок 6" descr="1f4db4ds-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4286248" cy="30003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0034" y="4214818"/>
            <a:ext cx="3614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Сабақ түсінікті болды ма?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4214818"/>
            <a:ext cx="2478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Сұрақтар бар ма?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6966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Сабақтың тақырыбы: </a:t>
            </a:r>
            <a:r>
              <a:rPr lang="kk-KZ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Сөз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3" y="2428868"/>
            <a:ext cx="8286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Бүгінгі сабақта: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сөздердің мағынасына жуық сөздерді табамыз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сөздерді басқа сөздермен алмастырамыз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214554"/>
            <a:ext cx="3976881" cy="4462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38" y="1428736"/>
            <a:ext cx="417973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Біз ақылды баламыз,</a:t>
            </a:r>
          </a:p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Айтқан тілді аламыз</a:t>
            </a:r>
          </a:p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Сауат ашу ілімін,</a:t>
            </a:r>
          </a:p>
          <a:p>
            <a:r>
              <a:rPr lang="kk-KZ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Түсініп біз аламыз.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474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Мысалды түсініп оқы.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b7949ed-2717-4665-a27e-9ade876417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728825" y="431336"/>
            <a:ext cx="5186288" cy="692948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5286380" y="0"/>
            <a:ext cx="3714776" cy="128586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Мәтін бойынша сұрақтарға жауап береді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928670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Мәтіндегі қарамен жазылған сөзді басқа қандай сөзбен алмастырып айтуға болады?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857356" y="2643182"/>
            <a:ext cx="5072098" cy="1071570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i="1" dirty="0" smtClean="0">
                <a:solidFill>
                  <a:schemeClr val="tx1"/>
                </a:solidFill>
              </a:rPr>
              <a:t>Ірімін </a:t>
            </a:r>
            <a:r>
              <a:rPr lang="ru-RU" sz="3200" b="1" i="1" dirty="0" smtClean="0">
                <a:solidFill>
                  <a:schemeClr val="tx1"/>
                </a:solidFill>
              </a:rPr>
              <a:t>-</a:t>
            </a:r>
            <a:r>
              <a:rPr lang="kk-KZ" sz="3200" b="1" i="1" dirty="0" smtClean="0">
                <a:solidFill>
                  <a:schemeClr val="tx1"/>
                </a:solidFill>
              </a:rPr>
              <a:t> үлкенмін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571480"/>
            <a:ext cx="88596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2-жаттығу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Көп нүктенің орнына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сөзге мағынасы жуық сөзді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тауып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жаз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428869"/>
            <a:ext cx="1700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зілдей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-</a:t>
            </a:r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2428868"/>
            <a:ext cx="113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ауыр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3500438"/>
            <a:ext cx="141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суық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3500438"/>
            <a:ext cx="1617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салқын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6" y="2428868"/>
            <a:ext cx="2474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сәлемдесу 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2428868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амандасу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3500438"/>
            <a:ext cx="155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әдемі -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3500438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күшті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33-2331188_digital-literacy-figurative-language-language-activities-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214818"/>
            <a:ext cx="2427440" cy="2480143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286380" y="1071546"/>
            <a:ext cx="3286148" cy="11430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Мағынасы жуық сөздерді таба алады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650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Өлеңді көшіріп жаз және жаттап ал.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1643050"/>
            <a:ext cx="44555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Сүт</a:t>
            </a:r>
          </a:p>
          <a:p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 алады сүттен,</a:t>
            </a:r>
          </a:p>
          <a:p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Құрт алады сүттен.</a:t>
            </a:r>
          </a:p>
          <a:p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Сүт алады молырақ,</a:t>
            </a:r>
          </a:p>
          <a:p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Малын баптап күткен.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2eabc15bfa44e822ae32624e5fc02d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357694"/>
            <a:ext cx="3000396" cy="229530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715008" y="928670"/>
            <a:ext cx="3143272" cy="14287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sz="2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Өлеңді жатқа жаза алады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152" y="642918"/>
            <a:ext cx="8809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жаттығу. 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Қаймақ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сөзіндегі әріптерді пайдаланып, сөздерді жаз.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14488"/>
          <a:ext cx="3857650" cy="9604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1530"/>
                <a:gridCol w="771530"/>
                <a:gridCol w="771530"/>
                <a:gridCol w="771530"/>
                <a:gridCol w="771530"/>
              </a:tblGrid>
              <a:tr h="960430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57818" y="1714488"/>
          <a:ext cx="2714643" cy="9286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4881"/>
                <a:gridCol w="904881"/>
                <a:gridCol w="904881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034" y="3500438"/>
          <a:ext cx="1714512" cy="7858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7256"/>
                <a:gridCol w="857256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357818" y="3429000"/>
          <a:ext cx="2786085" cy="8572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28695"/>
                <a:gridCol w="928695"/>
                <a:gridCol w="928695"/>
              </a:tblGrid>
              <a:tr h="857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472" y="1714488"/>
            <a:ext cx="3679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6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 й  м  а  қ</a:t>
            </a:r>
            <a:endParaRPr lang="ru-RU" sz="6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1714488"/>
            <a:ext cx="2512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   а    й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3357562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  й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8" y="3357562"/>
            <a:ext cx="2238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   а   й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boy-question-2979635.jpg"/>
          <p:cNvPicPr>
            <a:picLocks noChangeAspect="1"/>
          </p:cNvPicPr>
          <p:nvPr/>
        </p:nvPicPr>
        <p:blipFill>
          <a:blip r:embed="rId3" cstate="print"/>
          <a:srcRect r="9124"/>
          <a:stretch>
            <a:fillRect/>
          </a:stretch>
        </p:blipFill>
        <p:spPr>
          <a:xfrm>
            <a:off x="2571736" y="2928934"/>
            <a:ext cx="2569668" cy="3579329"/>
          </a:xfrm>
          <a:prstGeom prst="rect">
            <a:avLst/>
          </a:prstGeom>
        </p:spPr>
      </p:pic>
      <p:sp>
        <p:nvSpPr>
          <p:cNvPr id="17" name="Волна 16"/>
          <p:cNvSpPr/>
          <p:nvPr/>
        </p:nvSpPr>
        <p:spPr>
          <a:xfrm>
            <a:off x="5429256" y="4714884"/>
            <a:ext cx="3357586" cy="1500198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Әріптерді пайдаланып, сөздер құрай алады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inh-anh-hinh-nen-powerpoint-don-gian-dep-nhat-chuyen-nghiep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1edab63-8ff5-45b2-bfb7-8d55d41c5cc8.jpg"/>
          <p:cNvPicPr>
            <a:picLocks noChangeAspect="1"/>
          </p:cNvPicPr>
          <p:nvPr/>
        </p:nvPicPr>
        <p:blipFill>
          <a:blip r:embed="rId3"/>
          <a:srcRect l="20772" t="6250" r="34690" b="4166"/>
          <a:stretch>
            <a:fillRect/>
          </a:stretch>
        </p:blipFill>
        <p:spPr>
          <a:xfrm rot="16200000">
            <a:off x="2321703" y="107133"/>
            <a:ext cx="4429156" cy="8643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214422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Мағынасы қарама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қарсы сөздер шығатындай суреттерді бір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бірімен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сәйкестендір.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4857752" y="142852"/>
            <a:ext cx="3429024" cy="1071570"/>
          </a:xfrm>
          <a:prstGeom prst="snip2DiagRect">
            <a:avLst/>
          </a:prstGeom>
          <a:solidFill>
            <a:srgbClr val="EFE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</a:p>
          <a:p>
            <a:pPr algn="ctr"/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Мағынасы қарама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қарсы суреттерді сәйкестендіреді.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240</Words>
  <Application>Microsoft Office PowerPoint</Application>
  <PresentationFormat>Экран (4:3)</PresentationFormat>
  <Paragraphs>57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64</dc:creator>
  <cp:lastModifiedBy>Huawei</cp:lastModifiedBy>
  <cp:revision>25</cp:revision>
  <dcterms:created xsi:type="dcterms:W3CDTF">2021-04-03T14:37:09Z</dcterms:created>
  <dcterms:modified xsi:type="dcterms:W3CDTF">2024-10-14T14:01:00Z</dcterms:modified>
</cp:coreProperties>
</file>