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316" r:id="rId3"/>
    <p:sldId id="296" r:id="rId4"/>
    <p:sldId id="297" r:id="rId5"/>
    <p:sldId id="298" r:id="rId6"/>
    <p:sldId id="299" r:id="rId7"/>
    <p:sldId id="310" r:id="rId8"/>
    <p:sldId id="302" r:id="rId9"/>
    <p:sldId id="312" r:id="rId10"/>
    <p:sldId id="313" r:id="rId11"/>
    <p:sldId id="314" r:id="rId12"/>
    <p:sldId id="294" r:id="rId13"/>
    <p:sldId id="30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D41FD"/>
    <a:srgbClr val="217D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E10C6-693C-4483-8C46-D41225B11C7B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E2261-1A2C-47BB-BDC6-5D5A84BDBB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892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6D12-55F6-4338-A05B-C252C1CB35EB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1CC5-1835-48E1-BC54-413D34D13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05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6D12-55F6-4338-A05B-C252C1CB35EB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1CC5-1835-48E1-BC54-413D34D13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08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6D12-55F6-4338-A05B-C252C1CB35EB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1CC5-1835-48E1-BC54-413D34D13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990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6D12-55F6-4338-A05B-C252C1CB35EB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1CC5-1835-48E1-BC54-413D34D13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1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6D12-55F6-4338-A05B-C252C1CB35EB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1CC5-1835-48E1-BC54-413D34D13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70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6D12-55F6-4338-A05B-C252C1CB35EB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1CC5-1835-48E1-BC54-413D34D13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630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6D12-55F6-4338-A05B-C252C1CB35EB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1CC5-1835-48E1-BC54-413D34D13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8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6D12-55F6-4338-A05B-C252C1CB35EB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1CC5-1835-48E1-BC54-413D34D13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022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6D12-55F6-4338-A05B-C252C1CB35EB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1CC5-1835-48E1-BC54-413D34D13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148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6D12-55F6-4338-A05B-C252C1CB35EB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1CC5-1835-48E1-BC54-413D34D13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397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6D12-55F6-4338-A05B-C252C1CB35EB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1CC5-1835-48E1-BC54-413D34D13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40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76D12-55F6-4338-A05B-C252C1CB35EB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F1CC5-1835-48E1-BC54-413D34D13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375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k-KZ" b="1" dirty="0" smtClean="0">
                <a:solidFill>
                  <a:srgbClr val="217D2C"/>
                </a:solidFill>
                <a:latin typeface="Century Schoolbook" pitchFamily="18" charset="0"/>
              </a:rPr>
              <a:t>Сауат ашу</a:t>
            </a:r>
            <a:br>
              <a:rPr lang="kk-KZ" b="1" dirty="0" smtClean="0">
                <a:solidFill>
                  <a:srgbClr val="217D2C"/>
                </a:solidFill>
                <a:latin typeface="Century Schoolbook" pitchFamily="18" charset="0"/>
              </a:rPr>
            </a:br>
            <a:r>
              <a:rPr lang="kk-KZ" b="1" dirty="0" smtClean="0">
                <a:solidFill>
                  <a:srgbClr val="217D2C"/>
                </a:solidFill>
                <a:latin typeface="Century Schoolbook" pitchFamily="18" charset="0"/>
              </a:rPr>
              <a:t>1-сынып</a:t>
            </a:r>
            <a:r>
              <a:rPr lang="kk-KZ" b="1" dirty="0">
                <a:solidFill>
                  <a:srgbClr val="217D2C"/>
                </a:solidFill>
                <a:latin typeface="Century Schoolbook" pitchFamily="18" charset="0"/>
              </a:rPr>
              <a:t/>
            </a:r>
            <a:br>
              <a:rPr lang="kk-KZ" b="1" dirty="0">
                <a:solidFill>
                  <a:srgbClr val="217D2C"/>
                </a:solidFill>
                <a:latin typeface="Century Schoolbook" pitchFamily="18" charset="0"/>
              </a:rPr>
            </a:br>
            <a:r>
              <a:rPr lang="kk-KZ" b="1" dirty="0" smtClean="0">
                <a:solidFill>
                  <a:srgbClr val="217D2C"/>
                </a:solidFill>
                <a:latin typeface="Century Schoolbook" pitchFamily="18" charset="0"/>
              </a:rPr>
              <a:t>104-сабақ</a:t>
            </a:r>
            <a:r>
              <a:rPr lang="kk-KZ" b="1" dirty="0">
                <a:solidFill>
                  <a:srgbClr val="217D2C"/>
                </a:solidFill>
                <a:latin typeface="Century Schoolbook" pitchFamily="18" charset="0"/>
              </a:rPr>
              <a:t/>
            </a:r>
            <a:br>
              <a:rPr lang="kk-KZ" b="1" dirty="0">
                <a:solidFill>
                  <a:srgbClr val="217D2C"/>
                </a:solidFill>
                <a:latin typeface="Century Schoolbook" pitchFamily="18" charset="0"/>
              </a:rPr>
            </a:br>
            <a:r>
              <a:rPr lang="" b="1" dirty="0" smtClean="0">
                <a:solidFill>
                  <a:srgbClr val="217D2C"/>
                </a:solidFill>
                <a:latin typeface="Century Schoolbook" pitchFamily="18" charset="0"/>
              </a:rPr>
              <a:t>Табиғатқа саяхат</a:t>
            </a:r>
            <a:r>
              <a:rPr lang="kk-KZ" b="1" dirty="0" smtClean="0">
                <a:solidFill>
                  <a:srgbClr val="217D2C"/>
                </a:solidFill>
                <a:latin typeface="Century Schoolbook" pitchFamily="18" charset="0"/>
              </a:rPr>
              <a:t/>
            </a:r>
            <a:br>
              <a:rPr lang="kk-KZ" b="1" dirty="0" smtClean="0">
                <a:solidFill>
                  <a:srgbClr val="217D2C"/>
                </a:solidFill>
                <a:latin typeface="Century Schoolbook" pitchFamily="18" charset="0"/>
              </a:rPr>
            </a:br>
            <a:r>
              <a:rPr lang="" b="1" dirty="0" smtClean="0">
                <a:solidFill>
                  <a:srgbClr val="217D2C"/>
                </a:solidFill>
                <a:latin typeface="Century Schoolbook" pitchFamily="18" charset="0"/>
              </a:rPr>
              <a:t>Зз</a:t>
            </a:r>
            <a:r>
              <a:rPr lang="kk-KZ" b="1" dirty="0" smtClean="0">
                <a:solidFill>
                  <a:srgbClr val="217D2C"/>
                </a:solidFill>
                <a:latin typeface="Century Schoolbook" pitchFamily="18" charset="0"/>
              </a:rPr>
              <a:t> дыбысы мен әрпі</a:t>
            </a:r>
            <a:endParaRPr lang="ru-RU" b="1" dirty="0">
              <a:solidFill>
                <a:srgbClr val="217D2C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87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https://www.almacltd.com/web/image/product.image/90/image?unique=30865e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42" t="3959" r="10041" b="10396"/>
          <a:stretch/>
        </p:blipFill>
        <p:spPr bwMode="auto">
          <a:xfrm>
            <a:off x="683568" y="4581128"/>
            <a:ext cx="1752712" cy="18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https://i.pinimg.com/originals/90/66/9d/90669da865a2cc622b71ef7126055d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12" b="11357"/>
          <a:stretch/>
        </p:blipFill>
        <p:spPr bwMode="auto">
          <a:xfrm>
            <a:off x="3203848" y="4653136"/>
            <a:ext cx="2331488" cy="17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8" descr="https://ozon-st.cdn.ngenix.net/s3/multimedia-r/600562743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589" b="7145"/>
          <a:stretch/>
        </p:blipFill>
        <p:spPr bwMode="auto">
          <a:xfrm>
            <a:off x="6372200" y="4509120"/>
            <a:ext cx="2195063" cy="182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6675" y="5411609"/>
            <a:ext cx="839107" cy="7561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77895" y="5034123"/>
            <a:ext cx="870218" cy="6526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9912" y="5507263"/>
            <a:ext cx="963032" cy="7952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82728" y="128844"/>
            <a:ext cx="2961272" cy="22209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45082" y="2662808"/>
            <a:ext cx="2649298" cy="18463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5464" y="2517455"/>
            <a:ext cx="2353215" cy="213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933406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https://www.almacltd.com/web/image/product.image/90/image?unique=30865e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42" t="3959" r="10041" b="10396"/>
          <a:stretch/>
        </p:blipFill>
        <p:spPr bwMode="auto">
          <a:xfrm>
            <a:off x="683568" y="4581128"/>
            <a:ext cx="1752712" cy="18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https://i.pinimg.com/originals/90/66/9d/90669da865a2cc622b71ef7126055d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12" b="11357"/>
          <a:stretch/>
        </p:blipFill>
        <p:spPr bwMode="auto">
          <a:xfrm>
            <a:off x="3203848" y="4653136"/>
            <a:ext cx="2331488" cy="17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8" descr="https://ozon-st.cdn.ngenix.net/s3/multimedia-r/600562743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589" b="7145"/>
          <a:stretch/>
        </p:blipFill>
        <p:spPr bwMode="auto">
          <a:xfrm>
            <a:off x="6372200" y="4509120"/>
            <a:ext cx="2195063" cy="182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6675" y="5411609"/>
            <a:ext cx="839107" cy="7561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77895" y="5034123"/>
            <a:ext cx="870218" cy="6526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9912" y="5507263"/>
            <a:ext cx="963032" cy="7952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5551207"/>
            <a:ext cx="909552" cy="6821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69731" y="5337301"/>
            <a:ext cx="731174" cy="5095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59548" y="4919186"/>
            <a:ext cx="714168" cy="64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578024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98492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63688" y="417438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8424936" cy="551723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r>
              <a:rPr lang="kk-KZ" dirty="0" smtClean="0"/>
              <a:t>        </a:t>
            </a:r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r>
              <a:rPr lang="kk-KZ" dirty="0" smtClean="0">
                <a:solidFill>
                  <a:schemeClr val="tx2"/>
                </a:solidFill>
              </a:rPr>
              <a:t>Сабақтың тақырыбы:</a:t>
            </a:r>
          </a:p>
          <a:p>
            <a:pPr>
              <a:buNone/>
            </a:pPr>
            <a:r>
              <a:rPr lang="kk-KZ" b="1" dirty="0"/>
              <a:t>Зз дыбысы мен әрпі</a:t>
            </a:r>
          </a:p>
          <a:p>
            <a:pPr>
              <a:buNone/>
            </a:pPr>
            <a:r>
              <a:rPr lang="kk-KZ" dirty="0" smtClean="0">
                <a:solidFill>
                  <a:schemeClr val="tx2"/>
                </a:solidFill>
              </a:rPr>
              <a:t>Сабақтың мақсаты:              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1. 4. 1 .Мәтіннің мазмұнын тақырыбы немесе оның иллюстрациясы бойынша болжау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400" b="1" dirty="0">
                <a:latin typeface="Times New Roman" panose="02020603050405020304" pitchFamily="18" charset="0"/>
                <a:ea typeface="等线"/>
              </a:rPr>
              <a:t>1.9 Сөздерді, дыбыстарды орфоэпиялық нормаларға сәйкес дұрыс айту</a:t>
            </a:r>
            <a:endParaRPr lang="kk-KZ" sz="2400" b="1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6874414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4696"/>
          </a:xfrm>
        </p:spPr>
        <p:txBody>
          <a:bodyPr/>
          <a:lstStyle/>
          <a:p>
            <a:pPr algn="ctr">
              <a:buNone/>
            </a:pPr>
            <a:endParaRPr lang="kk-KZ" dirty="0" smtClean="0"/>
          </a:p>
          <a:p>
            <a:pPr algn="ctr">
              <a:buNone/>
            </a:pPr>
            <a:r>
              <a:rPr lang="kk-KZ" sz="6000" dirty="0" smtClean="0">
                <a:latin typeface="Times New Roman" pitchFamily="18" charset="0"/>
                <a:cs typeface="Times New Roman" pitchFamily="18" charset="0"/>
              </a:rPr>
              <a:t> «Ой ша</a:t>
            </a:r>
            <a:r>
              <a:rPr lang="" sz="6000" dirty="0" smtClean="0">
                <a:latin typeface="Times New Roman" pitchFamily="18" charset="0"/>
                <a:cs typeface="Times New Roman" pitchFamily="18" charset="0"/>
              </a:rPr>
              <a:t>қыру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kk-KZ" sz="6000" dirty="0" smtClean="0">
                <a:latin typeface="Times New Roman" pitchFamily="18" charset="0"/>
                <a:cs typeface="Times New Roman" pitchFamily="18" charset="0"/>
              </a:rPr>
              <a:t>жұмбақ жасыру</a:t>
            </a:r>
          </a:p>
          <a:p>
            <a:pPr algn="ctr">
              <a:buNone/>
            </a:pPr>
            <a:endParaRPr lang="kk-KZ" sz="4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kk-KZ" sz="4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Ұшады </a:t>
            </a:r>
            <a:r>
              <a:rPr lang="kk-KZ" sz="4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қанатсыз,</a:t>
            </a:r>
          </a:p>
          <a:p>
            <a:pPr algn="ctr">
              <a:buNone/>
            </a:pPr>
            <a:r>
              <a:rPr lang="kk-KZ" sz="4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Зырлайды аяқсыз.</a:t>
            </a:r>
            <a:endParaRPr lang="kk-KZ" sz="4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941168"/>
            <a:ext cx="32303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" sz="6000" dirty="0" smtClean="0">
                <a:solidFill>
                  <a:srgbClr val="2D41FD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" sz="6000" dirty="0" smtClean="0">
                <a:solidFill>
                  <a:srgbClr val="2D41FD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" sz="6000" dirty="0" smtClean="0">
                <a:solidFill>
                  <a:srgbClr val="2D41FD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" sz="6000" dirty="0" smtClean="0">
                <a:solidFill>
                  <a:srgbClr val="2D41FD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6000" dirty="0">
              <a:solidFill>
                <a:srgbClr val="2D41F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04664"/>
            <a:ext cx="7056784" cy="471757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" sz="34400" dirty="0" smtClean="0">
                <a:solidFill>
                  <a:srgbClr val="2D41FD"/>
                </a:solidFill>
                <a:latin typeface="Times New Roman" pitchFamily="18" charset="0"/>
                <a:cs typeface="Times New Roman" pitchFamily="18" charset="0"/>
              </a:rPr>
              <a:t>Зз</a:t>
            </a:r>
            <a:r>
              <a:rPr lang="kk-KZ" sz="34400" dirty="0" smtClean="0">
                <a:solidFill>
                  <a:srgbClr val="2D41F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дыбысы мен әріпі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kk-KZ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9278602"/>
              </p:ext>
            </p:extLst>
          </p:nvPr>
        </p:nvGraphicFramePr>
        <p:xfrm>
          <a:off x="5868144" y="2852936"/>
          <a:ext cx="302433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48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48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48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48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4030074"/>
              </p:ext>
            </p:extLst>
          </p:nvPr>
        </p:nvGraphicFramePr>
        <p:xfrm>
          <a:off x="395536" y="2852936"/>
          <a:ext cx="288032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5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5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25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66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2848">
                <a:tc>
                  <a:txBody>
                    <a:bodyPr/>
                    <a:lstStyle/>
                    <a:p>
                      <a:r>
                        <a:rPr lang="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7665033"/>
              </p:ext>
            </p:extLst>
          </p:nvPr>
        </p:nvGraphicFramePr>
        <p:xfrm>
          <a:off x="2555777" y="5877272"/>
          <a:ext cx="352839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2144" y="3573016"/>
            <a:ext cx="2979712" cy="2259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32656"/>
            <a:ext cx="2664296" cy="24230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6256" y="459965"/>
            <a:ext cx="3536223" cy="229578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Бер</a:t>
            </a:r>
            <a:r>
              <a:rPr lang="" dirty="0" smtClean="0"/>
              <a:t>і</a:t>
            </a:r>
            <a:r>
              <a:rPr lang="ru-RU" dirty="0" err="1" smtClean="0"/>
              <a:t>лген</a:t>
            </a:r>
            <a:r>
              <a:rPr lang="ru-RU" dirty="0" smtClean="0"/>
              <a:t> с</a:t>
            </a:r>
            <a:r>
              <a:rPr lang="kk-KZ" dirty="0" smtClean="0"/>
              <a:t>өздерге дыбыстық талдау жасайық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k-KZ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kk-KZ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</a:t>
            </a:r>
          </a:p>
          <a:p>
            <a:pPr>
              <a:buNone/>
            </a:pPr>
            <a:endParaRPr lang="kk-KZ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/>
              <a:t> </a:t>
            </a:r>
            <a:r>
              <a:rPr lang="kk-KZ" sz="4400" b="1" dirty="0" smtClean="0">
                <a:solidFill>
                  <a:schemeClr val="tx2"/>
                </a:solidFill>
              </a:rPr>
              <a:t>Қ</a:t>
            </a:r>
            <a:r>
              <a:rPr lang="kk-KZ" sz="4400" b="1" dirty="0" smtClean="0">
                <a:solidFill>
                  <a:srgbClr val="FF0000"/>
                </a:solidFill>
              </a:rPr>
              <a:t>а</a:t>
            </a:r>
            <a:r>
              <a:rPr lang="kk-KZ" sz="4400" b="1" dirty="0" smtClean="0">
                <a:solidFill>
                  <a:schemeClr val="tx2"/>
                </a:solidFill>
              </a:rPr>
              <a:t>з</a:t>
            </a:r>
            <a:r>
              <a:rPr lang="kk-KZ" dirty="0" smtClean="0"/>
              <a:t>                                  </a:t>
            </a:r>
            <a:endParaRPr lang="ru-RU" dirty="0"/>
          </a:p>
        </p:txBody>
      </p:sp>
      <p:pic>
        <p:nvPicPr>
          <p:cNvPr id="4" name="Рисунок 3" descr="глаз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340768"/>
            <a:ext cx="2438400" cy="1876425"/>
          </a:xfrm>
          <a:prstGeom prst="rect">
            <a:avLst/>
          </a:prstGeom>
        </p:spPr>
      </p:pic>
      <p:pic>
        <p:nvPicPr>
          <p:cNvPr id="5" name="Рисунок 4" descr="ут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005064"/>
            <a:ext cx="3168352" cy="228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852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https://www.almacltd.com/web/image/product.image/90/image?unique=30865e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42" t="3959" r="10041" b="10396"/>
          <a:stretch/>
        </p:blipFill>
        <p:spPr bwMode="auto">
          <a:xfrm>
            <a:off x="683568" y="4581128"/>
            <a:ext cx="1752712" cy="18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https://i.pinimg.com/originals/90/66/9d/90669da865a2cc622b71ef7126055d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12" b="11357"/>
          <a:stretch/>
        </p:blipFill>
        <p:spPr bwMode="auto">
          <a:xfrm>
            <a:off x="3203848" y="4653136"/>
            <a:ext cx="2331488" cy="17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8" descr="https://ozon-st.cdn.ngenix.net/s3/multimedia-r/600562743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589" b="7145"/>
          <a:stretch/>
        </p:blipFill>
        <p:spPr bwMode="auto">
          <a:xfrm>
            <a:off x="6372200" y="4509120"/>
            <a:ext cx="2195063" cy="182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8090" y="128844"/>
            <a:ext cx="2423668" cy="2184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61585" y="2517455"/>
            <a:ext cx="2757686" cy="20682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20936" y="128844"/>
            <a:ext cx="2601358" cy="21480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82728" y="128844"/>
            <a:ext cx="2961272" cy="22209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45082" y="2662808"/>
            <a:ext cx="2649298" cy="18463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5464" y="2517455"/>
            <a:ext cx="2353215" cy="213568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https://www.almacltd.com/web/image/product.image/90/image?unique=30865e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42" t="3959" r="10041" b="10396"/>
          <a:stretch/>
        </p:blipFill>
        <p:spPr bwMode="auto">
          <a:xfrm>
            <a:off x="683568" y="4581128"/>
            <a:ext cx="1752712" cy="18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https://i.pinimg.com/originals/90/66/9d/90669da865a2cc622b71ef7126055d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12" b="11357"/>
          <a:stretch/>
        </p:blipFill>
        <p:spPr bwMode="auto">
          <a:xfrm>
            <a:off x="3203848" y="4653136"/>
            <a:ext cx="2331488" cy="17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8" descr="https://ozon-st.cdn.ngenix.net/s3/multimedia-r/600562743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589" b="7145"/>
          <a:stretch/>
        </p:blipFill>
        <p:spPr bwMode="auto">
          <a:xfrm>
            <a:off x="6372200" y="4509120"/>
            <a:ext cx="2195063" cy="182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6675" y="5411609"/>
            <a:ext cx="839107" cy="7561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61585" y="2517455"/>
            <a:ext cx="2757686" cy="20682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20936" y="128844"/>
            <a:ext cx="2601358" cy="21480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82728" y="128844"/>
            <a:ext cx="2961272" cy="22209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45082" y="2662808"/>
            <a:ext cx="2649298" cy="18463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5464" y="2517455"/>
            <a:ext cx="2353215" cy="213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250534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Words>72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Сауат ашу 1-сынып 104-сабақ Табиғатқа саяхат Зз дыбысы мен әрпі</vt:lpstr>
      <vt:lpstr>Слайд 2</vt:lpstr>
      <vt:lpstr>Слайд 3</vt:lpstr>
      <vt:lpstr>Слайд 4</vt:lpstr>
      <vt:lpstr>Слайд 5</vt:lpstr>
      <vt:lpstr>Слайд 6</vt:lpstr>
      <vt:lpstr>Берілген сөздерге дыбыстық талдау жасайық 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Сауат ашу 1-сынып  Д д дыбысы мен әрпі</dc:title>
  <dc:creator>Тойбазар</dc:creator>
  <cp:lastModifiedBy>Пользователь</cp:lastModifiedBy>
  <cp:revision>56</cp:revision>
  <dcterms:created xsi:type="dcterms:W3CDTF">2020-10-18T11:54:46Z</dcterms:created>
  <dcterms:modified xsi:type="dcterms:W3CDTF">2021-01-08T07:59:42Z</dcterms:modified>
</cp:coreProperties>
</file>