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57" r:id="rId4"/>
    <p:sldId id="258" r:id="rId5"/>
    <p:sldId id="264" r:id="rId6"/>
    <p:sldId id="259" r:id="rId7"/>
    <p:sldId id="260" r:id="rId8"/>
    <p:sldId id="261"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636"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146773D-A226-488A-8D44-D7A36B9B204E}" type="datetimeFigureOut">
              <a:rPr lang="ru-RU" smtClean="0"/>
              <a:pPr/>
              <a:t>08.01.2021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B1F549-49E0-48D2-BA4E-63D57A2CA313}" type="slidenum">
              <a:rPr lang="ru-RU" smtClean="0"/>
              <a:pPr/>
              <a:t>‹#›</a:t>
            </a:fld>
            <a:endParaRPr lang="ru-RU"/>
          </a:p>
        </p:txBody>
      </p:sp>
    </p:spTree>
    <p:extLst>
      <p:ext uri="{BB962C8B-B14F-4D97-AF65-F5344CB8AC3E}">
        <p14:creationId xmlns:p14="http://schemas.microsoft.com/office/powerpoint/2010/main" xmlns="" val="2500895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146773D-A226-488A-8D44-D7A36B9B204E}" type="datetimeFigureOut">
              <a:rPr lang="ru-RU" smtClean="0"/>
              <a:pPr/>
              <a:t>08.01.2021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B1F549-49E0-48D2-BA4E-63D57A2CA313}" type="slidenum">
              <a:rPr lang="ru-RU" smtClean="0"/>
              <a:pPr/>
              <a:t>‹#›</a:t>
            </a:fld>
            <a:endParaRPr lang="ru-RU"/>
          </a:p>
        </p:txBody>
      </p:sp>
    </p:spTree>
    <p:extLst>
      <p:ext uri="{BB962C8B-B14F-4D97-AF65-F5344CB8AC3E}">
        <p14:creationId xmlns:p14="http://schemas.microsoft.com/office/powerpoint/2010/main" xmlns="" val="506703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146773D-A226-488A-8D44-D7A36B9B204E}" type="datetimeFigureOut">
              <a:rPr lang="ru-RU" smtClean="0"/>
              <a:pPr/>
              <a:t>08.01.2021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B1F549-49E0-48D2-BA4E-63D57A2CA313}" type="slidenum">
              <a:rPr lang="ru-RU" smtClean="0"/>
              <a:pPr/>
              <a:t>‹#›</a:t>
            </a:fld>
            <a:endParaRPr lang="ru-RU"/>
          </a:p>
        </p:txBody>
      </p:sp>
    </p:spTree>
    <p:extLst>
      <p:ext uri="{BB962C8B-B14F-4D97-AF65-F5344CB8AC3E}">
        <p14:creationId xmlns:p14="http://schemas.microsoft.com/office/powerpoint/2010/main" xmlns="" val="1133737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146773D-A226-488A-8D44-D7A36B9B204E}" type="datetimeFigureOut">
              <a:rPr lang="ru-RU" smtClean="0"/>
              <a:pPr/>
              <a:t>08.01.2021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B1F549-49E0-48D2-BA4E-63D57A2CA313}" type="slidenum">
              <a:rPr lang="ru-RU" smtClean="0"/>
              <a:pPr/>
              <a:t>‹#›</a:t>
            </a:fld>
            <a:endParaRPr lang="ru-RU"/>
          </a:p>
        </p:txBody>
      </p:sp>
    </p:spTree>
    <p:extLst>
      <p:ext uri="{BB962C8B-B14F-4D97-AF65-F5344CB8AC3E}">
        <p14:creationId xmlns:p14="http://schemas.microsoft.com/office/powerpoint/2010/main" xmlns="" val="2212976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146773D-A226-488A-8D44-D7A36B9B204E}" type="datetimeFigureOut">
              <a:rPr lang="ru-RU" smtClean="0"/>
              <a:pPr/>
              <a:t>08.01.2021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B1F549-49E0-48D2-BA4E-63D57A2CA313}" type="slidenum">
              <a:rPr lang="ru-RU" smtClean="0"/>
              <a:pPr/>
              <a:t>‹#›</a:t>
            </a:fld>
            <a:endParaRPr lang="ru-RU"/>
          </a:p>
        </p:txBody>
      </p:sp>
    </p:spTree>
    <p:extLst>
      <p:ext uri="{BB962C8B-B14F-4D97-AF65-F5344CB8AC3E}">
        <p14:creationId xmlns:p14="http://schemas.microsoft.com/office/powerpoint/2010/main" xmlns="" val="1100800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146773D-A226-488A-8D44-D7A36B9B204E}" type="datetimeFigureOut">
              <a:rPr lang="ru-RU" smtClean="0"/>
              <a:pPr/>
              <a:t>08.01.2021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B1F549-49E0-48D2-BA4E-63D57A2CA313}" type="slidenum">
              <a:rPr lang="ru-RU" smtClean="0"/>
              <a:pPr/>
              <a:t>‹#›</a:t>
            </a:fld>
            <a:endParaRPr lang="ru-RU"/>
          </a:p>
        </p:txBody>
      </p:sp>
    </p:spTree>
    <p:extLst>
      <p:ext uri="{BB962C8B-B14F-4D97-AF65-F5344CB8AC3E}">
        <p14:creationId xmlns:p14="http://schemas.microsoft.com/office/powerpoint/2010/main" xmlns="" val="3834669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146773D-A226-488A-8D44-D7A36B9B204E}" type="datetimeFigureOut">
              <a:rPr lang="ru-RU" smtClean="0"/>
              <a:pPr/>
              <a:t>08.01.2021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DB1F549-49E0-48D2-BA4E-63D57A2CA313}" type="slidenum">
              <a:rPr lang="ru-RU" smtClean="0"/>
              <a:pPr/>
              <a:t>‹#›</a:t>
            </a:fld>
            <a:endParaRPr lang="ru-RU"/>
          </a:p>
        </p:txBody>
      </p:sp>
    </p:spTree>
    <p:extLst>
      <p:ext uri="{BB962C8B-B14F-4D97-AF65-F5344CB8AC3E}">
        <p14:creationId xmlns:p14="http://schemas.microsoft.com/office/powerpoint/2010/main" xmlns="" val="194105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146773D-A226-488A-8D44-D7A36B9B204E}" type="datetimeFigureOut">
              <a:rPr lang="ru-RU" smtClean="0"/>
              <a:pPr/>
              <a:t>08.01.2021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DB1F549-49E0-48D2-BA4E-63D57A2CA313}" type="slidenum">
              <a:rPr lang="ru-RU" smtClean="0"/>
              <a:pPr/>
              <a:t>‹#›</a:t>
            </a:fld>
            <a:endParaRPr lang="ru-RU"/>
          </a:p>
        </p:txBody>
      </p:sp>
    </p:spTree>
    <p:extLst>
      <p:ext uri="{BB962C8B-B14F-4D97-AF65-F5344CB8AC3E}">
        <p14:creationId xmlns:p14="http://schemas.microsoft.com/office/powerpoint/2010/main" xmlns="" val="132908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146773D-A226-488A-8D44-D7A36B9B204E}" type="datetimeFigureOut">
              <a:rPr lang="ru-RU" smtClean="0"/>
              <a:pPr/>
              <a:t>08.01.2021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DB1F549-49E0-48D2-BA4E-63D57A2CA313}" type="slidenum">
              <a:rPr lang="ru-RU" smtClean="0"/>
              <a:pPr/>
              <a:t>‹#›</a:t>
            </a:fld>
            <a:endParaRPr lang="ru-RU"/>
          </a:p>
        </p:txBody>
      </p:sp>
    </p:spTree>
    <p:extLst>
      <p:ext uri="{BB962C8B-B14F-4D97-AF65-F5344CB8AC3E}">
        <p14:creationId xmlns:p14="http://schemas.microsoft.com/office/powerpoint/2010/main" xmlns="" val="2782791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146773D-A226-488A-8D44-D7A36B9B204E}" type="datetimeFigureOut">
              <a:rPr lang="ru-RU" smtClean="0"/>
              <a:pPr/>
              <a:t>08.01.2021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B1F549-49E0-48D2-BA4E-63D57A2CA313}" type="slidenum">
              <a:rPr lang="ru-RU" smtClean="0"/>
              <a:pPr/>
              <a:t>‹#›</a:t>
            </a:fld>
            <a:endParaRPr lang="ru-RU"/>
          </a:p>
        </p:txBody>
      </p:sp>
    </p:spTree>
    <p:extLst>
      <p:ext uri="{BB962C8B-B14F-4D97-AF65-F5344CB8AC3E}">
        <p14:creationId xmlns:p14="http://schemas.microsoft.com/office/powerpoint/2010/main" xmlns="" val="218179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146773D-A226-488A-8D44-D7A36B9B204E}" type="datetimeFigureOut">
              <a:rPr lang="ru-RU" smtClean="0"/>
              <a:pPr/>
              <a:t>08.01.2021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B1F549-49E0-48D2-BA4E-63D57A2CA313}" type="slidenum">
              <a:rPr lang="ru-RU" smtClean="0"/>
              <a:pPr/>
              <a:t>‹#›</a:t>
            </a:fld>
            <a:endParaRPr lang="ru-RU"/>
          </a:p>
        </p:txBody>
      </p:sp>
    </p:spTree>
    <p:extLst>
      <p:ext uri="{BB962C8B-B14F-4D97-AF65-F5344CB8AC3E}">
        <p14:creationId xmlns:p14="http://schemas.microsoft.com/office/powerpoint/2010/main" xmlns="" val="3957229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6773D-A226-488A-8D44-D7A36B9B204E}" type="datetimeFigureOut">
              <a:rPr lang="ru-RU" smtClean="0"/>
              <a:pPr/>
              <a:t>08.01.2021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1F549-49E0-48D2-BA4E-63D57A2CA313}" type="slidenum">
              <a:rPr lang="ru-RU" smtClean="0"/>
              <a:pPr/>
              <a:t>‹#›</a:t>
            </a:fld>
            <a:endParaRPr lang="ru-RU"/>
          </a:p>
        </p:txBody>
      </p:sp>
    </p:spTree>
    <p:extLst>
      <p:ext uri="{BB962C8B-B14F-4D97-AF65-F5344CB8AC3E}">
        <p14:creationId xmlns:p14="http://schemas.microsoft.com/office/powerpoint/2010/main" xmlns="" val="3346702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08364" y="411094"/>
            <a:ext cx="10113818" cy="571261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3" name="Подзаголовок 2"/>
          <p:cNvSpPr>
            <a:spLocks noGrp="1"/>
          </p:cNvSpPr>
          <p:nvPr>
            <p:ph type="subTitle" idx="1"/>
          </p:nvPr>
        </p:nvSpPr>
        <p:spPr>
          <a:xfrm>
            <a:off x="1524000" y="854439"/>
            <a:ext cx="9144000" cy="4403361"/>
          </a:xfrm>
        </p:spPr>
        <p:txBody>
          <a:bodyPr>
            <a:normAutofit/>
          </a:bodyPr>
          <a:lstStyle/>
          <a:p>
            <a:r>
              <a:rPr lang="kk-KZ" sz="4400" dirty="0">
                <a:solidFill>
                  <a:schemeClr val="accent1">
                    <a:lumMod val="75000"/>
                  </a:schemeClr>
                </a:solidFill>
                <a:latin typeface="Times New Roman" panose="02020603050405020304" pitchFamily="18" charset="0"/>
                <a:cs typeface="Times New Roman" panose="02020603050405020304" pitchFamily="18" charset="0"/>
              </a:rPr>
              <a:t>Сауат ашу </a:t>
            </a:r>
          </a:p>
          <a:p>
            <a:r>
              <a:rPr lang="kk-KZ" sz="4400" dirty="0">
                <a:solidFill>
                  <a:schemeClr val="accent1">
                    <a:lumMod val="75000"/>
                  </a:schemeClr>
                </a:solidFill>
                <a:latin typeface="Times New Roman" panose="02020603050405020304" pitchFamily="18" charset="0"/>
                <a:cs typeface="Times New Roman" panose="02020603050405020304" pitchFamily="18" charset="0"/>
              </a:rPr>
              <a:t>1 сынып </a:t>
            </a:r>
          </a:p>
          <a:p>
            <a:r>
              <a:rPr lang="kk-KZ" sz="4400" dirty="0">
                <a:solidFill>
                  <a:schemeClr val="accent1">
                    <a:lumMod val="75000"/>
                  </a:schemeClr>
                </a:solidFill>
                <a:latin typeface="Times New Roman" panose="02020603050405020304" pitchFamily="18" charset="0"/>
                <a:cs typeface="Times New Roman" panose="02020603050405020304" pitchFamily="18" charset="0"/>
              </a:rPr>
              <a:t>Бөлім: Саяхат</a:t>
            </a:r>
          </a:p>
          <a:p>
            <a:r>
              <a:rPr lang="kk-KZ" sz="4400" dirty="0" smtClean="0">
                <a:solidFill>
                  <a:schemeClr val="accent1">
                    <a:lumMod val="75000"/>
                  </a:schemeClr>
                </a:solidFill>
                <a:latin typeface="Times New Roman" panose="02020603050405020304" pitchFamily="18" charset="0"/>
                <a:cs typeface="Times New Roman" panose="02020603050405020304" pitchFamily="18" charset="0"/>
              </a:rPr>
              <a:t>3-сабақ</a:t>
            </a:r>
            <a:endParaRPr lang="kk-KZ" sz="4400" dirty="0">
              <a:solidFill>
                <a:schemeClr val="accent1">
                  <a:lumMod val="75000"/>
                </a:schemeClr>
              </a:solidFill>
              <a:latin typeface="Times New Roman" panose="02020603050405020304" pitchFamily="18" charset="0"/>
              <a:cs typeface="Times New Roman" panose="02020603050405020304" pitchFamily="18" charset="0"/>
            </a:endParaRPr>
          </a:p>
          <a:p>
            <a:r>
              <a:rPr lang="kk-KZ" sz="4400" dirty="0">
                <a:solidFill>
                  <a:schemeClr val="accent1">
                    <a:lumMod val="75000"/>
                  </a:schemeClr>
                </a:solidFill>
                <a:latin typeface="Times New Roman" panose="02020603050405020304" pitchFamily="18" charset="0"/>
                <a:cs typeface="Times New Roman" panose="02020603050405020304" pitchFamily="18" charset="0"/>
              </a:rPr>
              <a:t>Орманға саяхат. ң дыбысы мен әрпі</a:t>
            </a:r>
          </a:p>
        </p:txBody>
      </p:sp>
    </p:spTree>
    <p:extLst>
      <p:ext uri="{BB962C8B-B14F-4D97-AF65-F5344CB8AC3E}">
        <p14:creationId xmlns:p14="http://schemas.microsoft.com/office/powerpoint/2010/main" xmlns="" val="2671402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03564" y="411094"/>
            <a:ext cx="10113818" cy="571261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kk-KZ" sz="4000" dirty="0" smtClean="0">
                <a:latin typeface="Times New Roman" panose="02020603050405020304" pitchFamily="18" charset="0"/>
                <a:cs typeface="Times New Roman" panose="02020603050405020304" pitchFamily="18" charset="0"/>
              </a:rPr>
              <a:t>Сабақтың тақырыбы:</a:t>
            </a:r>
          </a:p>
          <a:p>
            <a:r>
              <a:rPr lang="kk-KZ" sz="3600" dirty="0">
                <a:solidFill>
                  <a:srgbClr val="0070C0"/>
                </a:solidFill>
                <a:latin typeface="Times New Roman" panose="02020603050405020304" pitchFamily="18" charset="0"/>
                <a:cs typeface="Times New Roman" panose="02020603050405020304" pitchFamily="18" charset="0"/>
              </a:rPr>
              <a:t>Орманға саяхат. ң дыбысы мен әрпі</a:t>
            </a:r>
            <a:endParaRPr lang="ru-RU" sz="3600" dirty="0">
              <a:solidFill>
                <a:srgbClr val="0070C0"/>
              </a:solidFill>
              <a:latin typeface="Times New Roman" panose="02020603050405020304" pitchFamily="18" charset="0"/>
              <a:cs typeface="Times New Roman" panose="02020603050405020304" pitchFamily="18" charset="0"/>
            </a:endParaRPr>
          </a:p>
          <a:p>
            <a:r>
              <a:rPr lang="kk-KZ" sz="4000" dirty="0" smtClean="0">
                <a:latin typeface="Times New Roman" panose="02020603050405020304" pitchFamily="18" charset="0"/>
                <a:cs typeface="Times New Roman" panose="02020603050405020304" pitchFamily="18" charset="0"/>
              </a:rPr>
              <a:t>Сабақтың мақсаты:</a:t>
            </a:r>
          </a:p>
          <a:p>
            <a:r>
              <a:rPr lang="kk-KZ" sz="3600" dirty="0" smtClean="0">
                <a:solidFill>
                  <a:srgbClr val="0070C0"/>
                </a:solidFill>
                <a:latin typeface="Times New Roman" panose="02020603050405020304" pitchFamily="18" charset="0"/>
                <a:cs typeface="Times New Roman" panose="02020603050405020304" pitchFamily="18" charset="0"/>
              </a:rPr>
              <a:t>ң әрпін тану, ажырату және оны дыбыспен сәйкестендіру </a:t>
            </a:r>
          </a:p>
          <a:p>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79141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456519"/>
            <a:ext cx="10081793" cy="5667297"/>
          </a:xfrm>
        </p:spPr>
        <p:txBody>
          <a:bodyPr/>
          <a:lstStyle/>
          <a:p>
            <a:pPr marL="0" indent="0">
              <a:buNone/>
            </a:pPr>
            <a:r>
              <a:rPr lang="kk-KZ" sz="4800" b="1" dirty="0" smtClean="0">
                <a:solidFill>
                  <a:srgbClr val="00B050"/>
                </a:solidFill>
                <a:latin typeface="Times New Roman" panose="02020603050405020304" pitchFamily="18" charset="0"/>
                <a:cs typeface="Times New Roman" panose="02020603050405020304" pitchFamily="18" charset="0"/>
              </a:rPr>
              <a:t>Оқы:</a:t>
            </a:r>
          </a:p>
          <a:p>
            <a:pPr marL="0" indent="0">
              <a:buNone/>
            </a:pPr>
            <a:r>
              <a:rPr lang="kk-KZ" sz="3200" dirty="0">
                <a:latin typeface="Times New Roman" panose="02020603050405020304" pitchFamily="18" charset="0"/>
                <a:cs typeface="Times New Roman" panose="02020603050405020304" pitchFamily="18" charset="0"/>
              </a:rPr>
              <a:t> </a:t>
            </a:r>
            <a:r>
              <a:rPr lang="kk-KZ" sz="3200" dirty="0" smtClean="0">
                <a:latin typeface="Times New Roman" panose="02020603050405020304" pitchFamily="18" charset="0"/>
                <a:cs typeface="Times New Roman" panose="02020603050405020304" pitchFamily="18" charset="0"/>
              </a:rPr>
              <a:t> </a:t>
            </a:r>
          </a:p>
          <a:p>
            <a:pPr marL="0" indent="0">
              <a:buNone/>
            </a:pPr>
            <a:r>
              <a:rPr lang="kk-KZ" sz="4000" dirty="0">
                <a:latin typeface="Times New Roman" panose="02020603050405020304" pitchFamily="18" charset="0"/>
                <a:cs typeface="Times New Roman" panose="02020603050405020304" pitchFamily="18" charset="0"/>
              </a:rPr>
              <a:t> </a:t>
            </a:r>
            <a:r>
              <a:rPr lang="kk-KZ" sz="4000" dirty="0" smtClean="0">
                <a:latin typeface="Times New Roman" panose="02020603050405020304" pitchFamily="18" charset="0"/>
                <a:cs typeface="Times New Roman" panose="02020603050405020304" pitchFamily="18" charset="0"/>
              </a:rPr>
              <a:t>                              Қоңырау </a:t>
            </a:r>
          </a:p>
          <a:p>
            <a:pPr marL="0" indent="0">
              <a:buNone/>
            </a:pPr>
            <a:r>
              <a:rPr lang="kk-KZ" sz="4000" dirty="0">
                <a:latin typeface="Times New Roman" panose="02020603050405020304" pitchFamily="18" charset="0"/>
                <a:cs typeface="Times New Roman" panose="02020603050405020304" pitchFamily="18" charset="0"/>
              </a:rPr>
              <a:t> </a:t>
            </a:r>
            <a:r>
              <a:rPr lang="kk-KZ" sz="4000" dirty="0" smtClean="0">
                <a:latin typeface="Times New Roman" panose="02020603050405020304" pitchFamily="18" charset="0"/>
                <a:cs typeface="Times New Roman" panose="02020603050405020304" pitchFamily="18" charset="0"/>
              </a:rPr>
              <a:t>       </a:t>
            </a:r>
          </a:p>
          <a:p>
            <a:pPr marL="0" indent="0">
              <a:buNone/>
            </a:pPr>
            <a:r>
              <a:rPr lang="kk-KZ" sz="4000" dirty="0">
                <a:latin typeface="Times New Roman" panose="02020603050405020304" pitchFamily="18" charset="0"/>
                <a:cs typeface="Times New Roman" panose="02020603050405020304" pitchFamily="18" charset="0"/>
              </a:rPr>
              <a:t> </a:t>
            </a:r>
            <a:r>
              <a:rPr lang="kk-KZ" sz="4000" dirty="0" smtClean="0">
                <a:latin typeface="Times New Roman" panose="02020603050405020304" pitchFamily="18" charset="0"/>
                <a:cs typeface="Times New Roman" panose="02020603050405020304" pitchFamily="18" charset="0"/>
              </a:rPr>
              <a:t>      Дың-дың  - қо ңы рау мын.</a:t>
            </a:r>
          </a:p>
          <a:p>
            <a:pPr marL="0" indent="0">
              <a:buNone/>
            </a:pPr>
            <a:r>
              <a:rPr lang="kk-KZ" sz="4000" dirty="0">
                <a:latin typeface="Times New Roman" panose="02020603050405020304" pitchFamily="18" charset="0"/>
                <a:cs typeface="Times New Roman" panose="02020603050405020304" pitchFamily="18" charset="0"/>
              </a:rPr>
              <a:t> </a:t>
            </a:r>
            <a:r>
              <a:rPr lang="kk-KZ" sz="4000" dirty="0" smtClean="0">
                <a:latin typeface="Times New Roman" panose="02020603050405020304" pitchFamily="18" charset="0"/>
                <a:cs typeface="Times New Roman" panose="02020603050405020304" pitchFamily="18" charset="0"/>
              </a:rPr>
              <a:t>      Дың- дың – со ғы ла мын. </a:t>
            </a:r>
          </a:p>
          <a:p>
            <a:pPr marL="0" indent="0">
              <a:buNone/>
            </a:pPr>
            <a:r>
              <a:rPr lang="kk-KZ" sz="4000" dirty="0">
                <a:latin typeface="Times New Roman" panose="02020603050405020304" pitchFamily="18" charset="0"/>
                <a:cs typeface="Times New Roman" panose="02020603050405020304" pitchFamily="18" charset="0"/>
              </a:rPr>
              <a:t> </a:t>
            </a:r>
            <a:r>
              <a:rPr lang="kk-KZ" sz="4000" dirty="0" smtClean="0">
                <a:latin typeface="Times New Roman" panose="02020603050405020304" pitchFamily="18" charset="0"/>
                <a:cs typeface="Times New Roman" panose="02020603050405020304" pitchFamily="18" charset="0"/>
              </a:rPr>
              <a:t>      Дың- дың – қа ғы ла мын. </a:t>
            </a:r>
          </a:p>
          <a:p>
            <a:pPr marL="0" indent="0">
              <a:buNone/>
            </a:pPr>
            <a:endParaRPr lang="ru-RU" dirty="0"/>
          </a:p>
        </p:txBody>
      </p:sp>
      <p:pic>
        <p:nvPicPr>
          <p:cNvPr id="4" name="Рисунок 3"/>
          <p:cNvPicPr>
            <a:picLocks noChangeAspect="1"/>
          </p:cNvPicPr>
          <p:nvPr/>
        </p:nvPicPr>
        <p:blipFill>
          <a:blip r:embed="rId2" cstate="print"/>
          <a:stretch>
            <a:fillRect/>
          </a:stretch>
        </p:blipFill>
        <p:spPr>
          <a:xfrm>
            <a:off x="7675419" y="811741"/>
            <a:ext cx="3680993" cy="4092314"/>
          </a:xfrm>
          <a:prstGeom prst="rect">
            <a:avLst/>
          </a:prstGeom>
        </p:spPr>
      </p:pic>
    </p:spTree>
    <p:extLst>
      <p:ext uri="{BB962C8B-B14F-4D97-AF65-F5344CB8AC3E}">
        <p14:creationId xmlns:p14="http://schemas.microsoft.com/office/powerpoint/2010/main" xmlns="" val="1160639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5918" y="225311"/>
            <a:ext cx="10515600" cy="5898397"/>
          </a:xfrm>
        </p:spPr>
        <p:txBody>
          <a:bodyPr>
            <a:normAutofit lnSpcReduction="10000"/>
          </a:bodyPr>
          <a:lstStyle/>
          <a:p>
            <a:pPr marL="0" indent="0">
              <a:buNone/>
            </a:pPr>
            <a:r>
              <a:rPr lang="kk-KZ" sz="4000" b="1" dirty="0" smtClean="0">
                <a:solidFill>
                  <a:srgbClr val="00B050"/>
                </a:solidFill>
                <a:latin typeface="Times New Roman" panose="02020603050405020304" pitchFamily="18" charset="0"/>
                <a:cs typeface="Times New Roman" panose="02020603050405020304" pitchFamily="18" charset="0"/>
              </a:rPr>
              <a:t>Ертегіні тыңда .</a:t>
            </a:r>
          </a:p>
          <a:p>
            <a:pPr marL="0" indent="0">
              <a:buNone/>
            </a:pPr>
            <a:r>
              <a:rPr lang="kk-KZ" sz="4000" b="1" dirty="0">
                <a:solidFill>
                  <a:srgbClr val="00B050"/>
                </a:solidFill>
                <a:latin typeface="Times New Roman" panose="02020603050405020304" pitchFamily="18" charset="0"/>
                <a:cs typeface="Times New Roman" panose="02020603050405020304" pitchFamily="18" charset="0"/>
              </a:rPr>
              <a:t>	</a:t>
            </a:r>
            <a:r>
              <a:rPr lang="kk-KZ" sz="3200" dirty="0" smtClean="0">
                <a:latin typeface="Times New Roman" panose="02020603050405020304" pitchFamily="18" charset="0"/>
                <a:cs typeface="Times New Roman" panose="02020603050405020304" pitchFamily="18" charset="0"/>
              </a:rPr>
              <a:t>Бір құмырсқа өз илеуіндегі тобынан бөлініп, сол маңдағы ара, қоңыздармен дос болыпты. </a:t>
            </a:r>
          </a:p>
          <a:p>
            <a:pPr marL="0" indent="0">
              <a:buNone/>
            </a:pPr>
            <a:r>
              <a:rPr lang="kk-KZ" sz="3200" dirty="0">
                <a:latin typeface="Times New Roman" panose="02020603050405020304" pitchFamily="18" charset="0"/>
                <a:cs typeface="Times New Roman" panose="02020603050405020304" pitchFamily="18" charset="0"/>
              </a:rPr>
              <a:t>	</a:t>
            </a:r>
            <a:r>
              <a:rPr lang="kk-KZ" sz="3200" dirty="0" smtClean="0">
                <a:latin typeface="Times New Roman" panose="02020603050405020304" pitchFamily="18" charset="0"/>
                <a:cs typeface="Times New Roman" panose="02020603050405020304" pitchFamily="18" charset="0"/>
              </a:rPr>
              <a:t>Бірде жем іздеп шыққан кұмырсқа жол үстінен бір дән тауып алыпты. Жалғыз өзі дәнді орнынан қозғалта алмапты. Көмекке досы араны шақырады. Бірақ ара келмей қояды. Қоңыз да құмырсқаның сөзін құлағына ілмей, ұшып кетеді. Достарынан күдерін үзген құмырсқа мұңайып келе жатып ...</a:t>
            </a:r>
          </a:p>
          <a:p>
            <a:pPr marL="0" indent="0">
              <a:buNone/>
            </a:pPr>
            <a:r>
              <a:rPr lang="kk-KZ" sz="3200" dirty="0" smtClean="0">
                <a:solidFill>
                  <a:srgbClr val="00B050"/>
                </a:solidFill>
                <a:latin typeface="Times New Roman" panose="02020603050405020304" pitchFamily="18" charset="0"/>
                <a:cs typeface="Times New Roman" panose="02020603050405020304" pitchFamily="18" charset="0"/>
              </a:rPr>
              <a:t>-Ертегіні жалғастырып көр.</a:t>
            </a:r>
          </a:p>
          <a:p>
            <a:pPr marL="0" indent="0">
              <a:buNone/>
            </a:pPr>
            <a:r>
              <a:rPr lang="kk-KZ" sz="3200" dirty="0" smtClean="0">
                <a:solidFill>
                  <a:srgbClr val="00B050"/>
                </a:solidFill>
                <a:latin typeface="Times New Roman" panose="02020603050405020304" pitchFamily="18" charset="0"/>
                <a:cs typeface="Times New Roman" panose="02020603050405020304" pitchFamily="18" charset="0"/>
              </a:rPr>
              <a:t>-Құмырсқаның достары адал ма?</a:t>
            </a:r>
          </a:p>
          <a:p>
            <a:pPr marL="0" indent="0">
              <a:buNone/>
            </a:pPr>
            <a:r>
              <a:rPr lang="kk-KZ" sz="3200" dirty="0" smtClean="0">
                <a:solidFill>
                  <a:srgbClr val="00B050"/>
                </a:solidFill>
                <a:latin typeface="Times New Roman" panose="02020603050405020304" pitchFamily="18" charset="0"/>
                <a:cs typeface="Times New Roman" panose="02020603050405020304" pitchFamily="18" charset="0"/>
              </a:rPr>
              <a:t>-Адал дос қандай болады?</a:t>
            </a:r>
            <a:endParaRPr lang="ru-RU" sz="32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8131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2509" y="235526"/>
            <a:ext cx="11637818" cy="6386945"/>
          </a:xfrm>
          <a:prstGeom prst="rect">
            <a:avLst/>
          </a:prstGeom>
        </p:spPr>
      </p:pic>
    </p:spTree>
    <p:extLst>
      <p:ext uri="{BB962C8B-B14F-4D97-AF65-F5344CB8AC3E}">
        <p14:creationId xmlns:p14="http://schemas.microsoft.com/office/powerpoint/2010/main" xmlns="" val="1019597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598357" y="170252"/>
            <a:ext cx="10515600" cy="1325563"/>
          </a:xfrm>
        </p:spPr>
        <p:txBody>
          <a:bodyPr>
            <a:normAutofit/>
          </a:bodyPr>
          <a:lstStyle/>
          <a:p>
            <a:r>
              <a:rPr lang="kk-KZ" sz="4800" b="1" dirty="0" smtClean="0">
                <a:solidFill>
                  <a:srgbClr val="00B050"/>
                </a:solidFill>
                <a:latin typeface="Times New Roman" panose="02020603050405020304" pitchFamily="18" charset="0"/>
                <a:cs typeface="Times New Roman" panose="02020603050405020304" pitchFamily="18" charset="0"/>
              </a:rPr>
              <a:t>Жазылым: </a:t>
            </a:r>
            <a:endParaRPr lang="ru-RU" sz="4800" b="1" dirty="0">
              <a:solidFill>
                <a:srgbClr val="00B05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rotWithShape="1">
          <a:blip r:embed="rId2" cstate="print"/>
          <a:srcRect l="6057" t="7652" r="14939" b="7946"/>
          <a:stretch/>
        </p:blipFill>
        <p:spPr>
          <a:xfrm>
            <a:off x="1455180" y="1066323"/>
            <a:ext cx="9379073" cy="5542295"/>
          </a:xfrm>
        </p:spPr>
      </p:pic>
    </p:spTree>
    <p:extLst>
      <p:ext uri="{BB962C8B-B14F-4D97-AF65-F5344CB8AC3E}">
        <p14:creationId xmlns:p14="http://schemas.microsoft.com/office/powerpoint/2010/main" xmlns="" val="3908425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72846" y="0"/>
            <a:ext cx="4221627" cy="794480"/>
          </a:xfrm>
        </p:spPr>
        <p:txBody>
          <a:bodyPr>
            <a:normAutofit fontScale="90000"/>
          </a:bodyPr>
          <a:lstStyle/>
          <a:p>
            <a:pPr algn="ctr"/>
            <a:r>
              <a:rPr lang="kk-KZ" sz="3600" dirty="0" smtClean="0">
                <a:solidFill>
                  <a:srgbClr val="00B050"/>
                </a:solidFill>
                <a:latin typeface="Times New Roman" panose="02020603050405020304" pitchFamily="18" charset="0"/>
                <a:cs typeface="Times New Roman" panose="02020603050405020304" pitchFamily="18" charset="0"/>
              </a:rPr>
              <a:t>Суреттен сөйлем құра:</a:t>
            </a:r>
            <a:endParaRPr lang="ru-RU" sz="3600" dirty="0">
              <a:solidFill>
                <a:srgbClr val="00B050"/>
              </a:solidFill>
              <a:latin typeface="Times New Roman" panose="02020603050405020304" pitchFamily="18" charset="0"/>
              <a:cs typeface="Times New Roman" panose="02020603050405020304" pitchFamily="18" charset="0"/>
            </a:endParaRPr>
          </a:p>
        </p:txBody>
      </p:sp>
      <p:sp>
        <p:nvSpPr>
          <p:cNvPr id="5" name="Овал 4"/>
          <p:cNvSpPr/>
          <p:nvPr/>
        </p:nvSpPr>
        <p:spPr>
          <a:xfrm>
            <a:off x="269823" y="1019332"/>
            <a:ext cx="11083977" cy="4347147"/>
          </a:xfrm>
          <a:prstGeom prst="ellipse">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endParaRPr lang="ru-RU"/>
          </a:p>
        </p:txBody>
      </p:sp>
      <p:pic>
        <p:nvPicPr>
          <p:cNvPr id="1026" name="Picture 2" descr="пылесос с ручной росписью, иллюстрация, иллюстрация пылесоса, Ручной  росписью PNG и PSD-файл пнг для бесплатной загрузки"/>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734" t="7718" r="-1012" b="3761"/>
          <a:stretch/>
        </p:blipFill>
        <p:spPr bwMode="auto">
          <a:xfrm>
            <a:off x="1125341" y="377363"/>
            <a:ext cx="2366550" cy="180109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Прямоугольник 5"/>
          <p:cNvSpPr/>
          <p:nvPr/>
        </p:nvSpPr>
        <p:spPr>
          <a:xfrm>
            <a:off x="1203375" y="2524931"/>
            <a:ext cx="1558977" cy="52011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9" name="Прямоугольник 8"/>
          <p:cNvSpPr/>
          <p:nvPr/>
        </p:nvSpPr>
        <p:spPr>
          <a:xfrm>
            <a:off x="2975016" y="2541055"/>
            <a:ext cx="1558977" cy="52011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10" name="Прямоугольник 9"/>
          <p:cNvSpPr/>
          <p:nvPr/>
        </p:nvSpPr>
        <p:spPr>
          <a:xfrm>
            <a:off x="6641709" y="2549005"/>
            <a:ext cx="1822214" cy="52011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8" name="Овал 7"/>
          <p:cNvSpPr/>
          <p:nvPr/>
        </p:nvSpPr>
        <p:spPr>
          <a:xfrm>
            <a:off x="8511229" y="2869921"/>
            <a:ext cx="221672" cy="221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8" name="Picture 4" descr="Как выбрать лыжи ребенку | Блог Дочки-Сыночки"/>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9394" b="23637"/>
          <a:stretch/>
        </p:blipFill>
        <p:spPr bwMode="auto">
          <a:xfrm>
            <a:off x="948860" y="3149348"/>
            <a:ext cx="2847829" cy="2399906"/>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Прямоугольник 12"/>
          <p:cNvSpPr/>
          <p:nvPr/>
        </p:nvSpPr>
        <p:spPr>
          <a:xfrm>
            <a:off x="1125341" y="5931673"/>
            <a:ext cx="1558977" cy="52011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14" name="Прямоугольник 13"/>
          <p:cNvSpPr/>
          <p:nvPr/>
        </p:nvSpPr>
        <p:spPr>
          <a:xfrm>
            <a:off x="2762352" y="5931673"/>
            <a:ext cx="1558977" cy="52011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15" name="Прямоугольник 14"/>
          <p:cNvSpPr/>
          <p:nvPr/>
        </p:nvSpPr>
        <p:spPr>
          <a:xfrm>
            <a:off x="4696691" y="5931673"/>
            <a:ext cx="2743464" cy="52011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16" name="Овал 15"/>
          <p:cNvSpPr/>
          <p:nvPr/>
        </p:nvSpPr>
        <p:spPr>
          <a:xfrm>
            <a:off x="7701581" y="6145050"/>
            <a:ext cx="221672" cy="221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4767268" y="2549005"/>
            <a:ext cx="1558977" cy="52011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xmlns="" val="21008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8"/>
                                        </p:tgtEl>
                                        <p:attrNameLst>
                                          <p:attrName>style.visibility</p:attrName>
                                        </p:attrNameLst>
                                      </p:cBhvr>
                                      <p:to>
                                        <p:strVal val="visible"/>
                                      </p:to>
                                    </p:set>
                                    <p:anim calcmode="lin" valueType="num">
                                      <p:cBhvr additive="base">
                                        <p:cTn id="37" dur="500" fill="hold"/>
                                        <p:tgtEl>
                                          <p:spTgt spid="1028"/>
                                        </p:tgtEl>
                                        <p:attrNameLst>
                                          <p:attrName>ppt_x</p:attrName>
                                        </p:attrNameLst>
                                      </p:cBhvr>
                                      <p:tavLst>
                                        <p:tav tm="0">
                                          <p:val>
                                            <p:strVal val="#ppt_x"/>
                                          </p:val>
                                        </p:tav>
                                        <p:tav tm="100000">
                                          <p:val>
                                            <p:strVal val="#ppt_x"/>
                                          </p:val>
                                        </p:tav>
                                      </p:tavLst>
                                    </p:anim>
                                    <p:anim calcmode="lin" valueType="num">
                                      <p:cBhvr additive="base">
                                        <p:cTn id="3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8" grpId="0" animBg="1"/>
      <p:bldP spid="13" grpId="0" animBg="1"/>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stretch>
            <a:fillRect/>
          </a:stretch>
        </p:blipFill>
        <p:spPr>
          <a:xfrm>
            <a:off x="1121879" y="3435927"/>
            <a:ext cx="2473376" cy="2894606"/>
          </a:xfrm>
          <a:prstGeom prst="rect">
            <a:avLst/>
          </a:prstGeom>
        </p:spPr>
      </p:pic>
      <p:pic>
        <p:nvPicPr>
          <p:cNvPr id="9" name="Рисунок 8"/>
          <p:cNvPicPr>
            <a:picLocks noChangeAspect="1"/>
          </p:cNvPicPr>
          <p:nvPr/>
        </p:nvPicPr>
        <p:blipFill>
          <a:blip r:embed="rId3" cstate="print"/>
          <a:stretch>
            <a:fillRect/>
          </a:stretch>
        </p:blipFill>
        <p:spPr>
          <a:xfrm>
            <a:off x="4277534" y="3435927"/>
            <a:ext cx="3422072" cy="2894606"/>
          </a:xfrm>
          <a:prstGeom prst="rect">
            <a:avLst/>
          </a:prstGeom>
        </p:spPr>
      </p:pic>
      <p:pic>
        <p:nvPicPr>
          <p:cNvPr id="10" name="Рисунок 9"/>
          <p:cNvPicPr>
            <a:picLocks noChangeAspect="1"/>
          </p:cNvPicPr>
          <p:nvPr/>
        </p:nvPicPr>
        <p:blipFill>
          <a:blip r:embed="rId4" cstate="print"/>
          <a:stretch>
            <a:fillRect/>
          </a:stretch>
        </p:blipFill>
        <p:spPr>
          <a:xfrm>
            <a:off x="8589363" y="3435927"/>
            <a:ext cx="3090018" cy="2894606"/>
          </a:xfrm>
          <a:prstGeom prst="rect">
            <a:avLst/>
          </a:prstGeom>
        </p:spPr>
      </p:pic>
      <p:pic>
        <p:nvPicPr>
          <p:cNvPr id="12" name="Рисунок 11"/>
          <p:cNvPicPr>
            <a:picLocks noChangeAspect="1"/>
          </p:cNvPicPr>
          <p:nvPr/>
        </p:nvPicPr>
        <p:blipFill>
          <a:blip r:embed="rId5" cstate="print"/>
          <a:stretch>
            <a:fillRect/>
          </a:stretch>
        </p:blipFill>
        <p:spPr>
          <a:xfrm>
            <a:off x="3311122" y="955964"/>
            <a:ext cx="5354895" cy="2867890"/>
          </a:xfrm>
          <a:prstGeom prst="rect">
            <a:avLst/>
          </a:prstGeom>
        </p:spPr>
      </p:pic>
      <p:sp>
        <p:nvSpPr>
          <p:cNvPr id="2" name="Прямоугольник 1"/>
          <p:cNvSpPr/>
          <p:nvPr/>
        </p:nvSpPr>
        <p:spPr>
          <a:xfrm>
            <a:off x="914401" y="138545"/>
            <a:ext cx="5361709" cy="92825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kk-KZ" sz="4800" b="1" dirty="0" smtClean="0">
                <a:solidFill>
                  <a:srgbClr val="00B050"/>
                </a:solidFill>
                <a:latin typeface="Times New Roman" panose="02020603050405020304" pitchFamily="18" charset="0"/>
                <a:cs typeface="Times New Roman" panose="02020603050405020304" pitchFamily="18" charset="0"/>
              </a:rPr>
              <a:t>Кері байланыс: </a:t>
            </a:r>
            <a:endParaRPr lang="ru-RU" sz="48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11395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TotalTime>
  <Words>81</Words>
  <Application>Microsoft Office PowerPoint</Application>
  <PresentationFormat>Произвольный</PresentationFormat>
  <Paragraphs>25</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Слайд 1</vt:lpstr>
      <vt:lpstr>Слайд 2</vt:lpstr>
      <vt:lpstr>Слайд 3</vt:lpstr>
      <vt:lpstr>Слайд 4</vt:lpstr>
      <vt:lpstr>Слайд 5</vt:lpstr>
      <vt:lpstr>Жазылым: </vt:lpstr>
      <vt:lpstr>Суреттен сөйлем құра:</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cp:lastModifiedBy>
  <cp:revision>19</cp:revision>
  <dcterms:created xsi:type="dcterms:W3CDTF">2021-01-06T05:45:52Z</dcterms:created>
  <dcterms:modified xsi:type="dcterms:W3CDTF">2021-01-08T07:57:34Z</dcterms:modified>
</cp:coreProperties>
</file>