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</p:sldIdLst>
  <p:sldSz cx="9144000" cy="5143500" type="screen16x9"/>
  <p:notesSz cx="6858000" cy="9144000"/>
  <p:embeddedFontLst>
    <p:embeddedFont>
      <p:font typeface="Comfortaa" panose="020B0604020202020204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5aa12258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5aa12258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d5aa12258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d5aa12258d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d5aa12258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d5aa12258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5aa12258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5aa12258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d5aa12258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d5aa12258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5aa12258d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5aa12258d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5aa12258d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d5aa12258d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5aa12258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d5aa12258d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483475" y="3016317"/>
            <a:ext cx="5519700" cy="1071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Greetings and names: His name is…/</a:t>
            </a:r>
            <a:endParaRPr sz="21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Her name is…</a:t>
            </a:r>
            <a:endParaRPr sz="21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9799" y="2229300"/>
            <a:ext cx="2914200" cy="29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d05/00006eac-d4c027b9/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9483" y="116897"/>
            <a:ext cx="6702136" cy="5026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795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706500" y="142000"/>
            <a:ext cx="7731000" cy="8679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Learning objectives(s) that this lesson is contributing to</a:t>
            </a:r>
            <a:endParaRPr sz="2400"/>
          </a:p>
        </p:txBody>
      </p:sp>
      <p:sp>
        <p:nvSpPr>
          <p:cNvPr id="64" name="Google Shape;64;p14"/>
          <p:cNvSpPr/>
          <p:nvPr/>
        </p:nvSpPr>
        <p:spPr>
          <a:xfrm>
            <a:off x="94675" y="1199100"/>
            <a:ext cx="8914500" cy="3818100"/>
          </a:xfrm>
          <a:prstGeom prst="roundRect">
            <a:avLst>
              <a:gd name="adj" fmla="val 16667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1R1</a:t>
            </a:r>
            <a:r>
              <a:rPr lang="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Understand the main points in a growing range of short, simple texts on general and curricular topics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1.S6 </a:t>
            </a:r>
            <a:r>
              <a:rPr lang="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exchange simple greetings and say “please”, “sorry” and “thank you”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1.S1</a:t>
            </a:r>
            <a:r>
              <a:rPr lang="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make basic personal statements and simple statements about objects</a:t>
            </a:r>
            <a:endParaRPr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496875" y="188025"/>
            <a:ext cx="3142500" cy="604200"/>
          </a:xfrm>
          <a:prstGeom prst="rect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Lesson objectives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147725" y="966925"/>
            <a:ext cx="8742600" cy="3881100"/>
          </a:xfrm>
          <a:prstGeom prst="roundRect">
            <a:avLst>
              <a:gd name="adj" fmla="val 16667"/>
            </a:avLst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1900" b="1">
                <a:latin typeface="Times New Roman"/>
                <a:ea typeface="Times New Roman"/>
                <a:cs typeface="Times New Roman"/>
                <a:sym typeface="Times New Roman"/>
              </a:rPr>
              <a:t>All learners will be able to: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ru" sz="1900">
                <a:latin typeface="Times New Roman"/>
                <a:ea typeface="Times New Roman"/>
                <a:cs typeface="Times New Roman"/>
                <a:sym typeface="Times New Roman"/>
              </a:rPr>
              <a:t>Introduce themselves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ru" sz="1900">
                <a:latin typeface="Times New Roman"/>
                <a:ea typeface="Times New Roman"/>
                <a:cs typeface="Times New Roman"/>
                <a:sym typeface="Times New Roman"/>
              </a:rPr>
              <a:t>Understand questions and answers correctly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ru" sz="1900">
                <a:latin typeface="Times New Roman"/>
                <a:ea typeface="Times New Roman"/>
                <a:cs typeface="Times New Roman"/>
                <a:sym typeface="Times New Roman"/>
              </a:rPr>
              <a:t>Introduce their friends</a:t>
            </a:r>
            <a:r>
              <a:rPr lang="ru" sz="1900" i="1">
                <a:latin typeface="Times New Roman"/>
                <a:ea typeface="Times New Roman"/>
                <a:cs typeface="Times New Roman"/>
                <a:sym typeface="Times New Roman"/>
              </a:rPr>
              <a:t> His /Her name is.</a:t>
            </a:r>
            <a:endParaRPr sz="19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1900" b="1">
                <a:latin typeface="Times New Roman"/>
                <a:ea typeface="Times New Roman"/>
                <a:cs typeface="Times New Roman"/>
                <a:sym typeface="Times New Roman"/>
              </a:rPr>
              <a:t>Most learners will be able to: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ru" sz="1900">
                <a:latin typeface="Times New Roman"/>
                <a:ea typeface="Times New Roman"/>
                <a:cs typeface="Times New Roman"/>
                <a:sym typeface="Times New Roman"/>
              </a:rPr>
              <a:t>Listen and repeat, follow simple greeting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ru" sz="1900">
                <a:latin typeface="Times New Roman"/>
                <a:ea typeface="Times New Roman"/>
                <a:cs typeface="Times New Roman"/>
                <a:sym typeface="Times New Roman"/>
              </a:rPr>
              <a:t>Perform total physical response routines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ru" sz="1900">
                <a:latin typeface="Times New Roman"/>
                <a:ea typeface="Times New Roman"/>
                <a:cs typeface="Times New Roman"/>
                <a:sym typeface="Times New Roman"/>
              </a:rPr>
              <a:t>Understand simple sentences.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1900" b="1">
                <a:latin typeface="Times New Roman"/>
                <a:ea typeface="Times New Roman"/>
                <a:cs typeface="Times New Roman"/>
                <a:sym typeface="Times New Roman"/>
              </a:rPr>
              <a:t>Some learners will be able to: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ru" sz="1900">
                <a:latin typeface="Times New Roman"/>
                <a:ea typeface="Times New Roman"/>
                <a:cs typeface="Times New Roman"/>
                <a:sym typeface="Times New Roman"/>
              </a:rPr>
              <a:t>Recognise &amp; say the names of each other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ru" sz="1900">
                <a:latin typeface="Times New Roman"/>
                <a:ea typeface="Times New Roman"/>
                <a:cs typeface="Times New Roman"/>
                <a:sym typeface="Times New Roman"/>
              </a:rPr>
              <a:t>Ask &amp; answer the questions</a:t>
            </a:r>
            <a:endParaRPr sz="2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228300" y="80575"/>
            <a:ext cx="6271500" cy="47949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1">
                <a:latin typeface="Comfortaa"/>
                <a:ea typeface="Comfortaa"/>
                <a:cs typeface="Comfortaa"/>
                <a:sym typeface="Comfortaa"/>
              </a:rPr>
              <a:t>Hello - </a:t>
            </a:r>
            <a:r>
              <a:rPr lang="ru" sz="2300">
                <a:latin typeface="Comfortaa"/>
                <a:ea typeface="Comfortaa"/>
                <a:cs typeface="Comfortaa"/>
                <a:sym typeface="Comfortaa"/>
              </a:rPr>
              <a:t>Сәлеметсіз бе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1">
                <a:latin typeface="Comfortaa"/>
                <a:ea typeface="Comfortaa"/>
                <a:cs typeface="Comfortaa"/>
                <a:sym typeface="Comfortaa"/>
              </a:rPr>
              <a:t>Hi - </a:t>
            </a:r>
            <a:r>
              <a:rPr lang="ru" sz="2300">
                <a:latin typeface="Comfortaa"/>
                <a:ea typeface="Comfortaa"/>
                <a:cs typeface="Comfortaa"/>
                <a:sym typeface="Comfortaa"/>
              </a:rPr>
              <a:t>Сәлем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1">
                <a:latin typeface="Comfortaa"/>
                <a:ea typeface="Comfortaa"/>
                <a:cs typeface="Comfortaa"/>
                <a:sym typeface="Comfortaa"/>
              </a:rPr>
              <a:t>How are you? - </a:t>
            </a:r>
            <a:r>
              <a:rPr lang="ru" sz="2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Қалыңыз қалай?</a:t>
            </a:r>
            <a:r>
              <a:rPr lang="ru" sz="2300" b="1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3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1">
                <a:latin typeface="Comfortaa"/>
                <a:ea typeface="Comfortaa"/>
                <a:cs typeface="Comfortaa"/>
                <a:sym typeface="Comfortaa"/>
              </a:rPr>
              <a:t>I’m fine, thank you -</a:t>
            </a:r>
            <a:r>
              <a:rPr lang="ru" sz="2300">
                <a:latin typeface="Comfortaa"/>
                <a:ea typeface="Comfortaa"/>
                <a:cs typeface="Comfortaa"/>
                <a:sym typeface="Comfortaa"/>
              </a:rPr>
              <a:t> Жақсы, рахмет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1">
                <a:latin typeface="Comfortaa"/>
                <a:ea typeface="Comfortaa"/>
                <a:cs typeface="Comfortaa"/>
                <a:sym typeface="Comfortaa"/>
              </a:rPr>
              <a:t>What is your name? - </a:t>
            </a:r>
            <a:r>
              <a:rPr lang="ru" sz="2300">
                <a:latin typeface="Comfortaa"/>
                <a:ea typeface="Comfortaa"/>
                <a:cs typeface="Comfortaa"/>
                <a:sym typeface="Comfortaa"/>
              </a:rPr>
              <a:t>Сенің атың кім?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1">
                <a:latin typeface="Comfortaa"/>
                <a:ea typeface="Comfortaa"/>
                <a:cs typeface="Comfortaa"/>
                <a:sym typeface="Comfortaa"/>
              </a:rPr>
              <a:t>My name is … - </a:t>
            </a:r>
            <a:r>
              <a:rPr lang="ru" sz="2300">
                <a:latin typeface="Comfortaa"/>
                <a:ea typeface="Comfortaa"/>
                <a:cs typeface="Comfortaa"/>
                <a:sym typeface="Comfortaa"/>
              </a:rPr>
              <a:t>Менің атым ...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1">
                <a:latin typeface="Comfortaa"/>
                <a:ea typeface="Comfortaa"/>
                <a:cs typeface="Comfortaa"/>
                <a:sym typeface="Comfortaa"/>
              </a:rPr>
              <a:t>Nice to meet you - </a:t>
            </a:r>
            <a:r>
              <a:rPr lang="ru" sz="2300">
                <a:latin typeface="Comfortaa"/>
                <a:ea typeface="Comfortaa"/>
                <a:cs typeface="Comfortaa"/>
                <a:sym typeface="Comfortaa"/>
              </a:rPr>
              <a:t>Сізбен танысқаныма қуаныштымын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2200" y="152400"/>
            <a:ext cx="2339400" cy="4678799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/>
          <p:nvPr/>
        </p:nvSpPr>
        <p:spPr>
          <a:xfrm>
            <a:off x="67150" y="2457600"/>
            <a:ext cx="2753100" cy="10206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300" b="1">
                <a:latin typeface="Comfortaa"/>
                <a:ea typeface="Comfortaa"/>
                <a:cs typeface="Comfortaa"/>
                <a:sym typeface="Comfortaa"/>
              </a:rPr>
              <a:t>His</a:t>
            </a:r>
            <a:endParaRPr sz="43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2" name="Google Shape;82;p17"/>
          <p:cNvSpPr/>
          <p:nvPr/>
        </p:nvSpPr>
        <p:spPr>
          <a:xfrm>
            <a:off x="6182150" y="2336700"/>
            <a:ext cx="2753100" cy="1020600"/>
          </a:xfrm>
          <a:prstGeom prst="rect">
            <a:avLst/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300" b="1">
                <a:latin typeface="Comfortaa"/>
                <a:ea typeface="Comfortaa"/>
                <a:cs typeface="Comfortaa"/>
                <a:sym typeface="Comfortaa"/>
              </a:rPr>
              <a:t>Her</a:t>
            </a:r>
            <a:endParaRPr sz="43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" name="Google Shape;83;p17"/>
          <p:cNvSpPr/>
          <p:nvPr/>
        </p:nvSpPr>
        <p:spPr>
          <a:xfrm>
            <a:off x="67150" y="3585700"/>
            <a:ext cx="4109400" cy="14370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latin typeface="Comfortaa"/>
                <a:ea typeface="Comfortaa"/>
                <a:cs typeface="Comfortaa"/>
                <a:sym typeface="Comfortaa"/>
              </a:rPr>
              <a:t>His name is ….</a:t>
            </a:r>
            <a:endParaRPr sz="2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latin typeface="Comfortaa"/>
                <a:ea typeface="Comfortaa"/>
                <a:cs typeface="Comfortaa"/>
                <a:sym typeface="Comfortaa"/>
              </a:rPr>
              <a:t>(Ұл балаға)</a:t>
            </a:r>
            <a:endParaRPr sz="25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4825850" y="3585700"/>
            <a:ext cx="4109400" cy="1437000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latin typeface="Comfortaa"/>
                <a:ea typeface="Comfortaa"/>
                <a:cs typeface="Comfortaa"/>
                <a:sym typeface="Comfortaa"/>
              </a:rPr>
              <a:t>Her name is ….</a:t>
            </a:r>
            <a:endParaRPr sz="2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latin typeface="Comfortaa"/>
                <a:ea typeface="Comfortaa"/>
                <a:cs typeface="Comfortaa"/>
                <a:sym typeface="Comfortaa"/>
              </a:rPr>
              <a:t>(Қыз балаға)</a:t>
            </a:r>
            <a:endParaRPr sz="25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4553" y="248425"/>
            <a:ext cx="2053350" cy="333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7025" y="510325"/>
            <a:ext cx="3075375" cy="307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45817">
            <a:off x="1452527" y="738225"/>
            <a:ext cx="855769" cy="171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6570299" y="658049"/>
            <a:ext cx="1924676" cy="152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s-her-he-she_bIXrgVDF_IdU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/>
          <p:nvPr/>
        </p:nvSpPr>
        <p:spPr>
          <a:xfrm>
            <a:off x="259575" y="130400"/>
            <a:ext cx="3637500" cy="1120200"/>
          </a:xfrm>
          <a:prstGeom prst="snip1Rect">
            <a:avLst>
              <a:gd name="adj" fmla="val 16667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latin typeface="Comfortaa"/>
                <a:ea typeface="Comfortaa"/>
                <a:cs typeface="Comfortaa"/>
                <a:sym typeface="Comfortaa"/>
              </a:rPr>
              <a:t>Her name is Madina</a:t>
            </a:r>
            <a:endParaRPr sz="30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4" name="Google Shape;94;p18"/>
          <p:cNvSpPr/>
          <p:nvPr/>
        </p:nvSpPr>
        <p:spPr>
          <a:xfrm>
            <a:off x="4950950" y="130400"/>
            <a:ext cx="3637500" cy="1120200"/>
          </a:xfrm>
          <a:prstGeom prst="snip1Rect">
            <a:avLst>
              <a:gd name="adj" fmla="val 16667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latin typeface="Comfortaa"/>
                <a:ea typeface="Comfortaa"/>
                <a:cs typeface="Comfortaa"/>
                <a:sym typeface="Comfortaa"/>
              </a:rPr>
              <a:t>His name is Aset</a:t>
            </a:r>
            <a:endParaRPr sz="30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b="22348"/>
          <a:stretch/>
        </p:blipFill>
        <p:spPr>
          <a:xfrm>
            <a:off x="1966825" y="1250600"/>
            <a:ext cx="5013101" cy="38929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/>
          <p:nvPr/>
        </p:nvSpPr>
        <p:spPr>
          <a:xfrm>
            <a:off x="2256200" y="2256200"/>
            <a:ext cx="1641000" cy="504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latin typeface="Comfortaa"/>
                <a:ea typeface="Comfortaa"/>
                <a:cs typeface="Comfortaa"/>
                <a:sym typeface="Comfortaa"/>
              </a:rPr>
              <a:t>Aset</a:t>
            </a:r>
            <a:endParaRPr sz="21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7" name="Google Shape;97;p18"/>
          <p:cNvSpPr/>
          <p:nvPr/>
        </p:nvSpPr>
        <p:spPr>
          <a:xfrm>
            <a:off x="5017275" y="2031100"/>
            <a:ext cx="1845900" cy="504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>
                <a:latin typeface="Comfortaa"/>
                <a:ea typeface="Comfortaa"/>
                <a:cs typeface="Comfortaa"/>
                <a:sym typeface="Comfortaa"/>
              </a:rPr>
              <a:t>Madina</a:t>
            </a:r>
            <a:endParaRPr sz="22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8" name="Google Shape;98;p18"/>
          <p:cNvSpPr/>
          <p:nvPr/>
        </p:nvSpPr>
        <p:spPr>
          <a:xfrm>
            <a:off x="259575" y="1388400"/>
            <a:ext cx="3747900" cy="5049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latin typeface="Comfortaa"/>
                <a:ea typeface="Comfortaa"/>
                <a:cs typeface="Comfortaa"/>
                <a:sym typeface="Comfortaa"/>
              </a:rPr>
              <a:t>Оның есімі - Мадина</a:t>
            </a:r>
            <a:endParaRPr sz="24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9" name="Google Shape;99;p18"/>
          <p:cNvSpPr/>
          <p:nvPr/>
        </p:nvSpPr>
        <p:spPr>
          <a:xfrm>
            <a:off x="4895750" y="1388400"/>
            <a:ext cx="3747900" cy="5049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latin typeface="Comfortaa"/>
                <a:ea typeface="Comfortaa"/>
                <a:cs typeface="Comfortaa"/>
                <a:sym typeface="Comfortaa"/>
              </a:rPr>
              <a:t>Оның есімі - Асет</a:t>
            </a:r>
            <a:endParaRPr sz="2400"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/>
          <p:nvPr/>
        </p:nvSpPr>
        <p:spPr>
          <a:xfrm>
            <a:off x="389475" y="1208650"/>
            <a:ext cx="4418400" cy="8325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latin typeface="Comfortaa"/>
                <a:ea typeface="Comfortaa"/>
                <a:cs typeface="Comfortaa"/>
                <a:sym typeface="Comfortaa"/>
              </a:rPr>
              <a:t>… name is Amina</a:t>
            </a:r>
            <a:endParaRPr sz="24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5" name="Google Shape;105;p19"/>
          <p:cNvSpPr/>
          <p:nvPr/>
        </p:nvSpPr>
        <p:spPr>
          <a:xfrm>
            <a:off x="2362800" y="232375"/>
            <a:ext cx="4418400" cy="8325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latin typeface="Comfortaa"/>
                <a:ea typeface="Comfortaa"/>
                <a:cs typeface="Comfortaa"/>
                <a:sym typeface="Comfortaa"/>
              </a:rPr>
              <a:t>Write her and his.</a:t>
            </a:r>
            <a:endParaRPr sz="24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6" name="Google Shape;106;p19"/>
          <p:cNvSpPr/>
          <p:nvPr/>
        </p:nvSpPr>
        <p:spPr>
          <a:xfrm>
            <a:off x="4261850" y="2184925"/>
            <a:ext cx="4418400" cy="8325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latin typeface="Comfortaa"/>
                <a:ea typeface="Comfortaa"/>
                <a:cs typeface="Comfortaa"/>
                <a:sym typeface="Comfortaa"/>
              </a:rPr>
              <a:t>… name is Dastan</a:t>
            </a:r>
            <a:endParaRPr sz="24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7" name="Google Shape;107;p19"/>
          <p:cNvSpPr/>
          <p:nvPr/>
        </p:nvSpPr>
        <p:spPr>
          <a:xfrm>
            <a:off x="389475" y="3187763"/>
            <a:ext cx="4418400" cy="8325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latin typeface="Comfortaa"/>
                <a:ea typeface="Comfortaa"/>
                <a:cs typeface="Comfortaa"/>
                <a:sym typeface="Comfortaa"/>
              </a:rPr>
              <a:t>… name is Malika</a:t>
            </a:r>
            <a:endParaRPr sz="24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8" name="Google Shape;108;p19"/>
          <p:cNvSpPr/>
          <p:nvPr/>
        </p:nvSpPr>
        <p:spPr>
          <a:xfrm>
            <a:off x="4261850" y="4190625"/>
            <a:ext cx="4418400" cy="8325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latin typeface="Comfortaa"/>
                <a:ea typeface="Comfortaa"/>
                <a:cs typeface="Comfortaa"/>
                <a:sym typeface="Comfortaa"/>
              </a:rPr>
              <a:t>… name is Assan</a:t>
            </a:r>
            <a:endParaRPr sz="24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900" y="152400"/>
            <a:ext cx="24193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-is-yourherhis-name-children-song-with-karaoke-subtitle-english-seed-level-1_SDafAaYb_Sg7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Microsoft Office PowerPoint</Application>
  <PresentationFormat>Экран (16:9)</PresentationFormat>
  <Paragraphs>42</Paragraphs>
  <Slides>10</Slides>
  <Notes>8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Times New Roman</vt:lpstr>
      <vt:lpstr>Arial</vt:lpstr>
      <vt:lpstr>Comfortaa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Данагул</cp:lastModifiedBy>
  <cp:revision>2</cp:revision>
  <dcterms:modified xsi:type="dcterms:W3CDTF">2024-12-16T10:25:42Z</dcterms:modified>
</cp:coreProperties>
</file>