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Comfortaa" panose="020B0604020202020204" charset="0"/>
      <p:regular r:id="rId17"/>
      <p:bold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d122f8313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d122f8313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d122f8313e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d122f8313e_1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d122f8313e_1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d122f8313e_1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d122f8313e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d122f8313e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d122f8313e_1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d122f8313e_1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d122f8313e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d122f8313e_1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d122f8313e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d122f8313e_1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d122f8313e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d122f8313e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d122f8313e_1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d122f8313e_1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d122f8313e_1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d122f8313e_1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d122f8313e_1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d122f8313e_1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d122f8313e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d122f8313e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d122f8313e_1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d122f8313e_1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/>
          <p:nvPr/>
        </p:nvSpPr>
        <p:spPr>
          <a:xfrm>
            <a:off x="483475" y="3016317"/>
            <a:ext cx="5519700" cy="10716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Theme of the lesson: Greetings and names</a:t>
            </a:r>
            <a:endParaRPr sz="30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9799" y="2229300"/>
            <a:ext cx="2914200" cy="291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llo-family-sing-along-muffin-songs_SktAFe9h_FD2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/>
          <p:nvPr/>
        </p:nvSpPr>
        <p:spPr>
          <a:xfrm>
            <a:off x="1974125" y="174575"/>
            <a:ext cx="5009100" cy="846000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Game “Names”</a:t>
            </a:r>
            <a:endParaRPr sz="32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0" name="Google Shape;120;p23"/>
          <p:cNvSpPr/>
          <p:nvPr/>
        </p:nvSpPr>
        <p:spPr>
          <a:xfrm>
            <a:off x="76500" y="1195225"/>
            <a:ext cx="5170500" cy="953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300" b="1">
                <a:latin typeface="Comfortaa"/>
                <a:ea typeface="Comfortaa"/>
                <a:cs typeface="Comfortaa"/>
                <a:sym typeface="Comfortaa"/>
              </a:rPr>
              <a:t>My name is ...</a:t>
            </a:r>
            <a:endParaRPr sz="33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1" name="Google Shape;121;p23"/>
          <p:cNvSpPr/>
          <p:nvPr/>
        </p:nvSpPr>
        <p:spPr>
          <a:xfrm>
            <a:off x="3778375" y="2148625"/>
            <a:ext cx="5170500" cy="953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300" b="1">
                <a:latin typeface="Comfortaa"/>
                <a:ea typeface="Comfortaa"/>
                <a:cs typeface="Comfortaa"/>
                <a:sym typeface="Comfortaa"/>
              </a:rPr>
              <a:t>My name is ...</a:t>
            </a:r>
            <a:endParaRPr sz="33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2" name="Google Shape;122;p23"/>
          <p:cNvSpPr/>
          <p:nvPr/>
        </p:nvSpPr>
        <p:spPr>
          <a:xfrm>
            <a:off x="76500" y="3102025"/>
            <a:ext cx="5170500" cy="953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300" b="1">
                <a:latin typeface="Comfortaa"/>
                <a:ea typeface="Comfortaa"/>
                <a:cs typeface="Comfortaa"/>
                <a:sym typeface="Comfortaa"/>
              </a:rPr>
              <a:t>My name is ...</a:t>
            </a:r>
            <a:endParaRPr sz="33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3" name="Google Shape;123;p23"/>
          <p:cNvSpPr/>
          <p:nvPr/>
        </p:nvSpPr>
        <p:spPr>
          <a:xfrm>
            <a:off x="3841450" y="4042900"/>
            <a:ext cx="5170500" cy="953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300" b="1">
                <a:latin typeface="Comfortaa"/>
                <a:ea typeface="Comfortaa"/>
                <a:cs typeface="Comfortaa"/>
                <a:sym typeface="Comfortaa"/>
              </a:rPr>
              <a:t>My name is ...</a:t>
            </a:r>
            <a:endParaRPr sz="3300"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24" name="Google Shape;1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5043" y="174575"/>
            <a:ext cx="1754650" cy="198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/>
          <p:nvPr/>
        </p:nvSpPr>
        <p:spPr>
          <a:xfrm>
            <a:off x="690925" y="282025"/>
            <a:ext cx="4727100" cy="12087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 i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How are you?</a:t>
            </a:r>
            <a:endParaRPr sz="30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0" name="Google Shape;130;p24"/>
          <p:cNvSpPr/>
          <p:nvPr/>
        </p:nvSpPr>
        <p:spPr>
          <a:xfrm>
            <a:off x="2208450" y="1967400"/>
            <a:ext cx="4727100" cy="12087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 i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I’m fine, thank you</a:t>
            </a:r>
            <a:endParaRPr sz="30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1" name="Google Shape;131;p24"/>
          <p:cNvSpPr/>
          <p:nvPr/>
        </p:nvSpPr>
        <p:spPr>
          <a:xfrm>
            <a:off x="690925" y="3652775"/>
            <a:ext cx="4727100" cy="12087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 i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Nice to meet you</a:t>
            </a:r>
            <a:endParaRPr sz="3000"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2" name="Google Shape;13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5550" y="1060100"/>
            <a:ext cx="2208450" cy="2859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/>
          <p:nvPr/>
        </p:nvSpPr>
        <p:spPr>
          <a:xfrm>
            <a:off x="2295750" y="174575"/>
            <a:ext cx="4552500" cy="6849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>
                <a:latin typeface="Comfortaa"/>
                <a:ea typeface="Comfortaa"/>
                <a:cs typeface="Comfortaa"/>
                <a:sym typeface="Comfortaa"/>
              </a:rPr>
              <a:t>Feedback</a:t>
            </a:r>
            <a:endParaRPr sz="36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8" name="Google Shape;138;p25"/>
          <p:cNvSpPr/>
          <p:nvPr/>
        </p:nvSpPr>
        <p:spPr>
          <a:xfrm>
            <a:off x="818400" y="1369825"/>
            <a:ext cx="7507200" cy="31827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425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omfortaa"/>
              <a:buChar char="●"/>
            </a:pPr>
            <a:r>
              <a:rPr lang="ru" sz="31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Can you say simple greetings?</a:t>
            </a:r>
            <a:endParaRPr sz="31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1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425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omfortaa"/>
              <a:buChar char="●"/>
            </a:pPr>
            <a:r>
              <a:rPr lang="ru" sz="31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Do you understand questions: What is your name? How are you?</a:t>
            </a:r>
            <a:endParaRPr sz="31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0d05/00006eac-d4c027b9/img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9483" y="116897"/>
            <a:ext cx="6702136" cy="5026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1884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596850" y="241725"/>
            <a:ext cx="7950300" cy="8997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Learning objectives(s) that this lesson is contributing to</a:t>
            </a:r>
            <a:endParaRPr sz="2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174575" y="1423525"/>
            <a:ext cx="8756100" cy="34515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5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1.L3</a:t>
            </a:r>
            <a:r>
              <a:rPr lang="ru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recognise with support simple greetings</a:t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recognise the spoken form of a limited range of basic and everyday classroom words</a:t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5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1.S1</a:t>
            </a:r>
            <a:r>
              <a:rPr lang="ru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make basic personal statements and simple statements about objects</a:t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1.S6  </a:t>
            </a:r>
            <a:r>
              <a:rPr lang="ru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exchange simple greetings and say “please”, “sorry” and “thank you”</a:t>
            </a:r>
            <a:endParaRPr sz="27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/>
          <p:nvPr/>
        </p:nvSpPr>
        <p:spPr>
          <a:xfrm>
            <a:off x="255150" y="67150"/>
            <a:ext cx="3424500" cy="6177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Lesson objectives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" name="Google Shape;70;p15"/>
          <p:cNvSpPr/>
          <p:nvPr/>
        </p:nvSpPr>
        <p:spPr>
          <a:xfrm>
            <a:off x="322300" y="778900"/>
            <a:ext cx="8138400" cy="41499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2000" b="1">
                <a:latin typeface="Times New Roman"/>
                <a:ea typeface="Times New Roman"/>
                <a:cs typeface="Times New Roman"/>
                <a:sym typeface="Times New Roman"/>
              </a:rPr>
              <a:t>All learners will be able to: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2000">
                <a:latin typeface="Times New Roman"/>
                <a:ea typeface="Times New Roman"/>
                <a:cs typeface="Times New Roman"/>
                <a:sym typeface="Times New Roman"/>
              </a:rPr>
              <a:t>·         Say simple greeting “Hello”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2000">
                <a:latin typeface="Times New Roman"/>
                <a:ea typeface="Times New Roman"/>
                <a:cs typeface="Times New Roman"/>
                <a:sym typeface="Times New Roman"/>
              </a:rPr>
              <a:t>·         Understand questions: What is your name? How are you?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2000">
                <a:latin typeface="Times New Roman"/>
                <a:ea typeface="Times New Roman"/>
                <a:cs typeface="Times New Roman"/>
                <a:sym typeface="Times New Roman"/>
              </a:rPr>
              <a:t>·         Use  answers correctly: I am fine, thank you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2000">
                <a:latin typeface="Times New Roman"/>
                <a:ea typeface="Times New Roman"/>
                <a:cs typeface="Times New Roman"/>
                <a:sym typeface="Times New Roman"/>
              </a:rPr>
              <a:t>·         Introduce their  friends</a:t>
            </a:r>
            <a:r>
              <a:rPr lang="ru" sz="2000" i="1">
                <a:latin typeface="Times New Roman"/>
                <a:ea typeface="Times New Roman"/>
                <a:cs typeface="Times New Roman"/>
                <a:sym typeface="Times New Roman"/>
              </a:rPr>
              <a:t> His /Her name is.</a:t>
            </a:r>
            <a:endParaRPr sz="2000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2000" b="1">
                <a:latin typeface="Times New Roman"/>
                <a:ea typeface="Times New Roman"/>
                <a:cs typeface="Times New Roman"/>
                <a:sym typeface="Times New Roman"/>
              </a:rPr>
              <a:t>Most learners will be able to: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2000">
                <a:latin typeface="Times New Roman"/>
                <a:ea typeface="Times New Roman"/>
                <a:cs typeface="Times New Roman"/>
                <a:sym typeface="Times New Roman"/>
              </a:rPr>
              <a:t>·         Listen and repeat, follow simple greeting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2000">
                <a:latin typeface="Times New Roman"/>
                <a:ea typeface="Times New Roman"/>
                <a:cs typeface="Times New Roman"/>
                <a:sym typeface="Times New Roman"/>
              </a:rPr>
              <a:t>·         Perform total physical response routines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2000">
                <a:latin typeface="Times New Roman"/>
                <a:ea typeface="Times New Roman"/>
                <a:cs typeface="Times New Roman"/>
                <a:sym typeface="Times New Roman"/>
              </a:rPr>
              <a:t>·         Understand simple songs.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2000" b="1">
                <a:latin typeface="Times New Roman"/>
                <a:ea typeface="Times New Roman"/>
                <a:cs typeface="Times New Roman"/>
                <a:sym typeface="Times New Roman"/>
              </a:rPr>
              <a:t>Some learners will be able to: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06400" lvl="0" indent="-139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2000">
                <a:latin typeface="Times New Roman"/>
                <a:ea typeface="Times New Roman"/>
                <a:cs typeface="Times New Roman"/>
                <a:sym typeface="Times New Roman"/>
              </a:rPr>
              <a:t>·    Recognise &amp; say the names  of each other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06400" lvl="0" indent="-139700" algn="l" rtl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ru" sz="2000">
                <a:latin typeface="Times New Roman"/>
                <a:ea typeface="Times New Roman"/>
                <a:cs typeface="Times New Roman"/>
                <a:sym typeface="Times New Roman"/>
              </a:rPr>
              <a:t>·    Ask &amp; answer the questions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275" y="1445900"/>
            <a:ext cx="3983876" cy="167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 rotWithShape="1">
          <a:blip r:embed="rId4">
            <a:alphaModFix/>
          </a:blip>
          <a:srcRect l="32848" r="31027"/>
          <a:stretch/>
        </p:blipFill>
        <p:spPr>
          <a:xfrm>
            <a:off x="2444150" y="2831975"/>
            <a:ext cx="1705575" cy="20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/>
        </p:nvSpPr>
        <p:spPr>
          <a:xfrm>
            <a:off x="4404875" y="2139275"/>
            <a:ext cx="46197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SzPts val="3300"/>
              <a:buFont typeface="Comfortaa"/>
              <a:buChar char="-"/>
            </a:pPr>
            <a:r>
              <a:rPr lang="ru" sz="3300">
                <a:latin typeface="Comfortaa"/>
                <a:ea typeface="Comfortaa"/>
                <a:cs typeface="Comfortaa"/>
                <a:sym typeface="Comfortaa"/>
              </a:rPr>
              <a:t>Сәлеметсіз бе</a:t>
            </a:r>
            <a:endParaRPr sz="33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4404875" y="3693125"/>
            <a:ext cx="31023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SzPts val="3300"/>
              <a:buFont typeface="Comfortaa"/>
              <a:buChar char="-"/>
            </a:pPr>
            <a:r>
              <a:rPr lang="ru" sz="3300" b="1">
                <a:latin typeface="Comfortaa"/>
                <a:ea typeface="Comfortaa"/>
                <a:cs typeface="Comfortaa"/>
                <a:sym typeface="Comfortaa"/>
              </a:rPr>
              <a:t>Сәлем</a:t>
            </a:r>
            <a:endParaRPr sz="3300"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2744" y="0"/>
            <a:ext cx="3567530" cy="20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2018" y="76100"/>
            <a:ext cx="1820676" cy="136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/>
          <p:nvPr/>
        </p:nvSpPr>
        <p:spPr>
          <a:xfrm>
            <a:off x="1100850" y="3921425"/>
            <a:ext cx="6942300" cy="1060800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9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How are you? - Қалыңыз қалай?</a:t>
            </a:r>
            <a:endParaRPr sz="2900"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9100" y="192700"/>
            <a:ext cx="4820755" cy="3616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/>
          <p:nvPr/>
        </p:nvSpPr>
        <p:spPr>
          <a:xfrm>
            <a:off x="725200" y="3988575"/>
            <a:ext cx="7560900" cy="1007100"/>
          </a:xfrm>
          <a:prstGeom prst="roundRect">
            <a:avLst>
              <a:gd name="adj" fmla="val 16667"/>
            </a:avLst>
          </a:prstGeom>
          <a:solidFill>
            <a:srgbClr val="D5A6B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8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What is your name? - Сенің атың кім?</a:t>
            </a:r>
            <a:endParaRPr sz="2800"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1188" y="112100"/>
            <a:ext cx="6548934" cy="368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/>
          <p:nvPr/>
        </p:nvSpPr>
        <p:spPr>
          <a:xfrm>
            <a:off x="295450" y="201450"/>
            <a:ext cx="8514300" cy="11682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30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Nice to meet you - Сізбен танысқаныма қуаныштымын</a:t>
            </a:r>
            <a:endParaRPr sz="3000"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98" name="Google Shape;98;p19"/>
          <p:cNvPicPr preferRelativeResize="0"/>
          <p:nvPr/>
        </p:nvPicPr>
        <p:blipFill rotWithShape="1">
          <a:blip r:embed="rId3">
            <a:alphaModFix/>
          </a:blip>
          <a:srcRect t="18354"/>
          <a:stretch/>
        </p:blipFill>
        <p:spPr>
          <a:xfrm>
            <a:off x="1674300" y="1517525"/>
            <a:ext cx="5756601" cy="352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/>
          <p:nvPr/>
        </p:nvSpPr>
        <p:spPr>
          <a:xfrm>
            <a:off x="1140750" y="107450"/>
            <a:ext cx="6862500" cy="9582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4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I’m fine, thank you! - Менде бәрі жақсы, рахмет!</a:t>
            </a:r>
            <a:endParaRPr sz="2400"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4725" y="1195225"/>
            <a:ext cx="7274550" cy="394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/>
          <p:nvPr/>
        </p:nvSpPr>
        <p:spPr>
          <a:xfrm>
            <a:off x="1034075" y="4190000"/>
            <a:ext cx="7077300" cy="8193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3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My name is … - Менің атым …</a:t>
            </a:r>
            <a:endParaRPr sz="3300"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10" name="Google Shape;110;p21"/>
          <p:cNvPicPr preferRelativeResize="0"/>
          <p:nvPr/>
        </p:nvPicPr>
        <p:blipFill rotWithShape="1">
          <a:blip r:embed="rId3">
            <a:alphaModFix/>
          </a:blip>
          <a:srcRect b="25805"/>
          <a:stretch/>
        </p:blipFill>
        <p:spPr>
          <a:xfrm>
            <a:off x="1750525" y="226850"/>
            <a:ext cx="5232824" cy="388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</Words>
  <Application>Microsoft Office PowerPoint</Application>
  <PresentationFormat>Экран (16:9)</PresentationFormat>
  <Paragraphs>38</Paragraphs>
  <Slides>14</Slides>
  <Notes>13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Comfortaa</vt:lpstr>
      <vt:lpstr>Times New Roman</vt:lpstr>
      <vt:lpstr>Arial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Данагул</cp:lastModifiedBy>
  <cp:revision>3</cp:revision>
  <dcterms:modified xsi:type="dcterms:W3CDTF">2024-12-16T10:25:52Z</dcterms:modified>
</cp:coreProperties>
</file>