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7556500" cy="10693400"/>
  <p:notesSz cx="6858000" cy="9144000"/>
  <p:embeddedFontLst>
    <p:embeddedFont>
      <p:font typeface="IBM Plex Serif Bold" charset="1" panose="02060803050406000203"/>
      <p:regular r:id="rId11"/>
    </p:embeddedFont>
    <p:embeddedFont>
      <p:font typeface="Alice Bold" charset="1" panose="00000500000000000000"/>
      <p:regular r:id="rId12"/>
    </p:embeddedFont>
    <p:embeddedFont>
      <p:font typeface="Alice" charset="1" panose="00000500000000000000"/>
      <p:regular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fonts/font11.fntdata" Type="http://schemas.openxmlformats.org/officeDocument/2006/relationships/font"/><Relationship Id="rId12" Target="fonts/font12.fntdata" Type="http://schemas.openxmlformats.org/officeDocument/2006/relationships/font"/><Relationship Id="rId13" Target="fonts/font13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654098" y="1713426"/>
            <a:ext cx="8868196" cy="3495412"/>
            <a:chOff x="0" y="0"/>
            <a:chExt cx="3178161" cy="1252677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178161" cy="1252677"/>
            </a:xfrm>
            <a:custGeom>
              <a:avLst/>
              <a:gdLst/>
              <a:ahLst/>
              <a:cxnLst/>
              <a:rect r="r" b="b" t="t" l="l"/>
              <a:pathLst>
                <a:path h="1252677" w="3178161">
                  <a:moveTo>
                    <a:pt x="0" y="0"/>
                  </a:moveTo>
                  <a:lnTo>
                    <a:pt x="3178161" y="0"/>
                  </a:lnTo>
                  <a:lnTo>
                    <a:pt x="3178161" y="1252677"/>
                  </a:lnTo>
                  <a:lnTo>
                    <a:pt x="0" y="1252677"/>
                  </a:lnTo>
                  <a:close/>
                </a:path>
              </a:pathLst>
            </a:custGeom>
            <a:solidFill>
              <a:srgbClr val="FFFCED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3178161" cy="129077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-792559" y="756000"/>
            <a:ext cx="8868196" cy="957426"/>
            <a:chOff x="0" y="0"/>
            <a:chExt cx="4088316" cy="441382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4088316" cy="441382"/>
            </a:xfrm>
            <a:custGeom>
              <a:avLst/>
              <a:gdLst/>
              <a:ahLst/>
              <a:cxnLst/>
              <a:rect r="r" b="b" t="t" l="l"/>
              <a:pathLst>
                <a:path h="441382" w="4088316">
                  <a:moveTo>
                    <a:pt x="0" y="0"/>
                  </a:moveTo>
                  <a:lnTo>
                    <a:pt x="4088316" y="0"/>
                  </a:lnTo>
                  <a:lnTo>
                    <a:pt x="4088316" y="441382"/>
                  </a:lnTo>
                  <a:lnTo>
                    <a:pt x="0" y="441382"/>
                  </a:lnTo>
                  <a:close/>
                </a:path>
              </a:pathLst>
            </a:custGeom>
            <a:solidFill>
              <a:srgbClr val="FFDE59">
                <a:alpha val="38824"/>
              </a:srgbClr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4088316" cy="47948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8" id="8"/>
          <p:cNvSpPr txBox="true"/>
          <p:nvPr/>
        </p:nvSpPr>
        <p:spPr>
          <a:xfrm rot="0">
            <a:off x="5033383" y="2958163"/>
            <a:ext cx="1548225" cy="12706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456"/>
              </a:lnSpc>
            </a:pPr>
            <a:r>
              <a:rPr lang="en-US" b="true" sz="7468">
                <a:solidFill>
                  <a:srgbClr val="004AAD"/>
                </a:solidFill>
                <a:latin typeface="IBM Plex Serif Bold"/>
                <a:ea typeface="IBM Plex Serif Bold"/>
                <a:cs typeface="IBM Plex Serif Bold"/>
                <a:sym typeface="IBM Plex Serif Bold"/>
              </a:rPr>
              <a:t>A</a:t>
            </a:r>
          </a:p>
        </p:txBody>
      </p:sp>
      <p:sp>
        <p:nvSpPr>
          <p:cNvPr name="Freeform 9" id="9"/>
          <p:cNvSpPr/>
          <p:nvPr/>
        </p:nvSpPr>
        <p:spPr>
          <a:xfrm flipH="false" flipV="false" rot="0">
            <a:off x="4624922" y="2740392"/>
            <a:ext cx="2032723" cy="1086583"/>
          </a:xfrm>
          <a:custGeom>
            <a:avLst/>
            <a:gdLst/>
            <a:ahLst/>
            <a:cxnLst/>
            <a:rect r="r" b="b" t="t" l="l"/>
            <a:pathLst>
              <a:path h="1086583" w="2032723">
                <a:moveTo>
                  <a:pt x="0" y="0"/>
                </a:moveTo>
                <a:lnTo>
                  <a:pt x="2032723" y="0"/>
                </a:lnTo>
                <a:lnTo>
                  <a:pt x="2032723" y="1086583"/>
                </a:lnTo>
                <a:lnTo>
                  <a:pt x="0" y="108658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0" id="10"/>
          <p:cNvSpPr/>
          <p:nvPr/>
        </p:nvSpPr>
        <p:spPr>
          <a:xfrm>
            <a:off x="5665272" y="3753853"/>
            <a:ext cx="709585" cy="0"/>
          </a:xfrm>
          <a:prstGeom prst="line">
            <a:avLst/>
          </a:prstGeom>
          <a:ln cap="flat" w="28575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flipV="true">
            <a:off x="5678363" y="3049429"/>
            <a:ext cx="222751" cy="700260"/>
          </a:xfrm>
          <a:prstGeom prst="line">
            <a:avLst/>
          </a:prstGeom>
          <a:ln cap="flat" w="28575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>
            <a:off x="5568526" y="4805476"/>
            <a:ext cx="1203118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3" id="13"/>
          <p:cNvSpPr txBox="true"/>
          <p:nvPr/>
        </p:nvSpPr>
        <p:spPr>
          <a:xfrm rot="0">
            <a:off x="756000" y="820375"/>
            <a:ext cx="6048000" cy="7524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299"/>
              </a:lnSpc>
            </a:pPr>
            <a:r>
              <a:rPr lang="en-US" sz="4499" b="true">
                <a:solidFill>
                  <a:srgbClr val="000000"/>
                </a:solidFill>
                <a:latin typeface="IBM Plex Serif Bold"/>
                <a:ea typeface="IBM Plex Serif Bold"/>
                <a:cs typeface="IBM Plex Serif Bold"/>
                <a:sym typeface="IBM Plex Serif Bold"/>
              </a:rPr>
              <a:t>Бұрыштарды өлшеу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5796193" y="301973"/>
            <a:ext cx="1007807" cy="4540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99"/>
              </a:lnSpc>
            </a:pPr>
            <a:r>
              <a:rPr lang="en-US" sz="1999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Class: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756000" y="301973"/>
            <a:ext cx="1005457" cy="4540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99"/>
              </a:lnSpc>
            </a:pPr>
            <a:r>
              <a:rPr lang="en-US" sz="1999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Name: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795131" y="2053240"/>
            <a:ext cx="114943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Нұсқаулық: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788356" y="2539015"/>
            <a:ext cx="3127167" cy="5429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"/>
                <a:ea typeface="Alice"/>
                <a:cs typeface="Alice"/>
                <a:sym typeface="Alice"/>
              </a:rPr>
              <a:t>Сары сызықтар арасындағы бұрыштардың өлшемін оқыңыз.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5959924" y="4290914"/>
            <a:ext cx="531960" cy="5120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17"/>
              </a:lnSpc>
            </a:pPr>
            <a:r>
              <a:rPr lang="en-US" sz="3012">
                <a:solidFill>
                  <a:srgbClr val="000000"/>
                </a:solidFill>
                <a:latin typeface="Alice"/>
                <a:ea typeface="Alice"/>
                <a:cs typeface="Alice"/>
                <a:sym typeface="Alice"/>
              </a:rPr>
              <a:t>70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6415216" y="4356839"/>
            <a:ext cx="92005" cy="2175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60"/>
              </a:lnSpc>
            </a:pPr>
            <a:r>
              <a:rPr lang="en-US" sz="1185">
                <a:solidFill>
                  <a:srgbClr val="000000"/>
                </a:solidFill>
                <a:latin typeface="Alice"/>
                <a:ea typeface="Alice"/>
                <a:cs typeface="Alice"/>
                <a:sym typeface="Alice"/>
              </a:rPr>
              <a:t>o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4585081" y="4526743"/>
            <a:ext cx="1211113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323850" indent="-161925" lvl="1">
              <a:lnSpc>
                <a:spcPts val="2100"/>
              </a:lnSpc>
              <a:buFont typeface="Arial"/>
              <a:buChar char="•"/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Жауап: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5160588" y="2053240"/>
            <a:ext cx="961392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Мысал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866647" y="5666038"/>
            <a:ext cx="107792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Жаттығу: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1835787" y="5666038"/>
            <a:ext cx="4783266" cy="5429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"/>
                <a:ea typeface="Alice"/>
                <a:cs typeface="Alice"/>
                <a:sym typeface="Alice"/>
              </a:rPr>
              <a:t>Берілген транспортирдің көмегімен бұрыштардың өлшемін оқыңыз.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855564" y="6280035"/>
            <a:ext cx="25418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i)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1434326" y="7218588"/>
            <a:ext cx="1925999" cy="12771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458"/>
              </a:lnSpc>
            </a:pPr>
            <a:r>
              <a:rPr lang="en-US" b="true" sz="7470">
                <a:solidFill>
                  <a:srgbClr val="004AAD"/>
                </a:solidFill>
                <a:latin typeface="IBM Plex Serif Bold"/>
                <a:ea typeface="IBM Plex Serif Bold"/>
                <a:cs typeface="IBM Plex Serif Bold"/>
                <a:sym typeface="IBM Plex Serif Bold"/>
              </a:rPr>
              <a:t>M</a:t>
            </a:r>
          </a:p>
        </p:txBody>
      </p:sp>
      <p:sp>
        <p:nvSpPr>
          <p:cNvPr name="Freeform 26" id="26"/>
          <p:cNvSpPr/>
          <p:nvPr/>
        </p:nvSpPr>
        <p:spPr>
          <a:xfrm flipH="false" flipV="false" rot="-1149740">
            <a:off x="944525" y="6738990"/>
            <a:ext cx="2516867" cy="1345380"/>
          </a:xfrm>
          <a:custGeom>
            <a:avLst/>
            <a:gdLst/>
            <a:ahLst/>
            <a:cxnLst/>
            <a:rect r="r" b="b" t="t" l="l"/>
            <a:pathLst>
              <a:path h="1345380" w="2516867">
                <a:moveTo>
                  <a:pt x="0" y="0"/>
                </a:moveTo>
                <a:lnTo>
                  <a:pt x="2516867" y="0"/>
                </a:lnTo>
                <a:lnTo>
                  <a:pt x="2516867" y="1345380"/>
                </a:lnTo>
                <a:lnTo>
                  <a:pt x="0" y="134538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27" id="27"/>
          <p:cNvSpPr/>
          <p:nvPr/>
        </p:nvSpPr>
        <p:spPr>
          <a:xfrm flipH="true" flipV="true">
            <a:off x="2021063" y="7130046"/>
            <a:ext cx="370973" cy="798535"/>
          </a:xfrm>
          <a:prstGeom prst="line">
            <a:avLst/>
          </a:prstGeom>
          <a:ln cap="flat" w="38100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8" id="28"/>
          <p:cNvSpPr/>
          <p:nvPr/>
        </p:nvSpPr>
        <p:spPr>
          <a:xfrm flipV="true">
            <a:off x="2397325" y="7130046"/>
            <a:ext cx="375859" cy="792283"/>
          </a:xfrm>
          <a:prstGeom prst="line">
            <a:avLst/>
          </a:prstGeom>
          <a:ln cap="flat" w="38100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9" id="29"/>
          <p:cNvSpPr/>
          <p:nvPr/>
        </p:nvSpPr>
        <p:spPr>
          <a:xfrm>
            <a:off x="2093194" y="9112204"/>
            <a:ext cx="1203118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0" id="30"/>
          <p:cNvSpPr txBox="true"/>
          <p:nvPr/>
        </p:nvSpPr>
        <p:spPr>
          <a:xfrm rot="0">
            <a:off x="1109748" y="8833472"/>
            <a:ext cx="940480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Answer: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3952967" y="6280035"/>
            <a:ext cx="25418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ii)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4578574" y="7183061"/>
            <a:ext cx="1836642" cy="12771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457"/>
              </a:lnSpc>
            </a:pPr>
            <a:r>
              <a:rPr lang="en-US" b="true" sz="7469">
                <a:solidFill>
                  <a:srgbClr val="004AAD"/>
                </a:solidFill>
                <a:latin typeface="IBM Plex Serif Bold"/>
                <a:ea typeface="IBM Plex Serif Bold"/>
                <a:cs typeface="IBM Plex Serif Bold"/>
                <a:sym typeface="IBM Plex Serif Bold"/>
              </a:rPr>
              <a:t>A</a:t>
            </a:r>
          </a:p>
        </p:txBody>
      </p:sp>
      <p:sp>
        <p:nvSpPr>
          <p:cNvPr name="Freeform 33" id="33"/>
          <p:cNvSpPr/>
          <p:nvPr/>
        </p:nvSpPr>
        <p:spPr>
          <a:xfrm flipH="false" flipV="false" rot="0">
            <a:off x="4201731" y="6624498"/>
            <a:ext cx="2639714" cy="1411047"/>
          </a:xfrm>
          <a:custGeom>
            <a:avLst/>
            <a:gdLst/>
            <a:ahLst/>
            <a:cxnLst/>
            <a:rect r="r" b="b" t="t" l="l"/>
            <a:pathLst>
              <a:path h="1411047" w="2639714">
                <a:moveTo>
                  <a:pt x="0" y="0"/>
                </a:moveTo>
                <a:lnTo>
                  <a:pt x="2639714" y="0"/>
                </a:lnTo>
                <a:lnTo>
                  <a:pt x="2639714" y="1411047"/>
                </a:lnTo>
                <a:lnTo>
                  <a:pt x="0" y="141104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34" id="34"/>
          <p:cNvSpPr/>
          <p:nvPr/>
        </p:nvSpPr>
        <p:spPr>
          <a:xfrm>
            <a:off x="5255388" y="7022403"/>
            <a:ext cx="266200" cy="919169"/>
          </a:xfrm>
          <a:prstGeom prst="line">
            <a:avLst/>
          </a:prstGeom>
          <a:ln cap="flat" w="38100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5" id="35"/>
          <p:cNvSpPr/>
          <p:nvPr/>
        </p:nvSpPr>
        <p:spPr>
          <a:xfrm>
            <a:off x="4566993" y="7941572"/>
            <a:ext cx="954316" cy="3263"/>
          </a:xfrm>
          <a:prstGeom prst="line">
            <a:avLst/>
          </a:prstGeom>
          <a:ln cap="flat" w="38100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6" id="36"/>
          <p:cNvSpPr/>
          <p:nvPr/>
        </p:nvSpPr>
        <p:spPr>
          <a:xfrm>
            <a:off x="5476154" y="9156783"/>
            <a:ext cx="1203118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7" id="37"/>
          <p:cNvSpPr txBox="true"/>
          <p:nvPr/>
        </p:nvSpPr>
        <p:spPr>
          <a:xfrm rot="0">
            <a:off x="4492708" y="8878050"/>
            <a:ext cx="940480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Answer: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829203" y="1151940"/>
            <a:ext cx="107792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Exercise: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1798343" y="1151940"/>
            <a:ext cx="4783266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"/>
                <a:ea typeface="Alice"/>
                <a:cs typeface="Alice"/>
                <a:sym typeface="Alice"/>
              </a:rPr>
              <a:t>Read the size of angles using the  protractor provided. 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818119" y="1765937"/>
            <a:ext cx="25418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i)</a:t>
            </a:r>
          </a:p>
        </p:txBody>
      </p:sp>
      <p:sp>
        <p:nvSpPr>
          <p:cNvPr name="AutoShape 5" id="5"/>
          <p:cNvSpPr/>
          <p:nvPr/>
        </p:nvSpPr>
        <p:spPr>
          <a:xfrm>
            <a:off x="2055749" y="4598106"/>
            <a:ext cx="1203118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6" id="6"/>
          <p:cNvSpPr txBox="true"/>
          <p:nvPr/>
        </p:nvSpPr>
        <p:spPr>
          <a:xfrm rot="0">
            <a:off x="1072304" y="4319374"/>
            <a:ext cx="940480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Answer: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915522" y="1765937"/>
            <a:ext cx="25418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ii)</a:t>
            </a:r>
          </a:p>
        </p:txBody>
      </p:sp>
      <p:sp>
        <p:nvSpPr>
          <p:cNvPr name="AutoShape 8" id="8"/>
          <p:cNvSpPr/>
          <p:nvPr/>
        </p:nvSpPr>
        <p:spPr>
          <a:xfrm>
            <a:off x="5469313" y="4586074"/>
            <a:ext cx="1203118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9" id="9"/>
          <p:cNvSpPr txBox="true"/>
          <p:nvPr/>
        </p:nvSpPr>
        <p:spPr>
          <a:xfrm rot="0">
            <a:off x="4498229" y="4319374"/>
            <a:ext cx="940480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Answer: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437565" y="2632963"/>
            <a:ext cx="1741329" cy="12771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457"/>
              </a:lnSpc>
            </a:pPr>
            <a:r>
              <a:rPr lang="en-US" b="true" sz="7469">
                <a:solidFill>
                  <a:srgbClr val="004AAD"/>
                </a:solidFill>
                <a:latin typeface="IBM Plex Serif Bold"/>
                <a:ea typeface="IBM Plex Serif Bold"/>
                <a:cs typeface="IBM Plex Serif Bold"/>
                <a:sym typeface="IBM Plex Serif Bold"/>
              </a:rPr>
              <a:t>A</a:t>
            </a:r>
          </a:p>
        </p:txBody>
      </p:sp>
      <p:sp>
        <p:nvSpPr>
          <p:cNvPr name="Freeform 11" id="11"/>
          <p:cNvSpPr/>
          <p:nvPr/>
        </p:nvSpPr>
        <p:spPr>
          <a:xfrm flipH="false" flipV="false" rot="0">
            <a:off x="1072304" y="2110400"/>
            <a:ext cx="2639714" cy="1411047"/>
          </a:xfrm>
          <a:custGeom>
            <a:avLst/>
            <a:gdLst/>
            <a:ahLst/>
            <a:cxnLst/>
            <a:rect r="r" b="b" t="t" l="l"/>
            <a:pathLst>
              <a:path h="1411047" w="2639714">
                <a:moveTo>
                  <a:pt x="0" y="0"/>
                </a:moveTo>
                <a:lnTo>
                  <a:pt x="2639713" y="0"/>
                </a:lnTo>
                <a:lnTo>
                  <a:pt x="2639713" y="1411047"/>
                </a:lnTo>
                <a:lnTo>
                  <a:pt x="0" y="141104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2" id="12"/>
          <p:cNvSpPr/>
          <p:nvPr/>
        </p:nvSpPr>
        <p:spPr>
          <a:xfrm>
            <a:off x="2125961" y="2508305"/>
            <a:ext cx="266200" cy="919169"/>
          </a:xfrm>
          <a:prstGeom prst="line">
            <a:avLst/>
          </a:prstGeom>
          <a:ln cap="flat" w="38100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" id="13"/>
          <p:cNvSpPr/>
          <p:nvPr/>
        </p:nvSpPr>
        <p:spPr>
          <a:xfrm>
            <a:off x="1437565" y="3427474"/>
            <a:ext cx="954316" cy="3263"/>
          </a:xfrm>
          <a:prstGeom prst="line">
            <a:avLst/>
          </a:prstGeom>
          <a:ln cap="flat" w="38100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4" id="14"/>
          <p:cNvSpPr txBox="true"/>
          <p:nvPr/>
        </p:nvSpPr>
        <p:spPr>
          <a:xfrm rot="0">
            <a:off x="4740545" y="2697176"/>
            <a:ext cx="1808463" cy="12771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457"/>
              </a:lnSpc>
            </a:pPr>
            <a:r>
              <a:rPr lang="en-US" b="true" sz="7469">
                <a:solidFill>
                  <a:srgbClr val="004AAD"/>
                </a:solidFill>
                <a:latin typeface="IBM Plex Serif Bold"/>
                <a:ea typeface="IBM Plex Serif Bold"/>
                <a:cs typeface="IBM Plex Serif Bold"/>
                <a:sym typeface="IBM Plex Serif Bold"/>
              </a:rPr>
              <a:t>B</a:t>
            </a:r>
          </a:p>
        </p:txBody>
      </p:sp>
      <p:sp>
        <p:nvSpPr>
          <p:cNvPr name="Freeform 15" id="15"/>
          <p:cNvSpPr/>
          <p:nvPr/>
        </p:nvSpPr>
        <p:spPr>
          <a:xfrm flipH="false" flipV="false" rot="0">
            <a:off x="4169707" y="2110400"/>
            <a:ext cx="2599213" cy="1389397"/>
          </a:xfrm>
          <a:custGeom>
            <a:avLst/>
            <a:gdLst/>
            <a:ahLst/>
            <a:cxnLst/>
            <a:rect r="r" b="b" t="t" l="l"/>
            <a:pathLst>
              <a:path h="1389397" w="2599213">
                <a:moveTo>
                  <a:pt x="0" y="0"/>
                </a:moveTo>
                <a:lnTo>
                  <a:pt x="2599213" y="0"/>
                </a:lnTo>
                <a:lnTo>
                  <a:pt x="2599213" y="1389398"/>
                </a:lnTo>
                <a:lnTo>
                  <a:pt x="0" y="138939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6" id="16"/>
          <p:cNvSpPr/>
          <p:nvPr/>
        </p:nvSpPr>
        <p:spPr>
          <a:xfrm>
            <a:off x="5469313" y="3407170"/>
            <a:ext cx="935040" cy="0"/>
          </a:xfrm>
          <a:prstGeom prst="line">
            <a:avLst/>
          </a:prstGeom>
          <a:ln cap="flat" w="38100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7" id="17"/>
          <p:cNvSpPr/>
          <p:nvPr/>
        </p:nvSpPr>
        <p:spPr>
          <a:xfrm flipH="true" flipV="true">
            <a:off x="5469313" y="2486635"/>
            <a:ext cx="0" cy="920535"/>
          </a:xfrm>
          <a:prstGeom prst="line">
            <a:avLst/>
          </a:prstGeom>
          <a:ln cap="flat" w="38100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8" id="18"/>
          <p:cNvSpPr txBox="true"/>
          <p:nvPr/>
        </p:nvSpPr>
        <p:spPr>
          <a:xfrm rot="0">
            <a:off x="1678019" y="6477974"/>
            <a:ext cx="1867054" cy="12771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457"/>
              </a:lnSpc>
            </a:pPr>
            <a:r>
              <a:rPr lang="en-US" b="true" sz="7469">
                <a:solidFill>
                  <a:srgbClr val="004AAD"/>
                </a:solidFill>
                <a:latin typeface="IBM Plex Serif Bold"/>
                <a:ea typeface="IBM Plex Serif Bold"/>
                <a:cs typeface="IBM Plex Serif Bold"/>
                <a:sym typeface="IBM Plex Serif Bold"/>
              </a:rPr>
              <a:t>C</a:t>
            </a:r>
          </a:p>
        </p:txBody>
      </p:sp>
      <p:sp>
        <p:nvSpPr>
          <p:cNvPr name="Freeform 19" id="19"/>
          <p:cNvSpPr/>
          <p:nvPr/>
        </p:nvSpPr>
        <p:spPr>
          <a:xfrm flipH="false" flipV="false" rot="-5400000">
            <a:off x="462543" y="6488748"/>
            <a:ext cx="2616127" cy="1398439"/>
          </a:xfrm>
          <a:custGeom>
            <a:avLst/>
            <a:gdLst/>
            <a:ahLst/>
            <a:cxnLst/>
            <a:rect r="r" b="b" t="t" l="l"/>
            <a:pathLst>
              <a:path h="1398439" w="2616127">
                <a:moveTo>
                  <a:pt x="0" y="0"/>
                </a:moveTo>
                <a:lnTo>
                  <a:pt x="2616126" y="0"/>
                </a:lnTo>
                <a:lnTo>
                  <a:pt x="2616126" y="1398439"/>
                </a:lnTo>
                <a:lnTo>
                  <a:pt x="0" y="139843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20" id="20"/>
          <p:cNvSpPr/>
          <p:nvPr/>
        </p:nvSpPr>
        <p:spPr>
          <a:xfrm>
            <a:off x="2469825" y="6248761"/>
            <a:ext cx="0" cy="1902435"/>
          </a:xfrm>
          <a:prstGeom prst="line">
            <a:avLst/>
          </a:prstGeom>
          <a:ln cap="flat" w="38100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1" id="21"/>
          <p:cNvSpPr txBox="true"/>
          <p:nvPr/>
        </p:nvSpPr>
        <p:spPr>
          <a:xfrm rot="0">
            <a:off x="829203" y="5395699"/>
            <a:ext cx="25418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iii)</a:t>
            </a:r>
          </a:p>
        </p:txBody>
      </p:sp>
      <p:sp>
        <p:nvSpPr>
          <p:cNvPr name="AutoShape 22" id="22"/>
          <p:cNvSpPr/>
          <p:nvPr/>
        </p:nvSpPr>
        <p:spPr>
          <a:xfrm>
            <a:off x="2160433" y="9348770"/>
            <a:ext cx="1203118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3" id="23"/>
          <p:cNvSpPr txBox="true"/>
          <p:nvPr/>
        </p:nvSpPr>
        <p:spPr>
          <a:xfrm rot="0">
            <a:off x="1176988" y="9070038"/>
            <a:ext cx="940480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Answer: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4661570" y="6477974"/>
            <a:ext cx="1808463" cy="12771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457"/>
              </a:lnSpc>
            </a:pPr>
            <a:r>
              <a:rPr lang="en-US" b="true" sz="7469">
                <a:solidFill>
                  <a:srgbClr val="004AAD"/>
                </a:solidFill>
                <a:latin typeface="IBM Plex Serif Bold"/>
                <a:ea typeface="IBM Plex Serif Bold"/>
                <a:cs typeface="IBM Plex Serif Bold"/>
                <a:sym typeface="IBM Plex Serif Bold"/>
              </a:rPr>
              <a:t>D</a:t>
            </a:r>
          </a:p>
        </p:txBody>
      </p:sp>
      <p:sp>
        <p:nvSpPr>
          <p:cNvPr name="Freeform 25" id="25"/>
          <p:cNvSpPr/>
          <p:nvPr/>
        </p:nvSpPr>
        <p:spPr>
          <a:xfrm flipH="false" flipV="false" rot="0">
            <a:off x="4169707" y="6159206"/>
            <a:ext cx="2599213" cy="1389397"/>
          </a:xfrm>
          <a:custGeom>
            <a:avLst/>
            <a:gdLst/>
            <a:ahLst/>
            <a:cxnLst/>
            <a:rect r="r" b="b" t="t" l="l"/>
            <a:pathLst>
              <a:path h="1389397" w="2599213">
                <a:moveTo>
                  <a:pt x="0" y="0"/>
                </a:moveTo>
                <a:lnTo>
                  <a:pt x="2599213" y="0"/>
                </a:lnTo>
                <a:lnTo>
                  <a:pt x="2599213" y="1389397"/>
                </a:lnTo>
                <a:lnTo>
                  <a:pt x="0" y="138939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26" id="26"/>
          <p:cNvSpPr/>
          <p:nvPr/>
        </p:nvSpPr>
        <p:spPr>
          <a:xfrm>
            <a:off x="5461545" y="7454278"/>
            <a:ext cx="935040" cy="0"/>
          </a:xfrm>
          <a:prstGeom prst="line">
            <a:avLst/>
          </a:prstGeom>
          <a:ln cap="flat" w="38100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7" id="27"/>
          <p:cNvSpPr/>
          <p:nvPr/>
        </p:nvSpPr>
        <p:spPr>
          <a:xfrm flipH="true" flipV="true">
            <a:off x="5461545" y="6552794"/>
            <a:ext cx="0" cy="920535"/>
          </a:xfrm>
          <a:prstGeom prst="line">
            <a:avLst/>
          </a:prstGeom>
          <a:ln cap="flat" w="38100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8" id="28"/>
          <p:cNvSpPr/>
          <p:nvPr/>
        </p:nvSpPr>
        <p:spPr>
          <a:xfrm>
            <a:off x="5491477" y="9336738"/>
            <a:ext cx="1203118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9" id="29"/>
          <p:cNvSpPr txBox="true"/>
          <p:nvPr/>
        </p:nvSpPr>
        <p:spPr>
          <a:xfrm rot="0">
            <a:off x="4508031" y="9058006"/>
            <a:ext cx="940480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Answer: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3935791" y="5395699"/>
            <a:ext cx="25418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iv)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5796193" y="301973"/>
            <a:ext cx="1007807" cy="4540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99"/>
              </a:lnSpc>
            </a:pPr>
            <a:r>
              <a:rPr lang="en-US" sz="1999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Class: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756000" y="301973"/>
            <a:ext cx="1005457" cy="4540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99"/>
              </a:lnSpc>
            </a:pPr>
            <a:r>
              <a:rPr lang="en-US" sz="1999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Name: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5796193" y="301973"/>
            <a:ext cx="1007807" cy="4540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99"/>
              </a:lnSpc>
            </a:pPr>
            <a:r>
              <a:rPr lang="en-US" sz="1999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Class: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756000" y="301973"/>
            <a:ext cx="1005457" cy="4540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99"/>
              </a:lnSpc>
            </a:pPr>
            <a:r>
              <a:rPr lang="en-US" sz="1999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Name: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829203" y="1151940"/>
            <a:ext cx="107792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Exercise: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798343" y="1151940"/>
            <a:ext cx="4783266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"/>
                <a:ea typeface="Alice"/>
                <a:cs typeface="Alice"/>
                <a:sym typeface="Alice"/>
              </a:rPr>
              <a:t>Read the size of angles using the  protractor provided. 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818119" y="1765937"/>
            <a:ext cx="25418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v)</a:t>
            </a:r>
          </a:p>
        </p:txBody>
      </p:sp>
      <p:sp>
        <p:nvSpPr>
          <p:cNvPr name="AutoShape 7" id="7"/>
          <p:cNvSpPr/>
          <p:nvPr/>
        </p:nvSpPr>
        <p:spPr>
          <a:xfrm>
            <a:off x="2055749" y="4598106"/>
            <a:ext cx="1203118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" id="8"/>
          <p:cNvSpPr txBox="true"/>
          <p:nvPr/>
        </p:nvSpPr>
        <p:spPr>
          <a:xfrm rot="0">
            <a:off x="1072304" y="4319374"/>
            <a:ext cx="940480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Answer: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3915522" y="1765937"/>
            <a:ext cx="274453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vii)</a:t>
            </a:r>
          </a:p>
        </p:txBody>
      </p:sp>
      <p:sp>
        <p:nvSpPr>
          <p:cNvPr name="AutoShape 10" id="10"/>
          <p:cNvSpPr/>
          <p:nvPr/>
        </p:nvSpPr>
        <p:spPr>
          <a:xfrm>
            <a:off x="5469313" y="4586074"/>
            <a:ext cx="1203118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1" id="11"/>
          <p:cNvSpPr txBox="true"/>
          <p:nvPr/>
        </p:nvSpPr>
        <p:spPr>
          <a:xfrm rot="0">
            <a:off x="4498229" y="4319374"/>
            <a:ext cx="940480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Answer: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1690020" y="6320126"/>
            <a:ext cx="1867054" cy="12771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457"/>
              </a:lnSpc>
            </a:pPr>
            <a:r>
              <a:rPr lang="en-US" b="true" sz="7469">
                <a:solidFill>
                  <a:srgbClr val="004AAD"/>
                </a:solidFill>
                <a:latin typeface="IBM Plex Serif Bold"/>
                <a:ea typeface="IBM Plex Serif Bold"/>
                <a:cs typeface="IBM Plex Serif Bold"/>
                <a:sym typeface="IBM Plex Serif Bold"/>
              </a:rPr>
              <a:t>G</a:t>
            </a:r>
          </a:p>
        </p:txBody>
      </p:sp>
      <p:sp>
        <p:nvSpPr>
          <p:cNvPr name="Freeform 13" id="13"/>
          <p:cNvSpPr/>
          <p:nvPr/>
        </p:nvSpPr>
        <p:spPr>
          <a:xfrm flipH="false" flipV="false" rot="-5400000">
            <a:off x="474543" y="6330900"/>
            <a:ext cx="2616127" cy="1398439"/>
          </a:xfrm>
          <a:custGeom>
            <a:avLst/>
            <a:gdLst/>
            <a:ahLst/>
            <a:cxnLst/>
            <a:rect r="r" b="b" t="t" l="l"/>
            <a:pathLst>
              <a:path h="1398439" w="2616127">
                <a:moveTo>
                  <a:pt x="0" y="0"/>
                </a:moveTo>
                <a:lnTo>
                  <a:pt x="2616127" y="0"/>
                </a:lnTo>
                <a:lnTo>
                  <a:pt x="2616127" y="1398439"/>
                </a:lnTo>
                <a:lnTo>
                  <a:pt x="0" y="139843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4" id="14"/>
          <p:cNvSpPr/>
          <p:nvPr/>
        </p:nvSpPr>
        <p:spPr>
          <a:xfrm>
            <a:off x="2481826" y="6090913"/>
            <a:ext cx="0" cy="1902435"/>
          </a:xfrm>
          <a:prstGeom prst="line">
            <a:avLst/>
          </a:prstGeom>
          <a:ln cap="flat" w="38100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5" id="15"/>
          <p:cNvSpPr txBox="true"/>
          <p:nvPr/>
        </p:nvSpPr>
        <p:spPr>
          <a:xfrm rot="0">
            <a:off x="829203" y="5367124"/>
            <a:ext cx="344026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viii)</a:t>
            </a:r>
          </a:p>
        </p:txBody>
      </p:sp>
      <p:sp>
        <p:nvSpPr>
          <p:cNvPr name="AutoShape 16" id="16"/>
          <p:cNvSpPr/>
          <p:nvPr/>
        </p:nvSpPr>
        <p:spPr>
          <a:xfrm>
            <a:off x="2066833" y="9133773"/>
            <a:ext cx="1203118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7" id="17"/>
          <p:cNvSpPr txBox="true"/>
          <p:nvPr/>
        </p:nvSpPr>
        <p:spPr>
          <a:xfrm rot="0">
            <a:off x="1083387" y="8855040"/>
            <a:ext cx="940480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Answer: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4664959" y="6657053"/>
            <a:ext cx="1808463" cy="12771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457"/>
              </a:lnSpc>
            </a:pPr>
            <a:r>
              <a:rPr lang="en-US" b="true" sz="7469">
                <a:solidFill>
                  <a:srgbClr val="004AAD"/>
                </a:solidFill>
                <a:latin typeface="IBM Plex Serif Bold"/>
                <a:ea typeface="IBM Plex Serif Bold"/>
                <a:cs typeface="IBM Plex Serif Bold"/>
                <a:sym typeface="IBM Plex Serif Bold"/>
              </a:rPr>
              <a:t>H</a:t>
            </a:r>
          </a:p>
        </p:txBody>
      </p:sp>
      <p:sp>
        <p:nvSpPr>
          <p:cNvPr name="Freeform 19" id="19"/>
          <p:cNvSpPr/>
          <p:nvPr/>
        </p:nvSpPr>
        <p:spPr>
          <a:xfrm flipH="false" flipV="false" rot="0">
            <a:off x="4169707" y="6052924"/>
            <a:ext cx="2599213" cy="1389397"/>
          </a:xfrm>
          <a:custGeom>
            <a:avLst/>
            <a:gdLst/>
            <a:ahLst/>
            <a:cxnLst/>
            <a:rect r="r" b="b" t="t" l="l"/>
            <a:pathLst>
              <a:path h="1389397" w="2599213">
                <a:moveTo>
                  <a:pt x="0" y="0"/>
                </a:moveTo>
                <a:lnTo>
                  <a:pt x="2599213" y="0"/>
                </a:lnTo>
                <a:lnTo>
                  <a:pt x="2599213" y="1389398"/>
                </a:lnTo>
                <a:lnTo>
                  <a:pt x="0" y="138939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20" id="20"/>
          <p:cNvSpPr/>
          <p:nvPr/>
        </p:nvSpPr>
        <p:spPr>
          <a:xfrm>
            <a:off x="5461545" y="7347997"/>
            <a:ext cx="935040" cy="0"/>
          </a:xfrm>
          <a:prstGeom prst="line">
            <a:avLst/>
          </a:prstGeom>
          <a:ln cap="flat" w="38100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1" id="21"/>
          <p:cNvSpPr/>
          <p:nvPr/>
        </p:nvSpPr>
        <p:spPr>
          <a:xfrm flipH="true" flipV="true">
            <a:off x="5461545" y="6446512"/>
            <a:ext cx="0" cy="920535"/>
          </a:xfrm>
          <a:prstGeom prst="line">
            <a:avLst/>
          </a:prstGeom>
          <a:ln cap="flat" w="38100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2" id="22"/>
          <p:cNvSpPr/>
          <p:nvPr/>
        </p:nvSpPr>
        <p:spPr>
          <a:xfrm>
            <a:off x="5397876" y="9121740"/>
            <a:ext cx="1203118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3" id="23"/>
          <p:cNvSpPr txBox="true"/>
          <p:nvPr/>
        </p:nvSpPr>
        <p:spPr>
          <a:xfrm rot="0">
            <a:off x="4414431" y="8843008"/>
            <a:ext cx="940480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Answer: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3935791" y="5395699"/>
            <a:ext cx="25418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ix)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1452051" y="2760061"/>
            <a:ext cx="2059550" cy="12771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457"/>
              </a:lnSpc>
            </a:pPr>
            <a:r>
              <a:rPr lang="en-US" b="true" sz="7469">
                <a:solidFill>
                  <a:srgbClr val="004AAD"/>
                </a:solidFill>
                <a:latin typeface="IBM Plex Serif Bold"/>
                <a:ea typeface="IBM Plex Serif Bold"/>
                <a:cs typeface="IBM Plex Serif Bold"/>
                <a:sym typeface="IBM Plex Serif Bold"/>
              </a:rPr>
              <a:t>E</a:t>
            </a:r>
          </a:p>
        </p:txBody>
      </p:sp>
      <p:sp>
        <p:nvSpPr>
          <p:cNvPr name="Freeform 26" id="26"/>
          <p:cNvSpPr/>
          <p:nvPr/>
        </p:nvSpPr>
        <p:spPr>
          <a:xfrm flipH="false" flipV="false" rot="0">
            <a:off x="1083387" y="2139245"/>
            <a:ext cx="2639714" cy="1411047"/>
          </a:xfrm>
          <a:custGeom>
            <a:avLst/>
            <a:gdLst/>
            <a:ahLst/>
            <a:cxnLst/>
            <a:rect r="r" b="b" t="t" l="l"/>
            <a:pathLst>
              <a:path h="1411047" w="2639714">
                <a:moveTo>
                  <a:pt x="0" y="0"/>
                </a:moveTo>
                <a:lnTo>
                  <a:pt x="2639714" y="0"/>
                </a:lnTo>
                <a:lnTo>
                  <a:pt x="2639714" y="1411048"/>
                </a:lnTo>
                <a:lnTo>
                  <a:pt x="0" y="141104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27" id="27"/>
          <p:cNvSpPr/>
          <p:nvPr/>
        </p:nvSpPr>
        <p:spPr>
          <a:xfrm>
            <a:off x="2384584" y="2499217"/>
            <a:ext cx="0" cy="970837"/>
          </a:xfrm>
          <a:prstGeom prst="line">
            <a:avLst/>
          </a:prstGeom>
          <a:ln cap="flat" w="38100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8" id="28"/>
          <p:cNvSpPr/>
          <p:nvPr/>
        </p:nvSpPr>
        <p:spPr>
          <a:xfrm>
            <a:off x="2384584" y="3470055"/>
            <a:ext cx="973404" cy="0"/>
          </a:xfrm>
          <a:prstGeom prst="line">
            <a:avLst/>
          </a:prstGeom>
          <a:ln cap="flat" w="38100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9" id="29"/>
          <p:cNvSpPr txBox="true"/>
          <p:nvPr/>
        </p:nvSpPr>
        <p:spPr>
          <a:xfrm rot="0">
            <a:off x="4498229" y="2807814"/>
            <a:ext cx="2012136" cy="127711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457"/>
              </a:lnSpc>
            </a:pPr>
            <a:r>
              <a:rPr lang="en-US" b="true" sz="7469">
                <a:solidFill>
                  <a:srgbClr val="004AAD"/>
                </a:solidFill>
                <a:latin typeface="IBM Plex Serif Bold"/>
                <a:ea typeface="IBM Plex Serif Bold"/>
                <a:cs typeface="IBM Plex Serif Bold"/>
                <a:sym typeface="IBM Plex Serif Bold"/>
              </a:rPr>
              <a:t>F</a:t>
            </a:r>
          </a:p>
        </p:txBody>
      </p:sp>
      <p:sp>
        <p:nvSpPr>
          <p:cNvPr name="Freeform 30" id="30"/>
          <p:cNvSpPr/>
          <p:nvPr/>
        </p:nvSpPr>
        <p:spPr>
          <a:xfrm flipH="false" flipV="false" rot="0">
            <a:off x="4179841" y="2139245"/>
            <a:ext cx="2578944" cy="1378563"/>
          </a:xfrm>
          <a:custGeom>
            <a:avLst/>
            <a:gdLst/>
            <a:ahLst/>
            <a:cxnLst/>
            <a:rect r="r" b="b" t="t" l="l"/>
            <a:pathLst>
              <a:path h="1378563" w="2578944">
                <a:moveTo>
                  <a:pt x="0" y="0"/>
                </a:moveTo>
                <a:lnTo>
                  <a:pt x="2578944" y="0"/>
                </a:lnTo>
                <a:lnTo>
                  <a:pt x="2578944" y="1378563"/>
                </a:lnTo>
                <a:lnTo>
                  <a:pt x="0" y="137856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31" id="31"/>
          <p:cNvSpPr/>
          <p:nvPr/>
        </p:nvSpPr>
        <p:spPr>
          <a:xfrm>
            <a:off x="5451083" y="2501232"/>
            <a:ext cx="0" cy="938185"/>
          </a:xfrm>
          <a:prstGeom prst="line">
            <a:avLst/>
          </a:prstGeom>
          <a:ln cap="flat" w="38100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2" id="32"/>
          <p:cNvSpPr/>
          <p:nvPr/>
        </p:nvSpPr>
        <p:spPr>
          <a:xfrm>
            <a:off x="5451083" y="3439417"/>
            <a:ext cx="925851" cy="0"/>
          </a:xfrm>
          <a:prstGeom prst="line">
            <a:avLst/>
          </a:prstGeom>
          <a:ln cap="flat" w="38100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CE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829203" y="1151940"/>
            <a:ext cx="107792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Exercise: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1798343" y="1151940"/>
            <a:ext cx="4783266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"/>
                <a:ea typeface="Alice"/>
                <a:cs typeface="Alice"/>
                <a:sym typeface="Alice"/>
              </a:rPr>
              <a:t>Read the size of angles using the  protractor provided. 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818119" y="1765937"/>
            <a:ext cx="25418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i)</a:t>
            </a:r>
          </a:p>
        </p:txBody>
      </p:sp>
      <p:sp>
        <p:nvSpPr>
          <p:cNvPr name="AutoShape 5" id="5"/>
          <p:cNvSpPr/>
          <p:nvPr/>
        </p:nvSpPr>
        <p:spPr>
          <a:xfrm>
            <a:off x="2055749" y="4598106"/>
            <a:ext cx="1203118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6" id="6"/>
          <p:cNvSpPr txBox="true"/>
          <p:nvPr/>
        </p:nvSpPr>
        <p:spPr>
          <a:xfrm rot="0">
            <a:off x="1072304" y="4319374"/>
            <a:ext cx="940480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Answer: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915522" y="1765937"/>
            <a:ext cx="25418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ii)</a:t>
            </a:r>
          </a:p>
        </p:txBody>
      </p:sp>
      <p:sp>
        <p:nvSpPr>
          <p:cNvPr name="AutoShape 8" id="8"/>
          <p:cNvSpPr/>
          <p:nvPr/>
        </p:nvSpPr>
        <p:spPr>
          <a:xfrm>
            <a:off x="5469313" y="4586074"/>
            <a:ext cx="1203118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9" id="9"/>
          <p:cNvSpPr txBox="true"/>
          <p:nvPr/>
        </p:nvSpPr>
        <p:spPr>
          <a:xfrm rot="0">
            <a:off x="4498229" y="4319374"/>
            <a:ext cx="940480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Answer: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437565" y="2632963"/>
            <a:ext cx="1741329" cy="12771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457"/>
              </a:lnSpc>
            </a:pPr>
            <a:r>
              <a:rPr lang="en-US" b="true" sz="7469">
                <a:solidFill>
                  <a:srgbClr val="004AAD"/>
                </a:solidFill>
                <a:latin typeface="IBM Plex Serif Bold"/>
                <a:ea typeface="IBM Plex Serif Bold"/>
                <a:cs typeface="IBM Plex Serif Bold"/>
                <a:sym typeface="IBM Plex Serif Bold"/>
              </a:rPr>
              <a:t>A</a:t>
            </a:r>
          </a:p>
        </p:txBody>
      </p:sp>
      <p:sp>
        <p:nvSpPr>
          <p:cNvPr name="Freeform 11" id="11"/>
          <p:cNvSpPr/>
          <p:nvPr/>
        </p:nvSpPr>
        <p:spPr>
          <a:xfrm flipH="false" flipV="false" rot="0">
            <a:off x="1072304" y="2110400"/>
            <a:ext cx="2639714" cy="1411047"/>
          </a:xfrm>
          <a:custGeom>
            <a:avLst/>
            <a:gdLst/>
            <a:ahLst/>
            <a:cxnLst/>
            <a:rect r="r" b="b" t="t" l="l"/>
            <a:pathLst>
              <a:path h="1411047" w="2639714">
                <a:moveTo>
                  <a:pt x="0" y="0"/>
                </a:moveTo>
                <a:lnTo>
                  <a:pt x="2639713" y="0"/>
                </a:lnTo>
                <a:lnTo>
                  <a:pt x="2639713" y="1411047"/>
                </a:lnTo>
                <a:lnTo>
                  <a:pt x="0" y="141104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2" id="12"/>
          <p:cNvSpPr/>
          <p:nvPr/>
        </p:nvSpPr>
        <p:spPr>
          <a:xfrm>
            <a:off x="2125961" y="2508305"/>
            <a:ext cx="266200" cy="919169"/>
          </a:xfrm>
          <a:prstGeom prst="line">
            <a:avLst/>
          </a:prstGeom>
          <a:ln cap="flat" w="38100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" id="13"/>
          <p:cNvSpPr/>
          <p:nvPr/>
        </p:nvSpPr>
        <p:spPr>
          <a:xfrm>
            <a:off x="1437565" y="3427474"/>
            <a:ext cx="954316" cy="3263"/>
          </a:xfrm>
          <a:prstGeom prst="line">
            <a:avLst/>
          </a:prstGeom>
          <a:ln cap="flat" w="38100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4" id="14"/>
          <p:cNvSpPr txBox="true"/>
          <p:nvPr/>
        </p:nvSpPr>
        <p:spPr>
          <a:xfrm rot="0">
            <a:off x="4740545" y="2697176"/>
            <a:ext cx="1808463" cy="12771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457"/>
              </a:lnSpc>
            </a:pPr>
            <a:r>
              <a:rPr lang="en-US" b="true" sz="7469">
                <a:solidFill>
                  <a:srgbClr val="004AAD"/>
                </a:solidFill>
                <a:latin typeface="IBM Plex Serif Bold"/>
                <a:ea typeface="IBM Plex Serif Bold"/>
                <a:cs typeface="IBM Plex Serif Bold"/>
                <a:sym typeface="IBM Plex Serif Bold"/>
              </a:rPr>
              <a:t>B</a:t>
            </a:r>
          </a:p>
        </p:txBody>
      </p:sp>
      <p:sp>
        <p:nvSpPr>
          <p:cNvPr name="Freeform 15" id="15"/>
          <p:cNvSpPr/>
          <p:nvPr/>
        </p:nvSpPr>
        <p:spPr>
          <a:xfrm flipH="false" flipV="false" rot="0">
            <a:off x="4169707" y="2110400"/>
            <a:ext cx="2599213" cy="1389397"/>
          </a:xfrm>
          <a:custGeom>
            <a:avLst/>
            <a:gdLst/>
            <a:ahLst/>
            <a:cxnLst/>
            <a:rect r="r" b="b" t="t" l="l"/>
            <a:pathLst>
              <a:path h="1389397" w="2599213">
                <a:moveTo>
                  <a:pt x="0" y="0"/>
                </a:moveTo>
                <a:lnTo>
                  <a:pt x="2599213" y="0"/>
                </a:lnTo>
                <a:lnTo>
                  <a:pt x="2599213" y="1389398"/>
                </a:lnTo>
                <a:lnTo>
                  <a:pt x="0" y="138939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6" id="16"/>
          <p:cNvSpPr/>
          <p:nvPr/>
        </p:nvSpPr>
        <p:spPr>
          <a:xfrm>
            <a:off x="5469313" y="3407170"/>
            <a:ext cx="935040" cy="0"/>
          </a:xfrm>
          <a:prstGeom prst="line">
            <a:avLst/>
          </a:prstGeom>
          <a:ln cap="flat" w="38100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7" id="17"/>
          <p:cNvSpPr/>
          <p:nvPr/>
        </p:nvSpPr>
        <p:spPr>
          <a:xfrm flipH="true" flipV="true">
            <a:off x="5469313" y="2486635"/>
            <a:ext cx="0" cy="920535"/>
          </a:xfrm>
          <a:prstGeom prst="line">
            <a:avLst/>
          </a:prstGeom>
          <a:ln cap="flat" w="38100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8" id="18"/>
          <p:cNvSpPr txBox="true"/>
          <p:nvPr/>
        </p:nvSpPr>
        <p:spPr>
          <a:xfrm rot="0">
            <a:off x="1678019" y="6477974"/>
            <a:ext cx="1867054" cy="12771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457"/>
              </a:lnSpc>
            </a:pPr>
            <a:r>
              <a:rPr lang="en-US" b="true" sz="7469">
                <a:solidFill>
                  <a:srgbClr val="004AAD"/>
                </a:solidFill>
                <a:latin typeface="IBM Plex Serif Bold"/>
                <a:ea typeface="IBM Plex Serif Bold"/>
                <a:cs typeface="IBM Plex Serif Bold"/>
                <a:sym typeface="IBM Plex Serif Bold"/>
              </a:rPr>
              <a:t>C</a:t>
            </a:r>
          </a:p>
        </p:txBody>
      </p:sp>
      <p:sp>
        <p:nvSpPr>
          <p:cNvPr name="Freeform 19" id="19"/>
          <p:cNvSpPr/>
          <p:nvPr/>
        </p:nvSpPr>
        <p:spPr>
          <a:xfrm flipH="false" flipV="false" rot="-5400000">
            <a:off x="462543" y="6488748"/>
            <a:ext cx="2616127" cy="1398439"/>
          </a:xfrm>
          <a:custGeom>
            <a:avLst/>
            <a:gdLst/>
            <a:ahLst/>
            <a:cxnLst/>
            <a:rect r="r" b="b" t="t" l="l"/>
            <a:pathLst>
              <a:path h="1398439" w="2616127">
                <a:moveTo>
                  <a:pt x="0" y="0"/>
                </a:moveTo>
                <a:lnTo>
                  <a:pt x="2616126" y="0"/>
                </a:lnTo>
                <a:lnTo>
                  <a:pt x="2616126" y="1398439"/>
                </a:lnTo>
                <a:lnTo>
                  <a:pt x="0" y="139843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20" id="20"/>
          <p:cNvSpPr/>
          <p:nvPr/>
        </p:nvSpPr>
        <p:spPr>
          <a:xfrm>
            <a:off x="2469825" y="6248761"/>
            <a:ext cx="0" cy="1902435"/>
          </a:xfrm>
          <a:prstGeom prst="line">
            <a:avLst/>
          </a:prstGeom>
          <a:ln cap="flat" w="38100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1" id="21"/>
          <p:cNvSpPr txBox="true"/>
          <p:nvPr/>
        </p:nvSpPr>
        <p:spPr>
          <a:xfrm rot="0">
            <a:off x="829203" y="5395699"/>
            <a:ext cx="25418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iii)</a:t>
            </a:r>
          </a:p>
        </p:txBody>
      </p:sp>
      <p:sp>
        <p:nvSpPr>
          <p:cNvPr name="AutoShape 22" id="22"/>
          <p:cNvSpPr/>
          <p:nvPr/>
        </p:nvSpPr>
        <p:spPr>
          <a:xfrm>
            <a:off x="2160433" y="9216528"/>
            <a:ext cx="1203118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3" id="23"/>
          <p:cNvSpPr txBox="true"/>
          <p:nvPr/>
        </p:nvSpPr>
        <p:spPr>
          <a:xfrm rot="0">
            <a:off x="1176988" y="8937795"/>
            <a:ext cx="940480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Answer: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4661570" y="6477974"/>
            <a:ext cx="1808463" cy="12771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457"/>
              </a:lnSpc>
            </a:pPr>
            <a:r>
              <a:rPr lang="en-US" b="true" sz="7469">
                <a:solidFill>
                  <a:srgbClr val="004AAD"/>
                </a:solidFill>
                <a:latin typeface="IBM Plex Serif Bold"/>
                <a:ea typeface="IBM Plex Serif Bold"/>
                <a:cs typeface="IBM Plex Serif Bold"/>
                <a:sym typeface="IBM Plex Serif Bold"/>
              </a:rPr>
              <a:t>D</a:t>
            </a:r>
          </a:p>
        </p:txBody>
      </p:sp>
      <p:sp>
        <p:nvSpPr>
          <p:cNvPr name="Freeform 25" id="25"/>
          <p:cNvSpPr/>
          <p:nvPr/>
        </p:nvSpPr>
        <p:spPr>
          <a:xfrm flipH="false" flipV="false" rot="0">
            <a:off x="4169707" y="6159206"/>
            <a:ext cx="2599213" cy="1389397"/>
          </a:xfrm>
          <a:custGeom>
            <a:avLst/>
            <a:gdLst/>
            <a:ahLst/>
            <a:cxnLst/>
            <a:rect r="r" b="b" t="t" l="l"/>
            <a:pathLst>
              <a:path h="1389397" w="2599213">
                <a:moveTo>
                  <a:pt x="0" y="0"/>
                </a:moveTo>
                <a:lnTo>
                  <a:pt x="2599213" y="0"/>
                </a:lnTo>
                <a:lnTo>
                  <a:pt x="2599213" y="1389397"/>
                </a:lnTo>
                <a:lnTo>
                  <a:pt x="0" y="138939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26" id="26"/>
          <p:cNvSpPr/>
          <p:nvPr/>
        </p:nvSpPr>
        <p:spPr>
          <a:xfrm>
            <a:off x="5461545" y="7454278"/>
            <a:ext cx="935040" cy="0"/>
          </a:xfrm>
          <a:prstGeom prst="line">
            <a:avLst/>
          </a:prstGeom>
          <a:ln cap="flat" w="38100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7" id="27"/>
          <p:cNvSpPr/>
          <p:nvPr/>
        </p:nvSpPr>
        <p:spPr>
          <a:xfrm flipH="true" flipV="true">
            <a:off x="5461545" y="6552794"/>
            <a:ext cx="0" cy="920535"/>
          </a:xfrm>
          <a:prstGeom prst="line">
            <a:avLst/>
          </a:prstGeom>
          <a:ln cap="flat" w="38100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8" id="28"/>
          <p:cNvSpPr/>
          <p:nvPr/>
        </p:nvSpPr>
        <p:spPr>
          <a:xfrm>
            <a:off x="5491477" y="9204495"/>
            <a:ext cx="1203118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9" id="29"/>
          <p:cNvSpPr txBox="true"/>
          <p:nvPr/>
        </p:nvSpPr>
        <p:spPr>
          <a:xfrm rot="0">
            <a:off x="4508031" y="8925763"/>
            <a:ext cx="940480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Answer: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3935791" y="5395699"/>
            <a:ext cx="25418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iv)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2337898" y="4074020"/>
            <a:ext cx="531960" cy="5120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17"/>
              </a:lnSpc>
            </a:pPr>
            <a:r>
              <a:rPr lang="en-US" sz="3012">
                <a:solidFill>
                  <a:srgbClr val="000000"/>
                </a:solidFill>
                <a:latin typeface="Alice"/>
                <a:ea typeface="Alice"/>
                <a:cs typeface="Alice"/>
                <a:sym typeface="Alice"/>
              </a:rPr>
              <a:t>75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2793190" y="4139945"/>
            <a:ext cx="92005" cy="2175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60"/>
              </a:lnSpc>
            </a:pPr>
            <a:r>
              <a:rPr lang="en-US" sz="1185">
                <a:solidFill>
                  <a:srgbClr val="000000"/>
                </a:solidFill>
                <a:latin typeface="Alice"/>
                <a:ea typeface="Alice"/>
                <a:cs typeface="Alice"/>
                <a:sym typeface="Alice"/>
              </a:rPr>
              <a:t>o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5752800" y="4068110"/>
            <a:ext cx="531960" cy="5120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17"/>
              </a:lnSpc>
            </a:pPr>
            <a:r>
              <a:rPr lang="en-US" sz="3012">
                <a:solidFill>
                  <a:srgbClr val="000000"/>
                </a:solidFill>
                <a:latin typeface="Alice"/>
                <a:ea typeface="Alice"/>
                <a:cs typeface="Alice"/>
                <a:sym typeface="Alice"/>
              </a:rPr>
              <a:t>90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6208092" y="4134034"/>
            <a:ext cx="92005" cy="2175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60"/>
              </a:lnSpc>
            </a:pPr>
            <a:r>
              <a:rPr lang="en-US" sz="1185">
                <a:solidFill>
                  <a:srgbClr val="000000"/>
                </a:solidFill>
                <a:latin typeface="Alice"/>
                <a:ea typeface="Alice"/>
                <a:cs typeface="Alice"/>
                <a:sym typeface="Alice"/>
              </a:rPr>
              <a:t>o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2360062" y="8704474"/>
            <a:ext cx="663887" cy="5120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17"/>
              </a:lnSpc>
            </a:pPr>
            <a:r>
              <a:rPr lang="en-US" sz="3012">
                <a:solidFill>
                  <a:srgbClr val="000000"/>
                </a:solidFill>
                <a:latin typeface="Alice"/>
                <a:ea typeface="Alice"/>
                <a:cs typeface="Alice"/>
                <a:sym typeface="Alice"/>
              </a:rPr>
              <a:t>180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2947281" y="8770398"/>
            <a:ext cx="92005" cy="2175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60"/>
              </a:lnSpc>
            </a:pPr>
            <a:r>
              <a:rPr lang="en-US" sz="1185">
                <a:solidFill>
                  <a:srgbClr val="000000"/>
                </a:solidFill>
                <a:latin typeface="Alice"/>
                <a:ea typeface="Alice"/>
                <a:cs typeface="Alice"/>
                <a:sym typeface="Alice"/>
              </a:rPr>
              <a:t>o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5879221" y="8696056"/>
            <a:ext cx="531960" cy="5120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17"/>
              </a:lnSpc>
            </a:pPr>
            <a:r>
              <a:rPr lang="en-US" sz="3012">
                <a:solidFill>
                  <a:srgbClr val="000000"/>
                </a:solidFill>
                <a:latin typeface="Alice"/>
                <a:ea typeface="Alice"/>
                <a:cs typeface="Alice"/>
                <a:sym typeface="Alice"/>
              </a:rPr>
              <a:t>90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6334513" y="8761980"/>
            <a:ext cx="92005" cy="2175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60"/>
              </a:lnSpc>
            </a:pPr>
            <a:r>
              <a:rPr lang="en-US" sz="1185">
                <a:solidFill>
                  <a:srgbClr val="000000"/>
                </a:solidFill>
                <a:latin typeface="Alice"/>
                <a:ea typeface="Alice"/>
                <a:cs typeface="Alice"/>
                <a:sym typeface="Alice"/>
              </a:rPr>
              <a:t>o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2703275" y="704265"/>
            <a:ext cx="2153449" cy="339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9"/>
              </a:lnSpc>
            </a:pPr>
            <a:r>
              <a:rPr lang="en-US" sz="1999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Answer key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CE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829203" y="1151940"/>
            <a:ext cx="107792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Exercise: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1798343" y="1151940"/>
            <a:ext cx="4783266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"/>
                <a:ea typeface="Alice"/>
                <a:cs typeface="Alice"/>
                <a:sym typeface="Alice"/>
              </a:rPr>
              <a:t>Read the size of angles using the  protractor provided. 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818119" y="1765937"/>
            <a:ext cx="25418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v)</a:t>
            </a:r>
          </a:p>
        </p:txBody>
      </p:sp>
      <p:sp>
        <p:nvSpPr>
          <p:cNvPr name="AutoShape 5" id="5"/>
          <p:cNvSpPr/>
          <p:nvPr/>
        </p:nvSpPr>
        <p:spPr>
          <a:xfrm>
            <a:off x="2055749" y="4598106"/>
            <a:ext cx="1203118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6" id="6"/>
          <p:cNvSpPr txBox="true"/>
          <p:nvPr/>
        </p:nvSpPr>
        <p:spPr>
          <a:xfrm rot="0">
            <a:off x="1072304" y="4319374"/>
            <a:ext cx="940480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Answer: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915522" y="1765937"/>
            <a:ext cx="274453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vii)</a:t>
            </a:r>
          </a:p>
        </p:txBody>
      </p:sp>
      <p:sp>
        <p:nvSpPr>
          <p:cNvPr name="AutoShape 8" id="8"/>
          <p:cNvSpPr/>
          <p:nvPr/>
        </p:nvSpPr>
        <p:spPr>
          <a:xfrm>
            <a:off x="5469313" y="4586074"/>
            <a:ext cx="1203118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9" id="9"/>
          <p:cNvSpPr txBox="true"/>
          <p:nvPr/>
        </p:nvSpPr>
        <p:spPr>
          <a:xfrm rot="0">
            <a:off x="4498229" y="4319374"/>
            <a:ext cx="940480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Answer: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690020" y="6320126"/>
            <a:ext cx="1867054" cy="12771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457"/>
              </a:lnSpc>
            </a:pPr>
            <a:r>
              <a:rPr lang="en-US" b="true" sz="7469">
                <a:solidFill>
                  <a:srgbClr val="004AAD"/>
                </a:solidFill>
                <a:latin typeface="IBM Plex Serif Bold"/>
                <a:ea typeface="IBM Plex Serif Bold"/>
                <a:cs typeface="IBM Plex Serif Bold"/>
                <a:sym typeface="IBM Plex Serif Bold"/>
              </a:rPr>
              <a:t>G</a:t>
            </a:r>
          </a:p>
        </p:txBody>
      </p:sp>
      <p:sp>
        <p:nvSpPr>
          <p:cNvPr name="Freeform 11" id="11"/>
          <p:cNvSpPr/>
          <p:nvPr/>
        </p:nvSpPr>
        <p:spPr>
          <a:xfrm flipH="false" flipV="false" rot="-5400000">
            <a:off x="474543" y="6330900"/>
            <a:ext cx="2616127" cy="1398439"/>
          </a:xfrm>
          <a:custGeom>
            <a:avLst/>
            <a:gdLst/>
            <a:ahLst/>
            <a:cxnLst/>
            <a:rect r="r" b="b" t="t" l="l"/>
            <a:pathLst>
              <a:path h="1398439" w="2616127">
                <a:moveTo>
                  <a:pt x="0" y="0"/>
                </a:moveTo>
                <a:lnTo>
                  <a:pt x="2616127" y="0"/>
                </a:lnTo>
                <a:lnTo>
                  <a:pt x="2616127" y="1398439"/>
                </a:lnTo>
                <a:lnTo>
                  <a:pt x="0" y="139843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2" id="12"/>
          <p:cNvSpPr/>
          <p:nvPr/>
        </p:nvSpPr>
        <p:spPr>
          <a:xfrm>
            <a:off x="2481826" y="6090913"/>
            <a:ext cx="0" cy="1902435"/>
          </a:xfrm>
          <a:prstGeom prst="line">
            <a:avLst/>
          </a:prstGeom>
          <a:ln cap="flat" w="38100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3" id="13"/>
          <p:cNvSpPr txBox="true"/>
          <p:nvPr/>
        </p:nvSpPr>
        <p:spPr>
          <a:xfrm rot="0">
            <a:off x="829203" y="5395699"/>
            <a:ext cx="393188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viii)</a:t>
            </a:r>
          </a:p>
        </p:txBody>
      </p:sp>
      <p:sp>
        <p:nvSpPr>
          <p:cNvPr name="AutoShape 14" id="14"/>
          <p:cNvSpPr/>
          <p:nvPr/>
        </p:nvSpPr>
        <p:spPr>
          <a:xfrm>
            <a:off x="2066833" y="9133773"/>
            <a:ext cx="1203118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5" id="15"/>
          <p:cNvSpPr txBox="true"/>
          <p:nvPr/>
        </p:nvSpPr>
        <p:spPr>
          <a:xfrm rot="0">
            <a:off x="1083387" y="8855040"/>
            <a:ext cx="940480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Answer: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4664959" y="6657053"/>
            <a:ext cx="1808463" cy="12771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457"/>
              </a:lnSpc>
            </a:pPr>
            <a:r>
              <a:rPr lang="en-US" b="true" sz="7469">
                <a:solidFill>
                  <a:srgbClr val="004AAD"/>
                </a:solidFill>
                <a:latin typeface="IBM Plex Serif Bold"/>
                <a:ea typeface="IBM Plex Serif Bold"/>
                <a:cs typeface="IBM Plex Serif Bold"/>
                <a:sym typeface="IBM Plex Serif Bold"/>
              </a:rPr>
              <a:t>H</a:t>
            </a:r>
          </a:p>
        </p:txBody>
      </p:sp>
      <p:sp>
        <p:nvSpPr>
          <p:cNvPr name="Freeform 17" id="17"/>
          <p:cNvSpPr/>
          <p:nvPr/>
        </p:nvSpPr>
        <p:spPr>
          <a:xfrm flipH="false" flipV="false" rot="0">
            <a:off x="4169707" y="6052924"/>
            <a:ext cx="2599213" cy="1389397"/>
          </a:xfrm>
          <a:custGeom>
            <a:avLst/>
            <a:gdLst/>
            <a:ahLst/>
            <a:cxnLst/>
            <a:rect r="r" b="b" t="t" l="l"/>
            <a:pathLst>
              <a:path h="1389397" w="2599213">
                <a:moveTo>
                  <a:pt x="0" y="0"/>
                </a:moveTo>
                <a:lnTo>
                  <a:pt x="2599213" y="0"/>
                </a:lnTo>
                <a:lnTo>
                  <a:pt x="2599213" y="1389398"/>
                </a:lnTo>
                <a:lnTo>
                  <a:pt x="0" y="138939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8" id="18"/>
          <p:cNvSpPr/>
          <p:nvPr/>
        </p:nvSpPr>
        <p:spPr>
          <a:xfrm>
            <a:off x="5461545" y="7347997"/>
            <a:ext cx="935040" cy="0"/>
          </a:xfrm>
          <a:prstGeom prst="line">
            <a:avLst/>
          </a:prstGeom>
          <a:ln cap="flat" w="38100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9" id="19"/>
          <p:cNvSpPr/>
          <p:nvPr/>
        </p:nvSpPr>
        <p:spPr>
          <a:xfrm flipH="true" flipV="true">
            <a:off x="5461545" y="6446512"/>
            <a:ext cx="0" cy="920535"/>
          </a:xfrm>
          <a:prstGeom prst="line">
            <a:avLst/>
          </a:prstGeom>
          <a:ln cap="flat" w="38100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0" id="20"/>
          <p:cNvSpPr/>
          <p:nvPr/>
        </p:nvSpPr>
        <p:spPr>
          <a:xfrm>
            <a:off x="5397876" y="9121740"/>
            <a:ext cx="1203118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1" id="21"/>
          <p:cNvSpPr txBox="true"/>
          <p:nvPr/>
        </p:nvSpPr>
        <p:spPr>
          <a:xfrm rot="0">
            <a:off x="4414431" y="8843008"/>
            <a:ext cx="940480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Answer: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3935791" y="5395699"/>
            <a:ext cx="25418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ix)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1452051" y="2760061"/>
            <a:ext cx="2059550" cy="12771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457"/>
              </a:lnSpc>
            </a:pPr>
            <a:r>
              <a:rPr lang="en-US" b="true" sz="7469">
                <a:solidFill>
                  <a:srgbClr val="004AAD"/>
                </a:solidFill>
                <a:latin typeface="IBM Plex Serif Bold"/>
                <a:ea typeface="IBM Plex Serif Bold"/>
                <a:cs typeface="IBM Plex Serif Bold"/>
                <a:sym typeface="IBM Plex Serif Bold"/>
              </a:rPr>
              <a:t>E</a:t>
            </a:r>
          </a:p>
        </p:txBody>
      </p:sp>
      <p:sp>
        <p:nvSpPr>
          <p:cNvPr name="Freeform 24" id="24"/>
          <p:cNvSpPr/>
          <p:nvPr/>
        </p:nvSpPr>
        <p:spPr>
          <a:xfrm flipH="false" flipV="false" rot="0">
            <a:off x="1083387" y="2139245"/>
            <a:ext cx="2639714" cy="1411047"/>
          </a:xfrm>
          <a:custGeom>
            <a:avLst/>
            <a:gdLst/>
            <a:ahLst/>
            <a:cxnLst/>
            <a:rect r="r" b="b" t="t" l="l"/>
            <a:pathLst>
              <a:path h="1411047" w="2639714">
                <a:moveTo>
                  <a:pt x="0" y="0"/>
                </a:moveTo>
                <a:lnTo>
                  <a:pt x="2639714" y="0"/>
                </a:lnTo>
                <a:lnTo>
                  <a:pt x="2639714" y="1411048"/>
                </a:lnTo>
                <a:lnTo>
                  <a:pt x="0" y="141104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25" id="25"/>
          <p:cNvSpPr/>
          <p:nvPr/>
        </p:nvSpPr>
        <p:spPr>
          <a:xfrm>
            <a:off x="2384584" y="2499217"/>
            <a:ext cx="0" cy="970837"/>
          </a:xfrm>
          <a:prstGeom prst="line">
            <a:avLst/>
          </a:prstGeom>
          <a:ln cap="flat" w="38100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6" id="26"/>
          <p:cNvSpPr/>
          <p:nvPr/>
        </p:nvSpPr>
        <p:spPr>
          <a:xfrm>
            <a:off x="2384584" y="3470055"/>
            <a:ext cx="973404" cy="0"/>
          </a:xfrm>
          <a:prstGeom prst="line">
            <a:avLst/>
          </a:prstGeom>
          <a:ln cap="flat" w="38100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7" id="27"/>
          <p:cNvSpPr txBox="true"/>
          <p:nvPr/>
        </p:nvSpPr>
        <p:spPr>
          <a:xfrm rot="0">
            <a:off x="4498229" y="2807814"/>
            <a:ext cx="2012136" cy="127711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457"/>
              </a:lnSpc>
            </a:pPr>
            <a:r>
              <a:rPr lang="en-US" b="true" sz="7469">
                <a:solidFill>
                  <a:srgbClr val="004AAD"/>
                </a:solidFill>
                <a:latin typeface="IBM Plex Serif Bold"/>
                <a:ea typeface="IBM Plex Serif Bold"/>
                <a:cs typeface="IBM Plex Serif Bold"/>
                <a:sym typeface="IBM Plex Serif Bold"/>
              </a:rPr>
              <a:t>F</a:t>
            </a:r>
          </a:p>
        </p:txBody>
      </p:sp>
      <p:sp>
        <p:nvSpPr>
          <p:cNvPr name="Freeform 28" id="28"/>
          <p:cNvSpPr/>
          <p:nvPr/>
        </p:nvSpPr>
        <p:spPr>
          <a:xfrm flipH="false" flipV="false" rot="0">
            <a:off x="4179841" y="2139245"/>
            <a:ext cx="2578944" cy="1378563"/>
          </a:xfrm>
          <a:custGeom>
            <a:avLst/>
            <a:gdLst/>
            <a:ahLst/>
            <a:cxnLst/>
            <a:rect r="r" b="b" t="t" l="l"/>
            <a:pathLst>
              <a:path h="1378563" w="2578944">
                <a:moveTo>
                  <a:pt x="0" y="0"/>
                </a:moveTo>
                <a:lnTo>
                  <a:pt x="2578944" y="0"/>
                </a:lnTo>
                <a:lnTo>
                  <a:pt x="2578944" y="1378563"/>
                </a:lnTo>
                <a:lnTo>
                  <a:pt x="0" y="137856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29" id="29"/>
          <p:cNvSpPr/>
          <p:nvPr/>
        </p:nvSpPr>
        <p:spPr>
          <a:xfrm>
            <a:off x="5451083" y="2501232"/>
            <a:ext cx="0" cy="938185"/>
          </a:xfrm>
          <a:prstGeom prst="line">
            <a:avLst/>
          </a:prstGeom>
          <a:ln cap="flat" w="38100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0" id="30"/>
          <p:cNvSpPr/>
          <p:nvPr/>
        </p:nvSpPr>
        <p:spPr>
          <a:xfrm>
            <a:off x="5451083" y="3439417"/>
            <a:ext cx="925851" cy="0"/>
          </a:xfrm>
          <a:prstGeom prst="line">
            <a:avLst/>
          </a:prstGeom>
          <a:ln cap="flat" w="38100">
            <a:solidFill>
              <a:srgbClr val="FFDE5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1" id="31"/>
          <p:cNvSpPr txBox="true"/>
          <p:nvPr/>
        </p:nvSpPr>
        <p:spPr>
          <a:xfrm rot="0">
            <a:off x="2703275" y="704265"/>
            <a:ext cx="2153449" cy="339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9"/>
              </a:lnSpc>
            </a:pPr>
            <a:r>
              <a:rPr lang="en-US" sz="1999">
                <a:solidFill>
                  <a:srgbClr val="000000"/>
                </a:solidFill>
                <a:latin typeface="Alice Bold"/>
                <a:ea typeface="Alice Bold"/>
                <a:cs typeface="Alice Bold"/>
                <a:sym typeface="Alice Bold"/>
              </a:rPr>
              <a:t>Answer key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5752800" y="4068110"/>
            <a:ext cx="531960" cy="5120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17"/>
              </a:lnSpc>
            </a:pPr>
            <a:r>
              <a:rPr lang="en-US" sz="3012">
                <a:solidFill>
                  <a:srgbClr val="000000"/>
                </a:solidFill>
                <a:latin typeface="Alice"/>
                <a:ea typeface="Alice"/>
                <a:cs typeface="Alice"/>
                <a:sym typeface="Alice"/>
              </a:rPr>
              <a:t>90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6208092" y="4134034"/>
            <a:ext cx="92005" cy="2175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60"/>
              </a:lnSpc>
            </a:pPr>
            <a:r>
              <a:rPr lang="en-US" sz="1185">
                <a:solidFill>
                  <a:srgbClr val="000000"/>
                </a:solidFill>
                <a:latin typeface="Alice"/>
                <a:ea typeface="Alice"/>
                <a:cs typeface="Alice"/>
                <a:sym typeface="Alice"/>
              </a:rPr>
              <a:t>o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2349898" y="4077635"/>
            <a:ext cx="531960" cy="5120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17"/>
              </a:lnSpc>
            </a:pPr>
            <a:r>
              <a:rPr lang="en-US" sz="3012">
                <a:solidFill>
                  <a:srgbClr val="000000"/>
                </a:solidFill>
                <a:latin typeface="Alice"/>
                <a:ea typeface="Alice"/>
                <a:cs typeface="Alice"/>
                <a:sym typeface="Alice"/>
              </a:rPr>
              <a:t>90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2805190" y="4143559"/>
            <a:ext cx="92005" cy="2175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60"/>
              </a:lnSpc>
            </a:pPr>
            <a:r>
              <a:rPr lang="en-US" sz="1185">
                <a:solidFill>
                  <a:srgbClr val="000000"/>
                </a:solidFill>
                <a:latin typeface="Alice"/>
                <a:ea typeface="Alice"/>
                <a:cs typeface="Alice"/>
                <a:sym typeface="Alice"/>
              </a:rPr>
              <a:t>o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5706798" y="8601269"/>
            <a:ext cx="531960" cy="5120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17"/>
              </a:lnSpc>
            </a:pPr>
            <a:r>
              <a:rPr lang="en-US" sz="3012">
                <a:solidFill>
                  <a:srgbClr val="000000"/>
                </a:solidFill>
                <a:latin typeface="Alice"/>
                <a:ea typeface="Alice"/>
                <a:cs typeface="Alice"/>
                <a:sym typeface="Alice"/>
              </a:rPr>
              <a:t>90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6162090" y="8667193"/>
            <a:ext cx="92005" cy="2175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60"/>
              </a:lnSpc>
            </a:pPr>
            <a:r>
              <a:rPr lang="en-US" sz="1185">
                <a:solidFill>
                  <a:srgbClr val="000000"/>
                </a:solidFill>
                <a:latin typeface="Alice"/>
                <a:ea typeface="Alice"/>
                <a:cs typeface="Alice"/>
                <a:sym typeface="Alice"/>
              </a:rPr>
              <a:t>o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2363664" y="8619211"/>
            <a:ext cx="663887" cy="5120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17"/>
              </a:lnSpc>
            </a:pPr>
            <a:r>
              <a:rPr lang="en-US" sz="3012">
                <a:solidFill>
                  <a:srgbClr val="000000"/>
                </a:solidFill>
                <a:latin typeface="Alice"/>
                <a:ea typeface="Alice"/>
                <a:cs typeface="Alice"/>
                <a:sym typeface="Alice"/>
              </a:rPr>
              <a:t>180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2950883" y="8685136"/>
            <a:ext cx="92005" cy="2175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60"/>
              </a:lnSpc>
            </a:pPr>
            <a:r>
              <a:rPr lang="en-US" sz="1185">
                <a:solidFill>
                  <a:srgbClr val="000000"/>
                </a:solidFill>
                <a:latin typeface="Alice"/>
                <a:ea typeface="Alice"/>
                <a:cs typeface="Alice"/>
                <a:sym typeface="Alice"/>
              </a:rPr>
              <a:t>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DAGZcmPNPRw</dc:identifier>
  <dcterms:modified xsi:type="dcterms:W3CDTF">2011-08-01T06:04:30Z</dcterms:modified>
  <cp:revision>1</cp:revision>
  <dc:title>Reading angles Worksheet in Blue Yellow Graphic Style</dc:title>
</cp:coreProperties>
</file>