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Alfa Slab One" charset="1" panose="00000500000000000000"/>
      <p:regular r:id="rId19"/>
    </p:embeddedFont>
    <p:embeddedFont>
      <p:font typeface="Alata" charset="1" panose="000005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43.png" Type="http://schemas.openxmlformats.org/officeDocument/2006/relationships/image"/><Relationship Id="rId9" Target="../media/image4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52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54.png" Type="http://schemas.openxmlformats.org/officeDocument/2006/relationships/image"/><Relationship Id="rId6" Target="../media/image55.svg" Type="http://schemas.openxmlformats.org/officeDocument/2006/relationships/image"/><Relationship Id="rId7" Target="../media/image5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sv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Relationship Id="rId5" Target="../media/image38.png" Type="http://schemas.openxmlformats.org/officeDocument/2006/relationships/image"/><Relationship Id="rId6" Target="../media/image39.png" Type="http://schemas.openxmlformats.org/officeDocument/2006/relationships/image"/><Relationship Id="rId7" Target="../media/image4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79289" y="6819100"/>
            <a:ext cx="8911319" cy="893693"/>
            <a:chOff x="0" y="0"/>
            <a:chExt cx="2347014" cy="235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7014" cy="235376"/>
            </a:xfrm>
            <a:custGeom>
              <a:avLst/>
              <a:gdLst/>
              <a:ahLst/>
              <a:cxnLst/>
              <a:rect r="r" b="b" t="t" l="l"/>
              <a:pathLst>
                <a:path h="235376" w="2347014">
                  <a:moveTo>
                    <a:pt x="6950" y="0"/>
                  </a:moveTo>
                  <a:lnTo>
                    <a:pt x="2340064" y="0"/>
                  </a:lnTo>
                  <a:cubicBezTo>
                    <a:pt x="2343902" y="0"/>
                    <a:pt x="2347014" y="3112"/>
                    <a:pt x="2347014" y="6950"/>
                  </a:cubicBezTo>
                  <a:lnTo>
                    <a:pt x="2347014" y="228426"/>
                  </a:lnTo>
                  <a:cubicBezTo>
                    <a:pt x="2347014" y="232264"/>
                    <a:pt x="2343902" y="235376"/>
                    <a:pt x="2340064" y="235376"/>
                  </a:cubicBezTo>
                  <a:lnTo>
                    <a:pt x="6950" y="235376"/>
                  </a:lnTo>
                  <a:cubicBezTo>
                    <a:pt x="3112" y="235376"/>
                    <a:pt x="0" y="232264"/>
                    <a:pt x="0" y="228426"/>
                  </a:cubicBezTo>
                  <a:lnTo>
                    <a:pt x="0" y="6950"/>
                  </a:lnTo>
                  <a:cubicBezTo>
                    <a:pt x="0" y="3112"/>
                    <a:pt x="3112" y="0"/>
                    <a:pt x="6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47014" cy="273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786334" y="1292628"/>
            <a:ext cx="7612549" cy="7701745"/>
          </a:xfrm>
          <a:custGeom>
            <a:avLst/>
            <a:gdLst/>
            <a:ahLst/>
            <a:cxnLst/>
            <a:rect r="r" b="b" t="t" l="l"/>
            <a:pathLst>
              <a:path h="7701745" w="7612549">
                <a:moveTo>
                  <a:pt x="0" y="0"/>
                </a:moveTo>
                <a:lnTo>
                  <a:pt x="7612548" y="0"/>
                </a:lnTo>
                <a:lnTo>
                  <a:pt x="7612548" y="7701744"/>
                </a:lnTo>
                <a:lnTo>
                  <a:pt x="0" y="770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50" t="-21382" r="-98068" b="-484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79883">
            <a:off x="11602942" y="-387201"/>
            <a:ext cx="4620377" cy="2587411"/>
          </a:xfrm>
          <a:custGeom>
            <a:avLst/>
            <a:gdLst/>
            <a:ahLst/>
            <a:cxnLst/>
            <a:rect r="r" b="b" t="t" l="l"/>
            <a:pathLst>
              <a:path h="2587411" w="4620377">
                <a:moveTo>
                  <a:pt x="0" y="0"/>
                </a:moveTo>
                <a:lnTo>
                  <a:pt x="4620377" y="0"/>
                </a:lnTo>
                <a:lnTo>
                  <a:pt x="4620377" y="2587411"/>
                </a:lnTo>
                <a:lnTo>
                  <a:pt x="0" y="25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315275">
            <a:off x="15554271" y="8559166"/>
            <a:ext cx="2076675" cy="2139064"/>
          </a:xfrm>
          <a:custGeom>
            <a:avLst/>
            <a:gdLst/>
            <a:ahLst/>
            <a:cxnLst/>
            <a:rect r="r" b="b" t="t" l="l"/>
            <a:pathLst>
              <a:path h="2139064" w="2076675">
                <a:moveTo>
                  <a:pt x="0" y="0"/>
                </a:moveTo>
                <a:lnTo>
                  <a:pt x="2076674" y="0"/>
                </a:lnTo>
                <a:lnTo>
                  <a:pt x="2076674" y="2139064"/>
                </a:lnTo>
                <a:lnTo>
                  <a:pt x="0" y="213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150743" y="6591332"/>
            <a:ext cx="2129341" cy="2666968"/>
          </a:xfrm>
          <a:custGeom>
            <a:avLst/>
            <a:gdLst/>
            <a:ahLst/>
            <a:cxnLst/>
            <a:rect r="r" b="b" t="t" l="l"/>
            <a:pathLst>
              <a:path h="2666968" w="2129341">
                <a:moveTo>
                  <a:pt x="0" y="0"/>
                </a:moveTo>
                <a:lnTo>
                  <a:pt x="2129341" y="0"/>
                </a:lnTo>
                <a:lnTo>
                  <a:pt x="2129341" y="2666968"/>
                </a:lnTo>
                <a:lnTo>
                  <a:pt x="0" y="2666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14918" y="2168321"/>
            <a:ext cx="5322161" cy="209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Бөлшек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59257" y="4092361"/>
            <a:ext cx="11612497" cy="2165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39"/>
              </a:lnSpc>
            </a:pPr>
            <a:r>
              <a:rPr lang="en-US" sz="125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ДЕГЕН НЕ?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998457" y="6917649"/>
            <a:ext cx="8292151" cy="629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Мұғалімінің аты: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24707" y="592499"/>
            <a:ext cx="2463678" cy="3098965"/>
          </a:xfrm>
          <a:custGeom>
            <a:avLst/>
            <a:gdLst/>
            <a:ahLst/>
            <a:cxnLst/>
            <a:rect r="r" b="b" t="t" l="l"/>
            <a:pathLst>
              <a:path h="3098965" w="2463678">
                <a:moveTo>
                  <a:pt x="0" y="0"/>
                </a:moveTo>
                <a:lnTo>
                  <a:pt x="2463677" y="0"/>
                </a:lnTo>
                <a:lnTo>
                  <a:pt x="2463677" y="3098965"/>
                </a:lnTo>
                <a:lnTo>
                  <a:pt x="0" y="309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68943" y="592499"/>
            <a:ext cx="2463678" cy="3098965"/>
          </a:xfrm>
          <a:custGeom>
            <a:avLst/>
            <a:gdLst/>
            <a:ahLst/>
            <a:cxnLst/>
            <a:rect r="r" b="b" t="t" l="l"/>
            <a:pathLst>
              <a:path h="3098965" w="2463678">
                <a:moveTo>
                  <a:pt x="0" y="0"/>
                </a:moveTo>
                <a:lnTo>
                  <a:pt x="2463678" y="0"/>
                </a:lnTo>
                <a:lnTo>
                  <a:pt x="2463678" y="3098965"/>
                </a:lnTo>
                <a:lnTo>
                  <a:pt x="0" y="30989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65631" y="939927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309868" y="939927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7931229"/>
            <a:ext cx="4910643" cy="1450854"/>
            <a:chOff x="0" y="0"/>
            <a:chExt cx="1293338" cy="3821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3338" cy="382118"/>
            </a:xfrm>
            <a:custGeom>
              <a:avLst/>
              <a:gdLst/>
              <a:ahLst/>
              <a:cxnLst/>
              <a:rect r="r" b="b" t="t" l="l"/>
              <a:pathLst>
                <a:path h="382118" w="1293338">
                  <a:moveTo>
                    <a:pt x="80405" y="0"/>
                  </a:moveTo>
                  <a:lnTo>
                    <a:pt x="1212934" y="0"/>
                  </a:lnTo>
                  <a:cubicBezTo>
                    <a:pt x="1257340" y="0"/>
                    <a:pt x="1293338" y="35998"/>
                    <a:pt x="1293338" y="80405"/>
                  </a:cubicBezTo>
                  <a:lnTo>
                    <a:pt x="1293338" y="301713"/>
                  </a:lnTo>
                  <a:cubicBezTo>
                    <a:pt x="1293338" y="346120"/>
                    <a:pt x="1257340" y="382118"/>
                    <a:pt x="1212934" y="382118"/>
                  </a:cubicBezTo>
                  <a:lnTo>
                    <a:pt x="80405" y="382118"/>
                  </a:lnTo>
                  <a:cubicBezTo>
                    <a:pt x="35998" y="382118"/>
                    <a:pt x="0" y="346120"/>
                    <a:pt x="0" y="301713"/>
                  </a:cubicBezTo>
                  <a:lnTo>
                    <a:pt x="0" y="80405"/>
                  </a:lnTo>
                  <a:cubicBezTo>
                    <a:pt x="0" y="35998"/>
                    <a:pt x="35998" y="0"/>
                    <a:pt x="80405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93338" cy="420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912928" y="8192428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04065" y="8192428"/>
            <a:ext cx="381828" cy="928457"/>
          </a:xfrm>
          <a:custGeom>
            <a:avLst/>
            <a:gdLst/>
            <a:ahLst/>
            <a:cxnLst/>
            <a:rect r="r" b="b" t="t" l="l"/>
            <a:pathLst>
              <a:path h="928457" w="381828">
                <a:moveTo>
                  <a:pt x="0" y="0"/>
                </a:moveTo>
                <a:lnTo>
                  <a:pt x="381828" y="0"/>
                </a:lnTo>
                <a:lnTo>
                  <a:pt x="381828" y="928457"/>
                </a:lnTo>
                <a:lnTo>
                  <a:pt x="0" y="9284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>
            <a:off x="3464972" y="7929466"/>
            <a:ext cx="0" cy="1452617"/>
          </a:xfrm>
          <a:prstGeom prst="line">
            <a:avLst/>
          </a:prstGeom>
          <a:ln cap="flat" w="38100">
            <a:solidFill>
              <a:srgbClr val="FFFFFF"/>
            </a:solidFill>
            <a:prstDash val="lgDash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7685783" y="7931229"/>
            <a:ext cx="4910643" cy="1450854"/>
            <a:chOff x="0" y="0"/>
            <a:chExt cx="1293338" cy="38211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93338" cy="382118"/>
            </a:xfrm>
            <a:custGeom>
              <a:avLst/>
              <a:gdLst/>
              <a:ahLst/>
              <a:cxnLst/>
              <a:rect r="r" b="b" t="t" l="l"/>
              <a:pathLst>
                <a:path h="382118" w="1293338">
                  <a:moveTo>
                    <a:pt x="80405" y="0"/>
                  </a:moveTo>
                  <a:lnTo>
                    <a:pt x="1212934" y="0"/>
                  </a:lnTo>
                  <a:cubicBezTo>
                    <a:pt x="1257340" y="0"/>
                    <a:pt x="1293338" y="35998"/>
                    <a:pt x="1293338" y="80405"/>
                  </a:cubicBezTo>
                  <a:lnTo>
                    <a:pt x="1293338" y="301713"/>
                  </a:lnTo>
                  <a:cubicBezTo>
                    <a:pt x="1293338" y="346120"/>
                    <a:pt x="1257340" y="382118"/>
                    <a:pt x="1212934" y="382118"/>
                  </a:cubicBezTo>
                  <a:lnTo>
                    <a:pt x="80405" y="382118"/>
                  </a:lnTo>
                  <a:cubicBezTo>
                    <a:pt x="35998" y="382118"/>
                    <a:pt x="0" y="346120"/>
                    <a:pt x="0" y="301713"/>
                  </a:cubicBezTo>
                  <a:lnTo>
                    <a:pt x="0" y="80405"/>
                  </a:lnTo>
                  <a:cubicBezTo>
                    <a:pt x="0" y="35998"/>
                    <a:pt x="35998" y="0"/>
                    <a:pt x="80405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293338" cy="4202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4065813" y="7254645"/>
            <a:ext cx="1434969" cy="2184622"/>
          </a:xfrm>
          <a:custGeom>
            <a:avLst/>
            <a:gdLst/>
            <a:ahLst/>
            <a:cxnLst/>
            <a:rect r="r" b="b" t="t" l="l"/>
            <a:pathLst>
              <a:path h="2184622" w="1434969">
                <a:moveTo>
                  <a:pt x="0" y="0"/>
                </a:moveTo>
                <a:lnTo>
                  <a:pt x="1434969" y="0"/>
                </a:lnTo>
                <a:lnTo>
                  <a:pt x="1434969" y="2184622"/>
                </a:lnTo>
                <a:lnTo>
                  <a:pt x="0" y="21846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true" rot="3695073">
            <a:off x="14468311" y="2578373"/>
            <a:ext cx="406444" cy="1231648"/>
          </a:xfrm>
          <a:custGeom>
            <a:avLst/>
            <a:gdLst/>
            <a:ahLst/>
            <a:cxnLst/>
            <a:rect r="r" b="b" t="t" l="l"/>
            <a:pathLst>
              <a:path h="1231648" w="406444">
                <a:moveTo>
                  <a:pt x="0" y="1231648"/>
                </a:moveTo>
                <a:lnTo>
                  <a:pt x="406444" y="1231648"/>
                </a:lnTo>
                <a:lnTo>
                  <a:pt x="406444" y="0"/>
                </a:lnTo>
                <a:lnTo>
                  <a:pt x="0" y="0"/>
                </a:lnTo>
                <a:lnTo>
                  <a:pt x="0" y="123164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082201" y="6973631"/>
            <a:ext cx="1538124" cy="2746650"/>
          </a:xfrm>
          <a:custGeom>
            <a:avLst/>
            <a:gdLst/>
            <a:ahLst/>
            <a:cxnLst/>
            <a:rect r="r" b="b" t="t" l="l"/>
            <a:pathLst>
              <a:path h="2746650" w="1538124">
                <a:moveTo>
                  <a:pt x="0" y="0"/>
                </a:moveTo>
                <a:lnTo>
                  <a:pt x="1538124" y="0"/>
                </a:lnTo>
                <a:lnTo>
                  <a:pt x="1538124" y="2746650"/>
                </a:lnTo>
                <a:lnTo>
                  <a:pt x="0" y="2746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607447" y="1093837"/>
            <a:ext cx="771013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Жартыларды қосу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2075306"/>
            <a:ext cx="8867629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Бөлшектерді қосып үлкен бөлшектерді, кейде бүтін сандарды жасауға болады. Жартысын қосайық!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8700" y="4473575"/>
            <a:ext cx="5094521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 жарты қосу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5531558"/>
            <a:ext cx="1623060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Біз айналамыздағы заттардың жартысын көреміз. Мысалы, бір стақан шырын алғымыз келіп, оның жартысын ішсек, бір стақан қалады. Біріншіге тағы жарты стакан шырын қосылғанда, бізде тұтас стаканды толтыруға жеткілікті шырын бар.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29505" y="8288356"/>
            <a:ext cx="620161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=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685783" y="8172469"/>
            <a:ext cx="4910643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1 бүтін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747459" y="3927498"/>
            <a:ext cx="2355554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Each glass is half full.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754480" y="555101"/>
            <a:ext cx="3981562" cy="2851794"/>
          </a:xfrm>
          <a:custGeom>
            <a:avLst/>
            <a:gdLst/>
            <a:ahLst/>
            <a:cxnLst/>
            <a:rect r="r" b="b" t="t" l="l"/>
            <a:pathLst>
              <a:path h="2851794" w="3981562">
                <a:moveTo>
                  <a:pt x="0" y="0"/>
                </a:moveTo>
                <a:lnTo>
                  <a:pt x="3981562" y="0"/>
                </a:lnTo>
                <a:lnTo>
                  <a:pt x="3981562" y="2851794"/>
                </a:lnTo>
                <a:lnTo>
                  <a:pt x="0" y="2851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09821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08077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06332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804588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402844" y="4191382"/>
            <a:ext cx="1606203" cy="953683"/>
          </a:xfrm>
          <a:custGeom>
            <a:avLst/>
            <a:gdLst/>
            <a:ahLst/>
            <a:cxnLst/>
            <a:rect r="r" b="b" t="t" l="l"/>
            <a:pathLst>
              <a:path h="953683" w="1606203">
                <a:moveTo>
                  <a:pt x="0" y="0"/>
                </a:moveTo>
                <a:lnTo>
                  <a:pt x="1606203" y="0"/>
                </a:lnTo>
                <a:lnTo>
                  <a:pt x="1606203" y="953683"/>
                </a:lnTo>
                <a:lnTo>
                  <a:pt x="0" y="953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486046" y="5497490"/>
            <a:ext cx="20638620" cy="1019565"/>
            <a:chOff x="0" y="0"/>
            <a:chExt cx="6325925" cy="3125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25926" cy="312506"/>
            </a:xfrm>
            <a:custGeom>
              <a:avLst/>
              <a:gdLst/>
              <a:ahLst/>
              <a:cxnLst/>
              <a:rect r="r" b="b" t="t" l="l"/>
              <a:pathLst>
                <a:path h="312506" w="6325926">
                  <a:moveTo>
                    <a:pt x="19131" y="0"/>
                  </a:moveTo>
                  <a:lnTo>
                    <a:pt x="6306794" y="0"/>
                  </a:lnTo>
                  <a:cubicBezTo>
                    <a:pt x="6311868" y="0"/>
                    <a:pt x="6316734" y="2016"/>
                    <a:pt x="6320322" y="5603"/>
                  </a:cubicBezTo>
                  <a:cubicBezTo>
                    <a:pt x="6323910" y="9191"/>
                    <a:pt x="6325926" y="14057"/>
                    <a:pt x="6325926" y="19131"/>
                  </a:cubicBezTo>
                  <a:lnTo>
                    <a:pt x="6325926" y="293375"/>
                  </a:lnTo>
                  <a:cubicBezTo>
                    <a:pt x="6325926" y="303941"/>
                    <a:pt x="6317360" y="312506"/>
                    <a:pt x="6306794" y="312506"/>
                  </a:cubicBezTo>
                  <a:lnTo>
                    <a:pt x="19131" y="312506"/>
                  </a:lnTo>
                  <a:cubicBezTo>
                    <a:pt x="8565" y="312506"/>
                    <a:pt x="0" y="303941"/>
                    <a:pt x="0" y="293375"/>
                  </a:cubicBezTo>
                  <a:lnTo>
                    <a:pt x="0" y="19131"/>
                  </a:lnTo>
                  <a:cubicBezTo>
                    <a:pt x="0" y="8565"/>
                    <a:pt x="8565" y="0"/>
                    <a:pt x="19131" y="0"/>
                  </a:cubicBezTo>
                  <a:close/>
                </a:path>
              </a:pathLst>
            </a:custGeom>
            <a:solidFill>
              <a:srgbClr val="E0DD99">
                <a:alpha val="65882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6325925" cy="350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991996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94330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196663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798996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401329" y="5636281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499111" y="6839560"/>
            <a:ext cx="1777654" cy="1044372"/>
          </a:xfrm>
          <a:custGeom>
            <a:avLst/>
            <a:gdLst/>
            <a:ahLst/>
            <a:cxnLst/>
            <a:rect r="r" b="b" t="t" l="l"/>
            <a:pathLst>
              <a:path h="1044372" w="1777654">
                <a:moveTo>
                  <a:pt x="0" y="0"/>
                </a:moveTo>
                <a:lnTo>
                  <a:pt x="1777655" y="0"/>
                </a:lnTo>
                <a:lnTo>
                  <a:pt x="1777655" y="1044372"/>
                </a:lnTo>
                <a:lnTo>
                  <a:pt x="0" y="1044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962025"/>
            <a:ext cx="6076236" cy="1374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Көптеген жартыларды қосу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1914323"/>
            <a:ext cx="12398031" cy="212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Егер 2 жарты 1 бүтін болса, тағы 2 жартыны қосқанда барлығы 2 бүтін болады. Көптеген жартыларды қосудың оңай жолы - алдымен бүтін жасау үшін 2 жартының кез келген жиынын біріктіру.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8511242" y="6839560"/>
            <a:ext cx="1777654" cy="1044372"/>
          </a:xfrm>
          <a:custGeom>
            <a:avLst/>
            <a:gdLst/>
            <a:ahLst/>
            <a:cxnLst/>
            <a:rect r="r" b="b" t="t" l="l"/>
            <a:pathLst>
              <a:path h="1044372" w="1777654">
                <a:moveTo>
                  <a:pt x="0" y="0"/>
                </a:moveTo>
                <a:lnTo>
                  <a:pt x="1777654" y="0"/>
                </a:lnTo>
                <a:lnTo>
                  <a:pt x="1777654" y="1044372"/>
                </a:lnTo>
                <a:lnTo>
                  <a:pt x="0" y="1044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0">
            <a:off x="14523373" y="6839560"/>
            <a:ext cx="1758942" cy="1044372"/>
          </a:xfrm>
          <a:custGeom>
            <a:avLst/>
            <a:gdLst/>
            <a:ahLst/>
            <a:cxnLst/>
            <a:rect r="r" b="b" t="t" l="l"/>
            <a:pathLst>
              <a:path h="1044372" w="1758942">
                <a:moveTo>
                  <a:pt x="1758942" y="0"/>
                </a:moveTo>
                <a:lnTo>
                  <a:pt x="0" y="0"/>
                </a:lnTo>
                <a:lnTo>
                  <a:pt x="0" y="1044372"/>
                </a:lnTo>
                <a:lnTo>
                  <a:pt x="1758942" y="1044372"/>
                </a:lnTo>
                <a:lnTo>
                  <a:pt x="1758942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6087855" y="8358368"/>
            <a:ext cx="2034163" cy="1321631"/>
            <a:chOff x="0" y="0"/>
            <a:chExt cx="623489" cy="40509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23489" cy="405092"/>
            </a:xfrm>
            <a:custGeom>
              <a:avLst/>
              <a:gdLst/>
              <a:ahLst/>
              <a:cxnLst/>
              <a:rect r="r" b="b" t="t" l="l"/>
              <a:pathLst>
                <a:path h="405092" w="623489">
                  <a:moveTo>
                    <a:pt x="194103" y="0"/>
                  </a:moveTo>
                  <a:lnTo>
                    <a:pt x="429386" y="0"/>
                  </a:lnTo>
                  <a:cubicBezTo>
                    <a:pt x="480865" y="0"/>
                    <a:pt x="530236" y="20450"/>
                    <a:pt x="566638" y="56852"/>
                  </a:cubicBezTo>
                  <a:cubicBezTo>
                    <a:pt x="603039" y="93253"/>
                    <a:pt x="623489" y="142624"/>
                    <a:pt x="623489" y="194103"/>
                  </a:cubicBezTo>
                  <a:lnTo>
                    <a:pt x="623489" y="210989"/>
                  </a:lnTo>
                  <a:cubicBezTo>
                    <a:pt x="623489" y="262468"/>
                    <a:pt x="603039" y="311839"/>
                    <a:pt x="566638" y="348240"/>
                  </a:cubicBezTo>
                  <a:cubicBezTo>
                    <a:pt x="530236" y="384642"/>
                    <a:pt x="480865" y="405092"/>
                    <a:pt x="429386" y="405092"/>
                  </a:cubicBezTo>
                  <a:lnTo>
                    <a:pt x="194103" y="405092"/>
                  </a:lnTo>
                  <a:cubicBezTo>
                    <a:pt x="142624" y="405092"/>
                    <a:pt x="93253" y="384642"/>
                    <a:pt x="56852" y="348240"/>
                  </a:cubicBezTo>
                  <a:cubicBezTo>
                    <a:pt x="20450" y="311839"/>
                    <a:pt x="0" y="262468"/>
                    <a:pt x="0" y="210989"/>
                  </a:cubicBezTo>
                  <a:lnTo>
                    <a:pt x="0" y="194103"/>
                  </a:lnTo>
                  <a:cubicBezTo>
                    <a:pt x="0" y="142624"/>
                    <a:pt x="20450" y="93253"/>
                    <a:pt x="56852" y="56852"/>
                  </a:cubicBezTo>
                  <a:cubicBezTo>
                    <a:pt x="93253" y="20450"/>
                    <a:pt x="142624" y="0"/>
                    <a:pt x="194103" y="0"/>
                  </a:cubicBezTo>
                  <a:close/>
                </a:path>
              </a:pathLst>
            </a:custGeom>
            <a:solidFill>
              <a:srgbClr val="E0DD99">
                <a:alpha val="65882"/>
              </a:srgbClr>
            </a:solidFill>
            <a:ln w="38100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623489" cy="443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4988762" y="7159424"/>
            <a:ext cx="910709" cy="30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 бүтін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799111" y="7159424"/>
            <a:ext cx="910709" cy="30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 бүтін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609460" y="7159424"/>
            <a:ext cx="1325687" cy="306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 жартысы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308547" y="8433175"/>
            <a:ext cx="1045027" cy="11498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36"/>
              </a:lnSpc>
            </a:pPr>
            <a:r>
              <a:rPr lang="en-US" sz="674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7353575" y="8641880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8374520" y="8638546"/>
            <a:ext cx="5052211" cy="824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5 жартыны қосқанда 2 бүтін және 1 жарты болады.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988762" y="8713937"/>
            <a:ext cx="83328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=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04926" y="4123935"/>
            <a:ext cx="20638620" cy="1019565"/>
            <a:chOff x="0" y="0"/>
            <a:chExt cx="6325925" cy="3125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25926" cy="312506"/>
            </a:xfrm>
            <a:custGeom>
              <a:avLst/>
              <a:gdLst/>
              <a:ahLst/>
              <a:cxnLst/>
              <a:rect r="r" b="b" t="t" l="l"/>
              <a:pathLst>
                <a:path h="312506" w="6325926">
                  <a:moveTo>
                    <a:pt x="19131" y="0"/>
                  </a:moveTo>
                  <a:lnTo>
                    <a:pt x="6306794" y="0"/>
                  </a:lnTo>
                  <a:cubicBezTo>
                    <a:pt x="6311868" y="0"/>
                    <a:pt x="6316734" y="2016"/>
                    <a:pt x="6320322" y="5603"/>
                  </a:cubicBezTo>
                  <a:cubicBezTo>
                    <a:pt x="6323910" y="9191"/>
                    <a:pt x="6325926" y="14057"/>
                    <a:pt x="6325926" y="19131"/>
                  </a:cubicBezTo>
                  <a:lnTo>
                    <a:pt x="6325926" y="293375"/>
                  </a:lnTo>
                  <a:cubicBezTo>
                    <a:pt x="6325926" y="303941"/>
                    <a:pt x="6317360" y="312506"/>
                    <a:pt x="6306794" y="312506"/>
                  </a:cubicBezTo>
                  <a:lnTo>
                    <a:pt x="19131" y="312506"/>
                  </a:lnTo>
                  <a:cubicBezTo>
                    <a:pt x="8565" y="312506"/>
                    <a:pt x="0" y="303941"/>
                    <a:pt x="0" y="293375"/>
                  </a:cubicBezTo>
                  <a:lnTo>
                    <a:pt x="0" y="19131"/>
                  </a:lnTo>
                  <a:cubicBezTo>
                    <a:pt x="0" y="8565"/>
                    <a:pt x="8565" y="0"/>
                    <a:pt x="19131" y="0"/>
                  </a:cubicBezTo>
                  <a:close/>
                </a:path>
              </a:pathLst>
            </a:custGeom>
            <a:solidFill>
              <a:srgbClr val="FF9488">
                <a:alpha val="6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6325925" cy="350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79961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2" y="0"/>
                </a:lnTo>
                <a:lnTo>
                  <a:pt x="2149902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668425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56890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2" y="0"/>
                </a:lnTo>
                <a:lnTo>
                  <a:pt x="2149902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645354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33818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22283" y="2749296"/>
            <a:ext cx="2149903" cy="1049096"/>
          </a:xfrm>
          <a:custGeom>
            <a:avLst/>
            <a:gdLst/>
            <a:ahLst/>
            <a:cxnLst/>
            <a:rect r="r" b="b" t="t" l="l"/>
            <a:pathLst>
              <a:path h="1049096" w="2149903">
                <a:moveTo>
                  <a:pt x="0" y="0"/>
                </a:moveTo>
                <a:lnTo>
                  <a:pt x="2149903" y="0"/>
                </a:lnTo>
                <a:lnTo>
                  <a:pt x="2149903" y="1049096"/>
                </a:lnTo>
                <a:lnTo>
                  <a:pt x="0" y="1049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" t="-22825" r="-3603" b="-23497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2342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90806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579271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567735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556199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544664" y="42627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86694" y="504723"/>
            <a:ext cx="1430812" cy="1777848"/>
          </a:xfrm>
          <a:custGeom>
            <a:avLst/>
            <a:gdLst/>
            <a:ahLst/>
            <a:cxnLst/>
            <a:rect r="r" b="b" t="t" l="l"/>
            <a:pathLst>
              <a:path h="1777848" w="1430812">
                <a:moveTo>
                  <a:pt x="0" y="0"/>
                </a:moveTo>
                <a:lnTo>
                  <a:pt x="1430812" y="0"/>
                </a:lnTo>
                <a:lnTo>
                  <a:pt x="1430812" y="1777848"/>
                </a:lnTo>
                <a:lnTo>
                  <a:pt x="0" y="1777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-673956" y="8238735"/>
            <a:ext cx="20638620" cy="1019565"/>
            <a:chOff x="0" y="0"/>
            <a:chExt cx="6325925" cy="312506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25926" cy="312506"/>
            </a:xfrm>
            <a:custGeom>
              <a:avLst/>
              <a:gdLst/>
              <a:ahLst/>
              <a:cxnLst/>
              <a:rect r="r" b="b" t="t" l="l"/>
              <a:pathLst>
                <a:path h="312506" w="6325926">
                  <a:moveTo>
                    <a:pt x="19131" y="0"/>
                  </a:moveTo>
                  <a:lnTo>
                    <a:pt x="6306794" y="0"/>
                  </a:lnTo>
                  <a:cubicBezTo>
                    <a:pt x="6311868" y="0"/>
                    <a:pt x="6316734" y="2016"/>
                    <a:pt x="6320322" y="5603"/>
                  </a:cubicBezTo>
                  <a:cubicBezTo>
                    <a:pt x="6323910" y="9191"/>
                    <a:pt x="6325926" y="14057"/>
                    <a:pt x="6325926" y="19131"/>
                  </a:cubicBezTo>
                  <a:lnTo>
                    <a:pt x="6325926" y="293375"/>
                  </a:lnTo>
                  <a:cubicBezTo>
                    <a:pt x="6325926" y="303941"/>
                    <a:pt x="6317360" y="312506"/>
                    <a:pt x="6306794" y="312506"/>
                  </a:cubicBezTo>
                  <a:lnTo>
                    <a:pt x="19131" y="312506"/>
                  </a:lnTo>
                  <a:cubicBezTo>
                    <a:pt x="8565" y="312506"/>
                    <a:pt x="0" y="303941"/>
                    <a:pt x="0" y="293375"/>
                  </a:cubicBezTo>
                  <a:lnTo>
                    <a:pt x="0" y="19131"/>
                  </a:lnTo>
                  <a:cubicBezTo>
                    <a:pt x="0" y="8565"/>
                    <a:pt x="8565" y="0"/>
                    <a:pt x="19131" y="0"/>
                  </a:cubicBezTo>
                  <a:close/>
                </a:path>
              </a:pathLst>
            </a:custGeom>
            <a:solidFill>
              <a:srgbClr val="FBC851">
                <a:alpha val="65882"/>
              </a:srgbClr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6325925" cy="350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433311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3985899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6504319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991430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642686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129052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0" y="0"/>
                </a:lnTo>
                <a:lnTo>
                  <a:pt x="305140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77936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2666661" y="1025347"/>
            <a:ext cx="1211706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Тырысып көрейік! Жартысын қоса аласыз ба?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3320203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5862470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8404737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4" y="0"/>
                </a:lnTo>
                <a:lnTo>
                  <a:pt x="1636534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0947003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5" y="0"/>
                </a:lnTo>
                <a:lnTo>
                  <a:pt x="1636535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489270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5" y="0"/>
                </a:lnTo>
                <a:lnTo>
                  <a:pt x="1636535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031537" y="6645679"/>
            <a:ext cx="1636534" cy="1366506"/>
          </a:xfrm>
          <a:custGeom>
            <a:avLst/>
            <a:gdLst/>
            <a:ahLst/>
            <a:cxnLst/>
            <a:rect r="r" b="b" t="t" l="l"/>
            <a:pathLst>
              <a:path h="1366506" w="1636534">
                <a:moveTo>
                  <a:pt x="0" y="0"/>
                </a:moveTo>
                <a:lnTo>
                  <a:pt x="1636535" y="0"/>
                </a:lnTo>
                <a:lnTo>
                  <a:pt x="1636535" y="1366506"/>
                </a:lnTo>
                <a:lnTo>
                  <a:pt x="0" y="1366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6777342" y="8377526"/>
            <a:ext cx="305141" cy="741983"/>
          </a:xfrm>
          <a:custGeom>
            <a:avLst/>
            <a:gdLst/>
            <a:ahLst/>
            <a:cxnLst/>
            <a:rect r="r" b="b" t="t" l="l"/>
            <a:pathLst>
              <a:path h="741983" w="305141">
                <a:moveTo>
                  <a:pt x="0" y="0"/>
                </a:moveTo>
                <a:lnTo>
                  <a:pt x="305141" y="0"/>
                </a:lnTo>
                <a:lnTo>
                  <a:pt x="305141" y="741983"/>
                </a:lnTo>
                <a:lnTo>
                  <a:pt x="0" y="741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379289" y="6819100"/>
            <a:ext cx="8911319" cy="893693"/>
            <a:chOff x="0" y="0"/>
            <a:chExt cx="2347014" cy="23537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47014" cy="235376"/>
            </a:xfrm>
            <a:custGeom>
              <a:avLst/>
              <a:gdLst/>
              <a:ahLst/>
              <a:cxnLst/>
              <a:rect r="r" b="b" t="t" l="l"/>
              <a:pathLst>
                <a:path h="235376" w="2347014">
                  <a:moveTo>
                    <a:pt x="6950" y="0"/>
                  </a:moveTo>
                  <a:lnTo>
                    <a:pt x="2340064" y="0"/>
                  </a:lnTo>
                  <a:cubicBezTo>
                    <a:pt x="2343902" y="0"/>
                    <a:pt x="2347014" y="3112"/>
                    <a:pt x="2347014" y="6950"/>
                  </a:cubicBezTo>
                  <a:lnTo>
                    <a:pt x="2347014" y="228426"/>
                  </a:lnTo>
                  <a:cubicBezTo>
                    <a:pt x="2347014" y="232264"/>
                    <a:pt x="2343902" y="235376"/>
                    <a:pt x="2340064" y="235376"/>
                  </a:cubicBezTo>
                  <a:lnTo>
                    <a:pt x="6950" y="235376"/>
                  </a:lnTo>
                  <a:cubicBezTo>
                    <a:pt x="3112" y="235376"/>
                    <a:pt x="0" y="232264"/>
                    <a:pt x="0" y="228426"/>
                  </a:cubicBezTo>
                  <a:lnTo>
                    <a:pt x="0" y="6950"/>
                  </a:lnTo>
                  <a:cubicBezTo>
                    <a:pt x="0" y="3112"/>
                    <a:pt x="3112" y="0"/>
                    <a:pt x="6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47014" cy="2734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786334" y="1292628"/>
            <a:ext cx="7612549" cy="7701745"/>
          </a:xfrm>
          <a:custGeom>
            <a:avLst/>
            <a:gdLst/>
            <a:ahLst/>
            <a:cxnLst/>
            <a:rect r="r" b="b" t="t" l="l"/>
            <a:pathLst>
              <a:path h="7701745" w="7612549">
                <a:moveTo>
                  <a:pt x="0" y="0"/>
                </a:moveTo>
                <a:lnTo>
                  <a:pt x="7612548" y="0"/>
                </a:lnTo>
                <a:lnTo>
                  <a:pt x="7612548" y="7701744"/>
                </a:lnTo>
                <a:lnTo>
                  <a:pt x="0" y="7701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50" t="-21382" r="-98068" b="-4846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279883">
            <a:off x="11602942" y="-387201"/>
            <a:ext cx="4620377" cy="2587411"/>
          </a:xfrm>
          <a:custGeom>
            <a:avLst/>
            <a:gdLst/>
            <a:ahLst/>
            <a:cxnLst/>
            <a:rect r="r" b="b" t="t" l="l"/>
            <a:pathLst>
              <a:path h="2587411" w="4620377">
                <a:moveTo>
                  <a:pt x="0" y="0"/>
                </a:moveTo>
                <a:lnTo>
                  <a:pt x="4620377" y="0"/>
                </a:lnTo>
                <a:lnTo>
                  <a:pt x="4620377" y="2587411"/>
                </a:lnTo>
                <a:lnTo>
                  <a:pt x="0" y="25874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7315275">
            <a:off x="15554271" y="8559166"/>
            <a:ext cx="2076675" cy="2139064"/>
          </a:xfrm>
          <a:custGeom>
            <a:avLst/>
            <a:gdLst/>
            <a:ahLst/>
            <a:cxnLst/>
            <a:rect r="r" b="b" t="t" l="l"/>
            <a:pathLst>
              <a:path h="2139064" w="2076675">
                <a:moveTo>
                  <a:pt x="0" y="0"/>
                </a:moveTo>
                <a:lnTo>
                  <a:pt x="2076674" y="0"/>
                </a:lnTo>
                <a:lnTo>
                  <a:pt x="2076674" y="2139064"/>
                </a:lnTo>
                <a:lnTo>
                  <a:pt x="0" y="2139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390682" y="2349296"/>
            <a:ext cx="1977213" cy="1901720"/>
          </a:xfrm>
          <a:custGeom>
            <a:avLst/>
            <a:gdLst/>
            <a:ahLst/>
            <a:cxnLst/>
            <a:rect r="r" b="b" t="t" l="l"/>
            <a:pathLst>
              <a:path h="1901720" w="1977213">
                <a:moveTo>
                  <a:pt x="0" y="0"/>
                </a:moveTo>
                <a:lnTo>
                  <a:pt x="1977214" y="0"/>
                </a:lnTo>
                <a:lnTo>
                  <a:pt x="1977214" y="1901720"/>
                </a:lnTo>
                <a:lnTo>
                  <a:pt x="0" y="1901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426497" y="2168321"/>
            <a:ext cx="8099003" cy="2754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Кездескенше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68696" y="4770507"/>
            <a:ext cx="11612497" cy="13518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61"/>
              </a:lnSpc>
            </a:pPr>
            <a:r>
              <a:rPr lang="en-US" sz="7901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КҮН ЖАҚСЫ БОЛСЫН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606155" y="6917649"/>
            <a:ext cx="853758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Бүгінгі еңбектеріңізге рахмет.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622598" y="2401639"/>
            <a:ext cx="12352120" cy="3640496"/>
          </a:xfrm>
          <a:custGeom>
            <a:avLst/>
            <a:gdLst/>
            <a:ahLst/>
            <a:cxnLst/>
            <a:rect r="r" b="b" t="t" l="l"/>
            <a:pathLst>
              <a:path h="3640496" w="12352120">
                <a:moveTo>
                  <a:pt x="0" y="0"/>
                </a:moveTo>
                <a:lnTo>
                  <a:pt x="12352120" y="0"/>
                </a:lnTo>
                <a:lnTo>
                  <a:pt x="12352120" y="3640496"/>
                </a:lnTo>
                <a:lnTo>
                  <a:pt x="0" y="36404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1106" r="0" b="-4495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93348" y="4020820"/>
            <a:ext cx="2225713" cy="2245360"/>
          </a:xfrm>
          <a:custGeom>
            <a:avLst/>
            <a:gdLst/>
            <a:ahLst/>
            <a:cxnLst/>
            <a:rect r="r" b="b" t="t" l="l"/>
            <a:pathLst>
              <a:path h="2245360" w="2225713">
                <a:moveTo>
                  <a:pt x="0" y="0"/>
                </a:moveTo>
                <a:lnTo>
                  <a:pt x="2225713" y="0"/>
                </a:lnTo>
                <a:lnTo>
                  <a:pt x="2225713" y="2245360"/>
                </a:lnTo>
                <a:lnTo>
                  <a:pt x="0" y="224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88932" y="1165664"/>
            <a:ext cx="771013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Бөлшек дегеніміз не?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589575"/>
            <a:ext cx="1623060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Бөлшек-бұл тұтас заттың немесе заттар тобының бөлігі. Олар шынайы өмірде барлық жерде кездеседі-жемістердің бір бөлігін фракцияларға бөлуге болады. Бөлшектерді өмірімізде қалай қолданатынымызды көру оларды түсінуге көмектеседі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124764" y="2203534"/>
            <a:ext cx="7491729" cy="4640765"/>
          </a:xfrm>
          <a:custGeom>
            <a:avLst/>
            <a:gdLst/>
            <a:ahLst/>
            <a:cxnLst/>
            <a:rect r="r" b="b" t="t" l="l"/>
            <a:pathLst>
              <a:path h="4640765" w="7491729">
                <a:moveTo>
                  <a:pt x="0" y="0"/>
                </a:moveTo>
                <a:lnTo>
                  <a:pt x="7491729" y="0"/>
                </a:lnTo>
                <a:lnTo>
                  <a:pt x="7491729" y="4640765"/>
                </a:lnTo>
                <a:lnTo>
                  <a:pt x="0" y="46407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372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24764" y="3699938"/>
            <a:ext cx="8594087" cy="6808174"/>
          </a:xfrm>
          <a:custGeom>
            <a:avLst/>
            <a:gdLst/>
            <a:ahLst/>
            <a:cxnLst/>
            <a:rect r="r" b="b" t="t" l="l"/>
            <a:pathLst>
              <a:path h="6808174" w="8594087">
                <a:moveTo>
                  <a:pt x="0" y="0"/>
                </a:moveTo>
                <a:lnTo>
                  <a:pt x="8594086" y="0"/>
                </a:lnTo>
                <a:lnTo>
                  <a:pt x="8594086" y="6808173"/>
                </a:lnTo>
                <a:lnTo>
                  <a:pt x="0" y="6808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2" t="0" r="-281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78464" y="2871263"/>
            <a:ext cx="10280836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Бөлшектер бір нәрсе кішірек бөліктерге немесе топтарға бөлінгенде жасалады. Бір нәрсені бөлудің ең қарапайым жолы - оны тең бөлу.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76516" y="663142"/>
            <a:ext cx="1681126" cy="2652664"/>
          </a:xfrm>
          <a:custGeom>
            <a:avLst/>
            <a:gdLst/>
            <a:ahLst/>
            <a:cxnLst/>
            <a:rect r="r" b="b" t="t" l="l"/>
            <a:pathLst>
              <a:path h="2652664" w="1681126">
                <a:moveTo>
                  <a:pt x="0" y="0"/>
                </a:moveTo>
                <a:lnTo>
                  <a:pt x="1681126" y="0"/>
                </a:lnTo>
                <a:lnTo>
                  <a:pt x="1681126" y="2652664"/>
                </a:lnTo>
                <a:lnTo>
                  <a:pt x="0" y="2652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49164" y="1908259"/>
            <a:ext cx="7710136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Бірдей Бөлісу</a:t>
            </a:r>
          </a:p>
        </p:txBody>
      </p:sp>
      <p:sp>
        <p:nvSpPr>
          <p:cNvPr name="TextBox 7" id="7"/>
          <p:cNvSpPr txBox="true"/>
          <p:nvPr/>
        </p:nvSpPr>
        <p:spPr>
          <a:xfrm rot="-4810037">
            <a:off x="4947190" y="7339644"/>
            <a:ext cx="3620691" cy="1126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2"/>
              </a:lnSpc>
            </a:pPr>
            <a:r>
              <a:rPr lang="en-US" sz="4223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8 strawberries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7025" y="5076825"/>
            <a:ext cx="8862275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Мысалы, 8 құлпынай тобын үш жолмен тең бөлуге болады - 1, 2 немесе 4 топтарына.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6648" y="643718"/>
            <a:ext cx="5382622" cy="8901066"/>
            <a:chOff x="0" y="0"/>
            <a:chExt cx="1417645" cy="23443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17645" cy="2344314"/>
            </a:xfrm>
            <a:custGeom>
              <a:avLst/>
              <a:gdLst/>
              <a:ahLst/>
              <a:cxnLst/>
              <a:rect r="r" b="b" t="t" l="l"/>
              <a:pathLst>
                <a:path h="2344314" w="1417645">
                  <a:moveTo>
                    <a:pt x="73354" y="0"/>
                  </a:moveTo>
                  <a:lnTo>
                    <a:pt x="1344291" y="0"/>
                  </a:lnTo>
                  <a:cubicBezTo>
                    <a:pt x="1363746" y="0"/>
                    <a:pt x="1382404" y="7728"/>
                    <a:pt x="1396160" y="21485"/>
                  </a:cubicBezTo>
                  <a:cubicBezTo>
                    <a:pt x="1409917" y="35242"/>
                    <a:pt x="1417645" y="53899"/>
                    <a:pt x="1417645" y="73354"/>
                  </a:cubicBezTo>
                  <a:lnTo>
                    <a:pt x="1417645" y="2270960"/>
                  </a:lnTo>
                  <a:cubicBezTo>
                    <a:pt x="1417645" y="2290414"/>
                    <a:pt x="1409917" y="2309072"/>
                    <a:pt x="1396160" y="2322829"/>
                  </a:cubicBezTo>
                  <a:cubicBezTo>
                    <a:pt x="1382404" y="2336585"/>
                    <a:pt x="1363746" y="2344314"/>
                    <a:pt x="1344291" y="2344314"/>
                  </a:cubicBezTo>
                  <a:lnTo>
                    <a:pt x="73354" y="2344314"/>
                  </a:lnTo>
                  <a:cubicBezTo>
                    <a:pt x="53899" y="2344314"/>
                    <a:pt x="35242" y="2336585"/>
                    <a:pt x="21485" y="2322829"/>
                  </a:cubicBezTo>
                  <a:cubicBezTo>
                    <a:pt x="7728" y="2309072"/>
                    <a:pt x="0" y="2290414"/>
                    <a:pt x="0" y="2270960"/>
                  </a:cubicBezTo>
                  <a:lnTo>
                    <a:pt x="0" y="73354"/>
                  </a:lnTo>
                  <a:cubicBezTo>
                    <a:pt x="0" y="53899"/>
                    <a:pt x="7728" y="35242"/>
                    <a:pt x="21485" y="21485"/>
                  </a:cubicBezTo>
                  <a:cubicBezTo>
                    <a:pt x="35242" y="7728"/>
                    <a:pt x="53899" y="0"/>
                    <a:pt x="73354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17645" cy="23824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453596" y="643718"/>
            <a:ext cx="5382622" cy="8999563"/>
            <a:chOff x="0" y="0"/>
            <a:chExt cx="1417645" cy="237025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17645" cy="2370255"/>
            </a:xfrm>
            <a:custGeom>
              <a:avLst/>
              <a:gdLst/>
              <a:ahLst/>
              <a:cxnLst/>
              <a:rect r="r" b="b" t="t" l="l"/>
              <a:pathLst>
                <a:path h="2370255" w="1417645">
                  <a:moveTo>
                    <a:pt x="73354" y="0"/>
                  </a:moveTo>
                  <a:lnTo>
                    <a:pt x="1344291" y="0"/>
                  </a:lnTo>
                  <a:cubicBezTo>
                    <a:pt x="1363746" y="0"/>
                    <a:pt x="1382404" y="7728"/>
                    <a:pt x="1396160" y="21485"/>
                  </a:cubicBezTo>
                  <a:cubicBezTo>
                    <a:pt x="1409917" y="35242"/>
                    <a:pt x="1417645" y="53899"/>
                    <a:pt x="1417645" y="73354"/>
                  </a:cubicBezTo>
                  <a:lnTo>
                    <a:pt x="1417645" y="2296901"/>
                  </a:lnTo>
                  <a:cubicBezTo>
                    <a:pt x="1417645" y="2316356"/>
                    <a:pt x="1409917" y="2335014"/>
                    <a:pt x="1396160" y="2348770"/>
                  </a:cubicBezTo>
                  <a:cubicBezTo>
                    <a:pt x="1382404" y="2362527"/>
                    <a:pt x="1363746" y="2370255"/>
                    <a:pt x="1344291" y="2370255"/>
                  </a:cubicBezTo>
                  <a:lnTo>
                    <a:pt x="73354" y="2370255"/>
                  </a:lnTo>
                  <a:cubicBezTo>
                    <a:pt x="53899" y="2370255"/>
                    <a:pt x="35242" y="2362527"/>
                    <a:pt x="21485" y="2348770"/>
                  </a:cubicBezTo>
                  <a:cubicBezTo>
                    <a:pt x="7728" y="2335014"/>
                    <a:pt x="0" y="2316356"/>
                    <a:pt x="0" y="2296901"/>
                  </a:cubicBezTo>
                  <a:lnTo>
                    <a:pt x="0" y="73354"/>
                  </a:lnTo>
                  <a:cubicBezTo>
                    <a:pt x="0" y="53899"/>
                    <a:pt x="7728" y="35242"/>
                    <a:pt x="21485" y="21485"/>
                  </a:cubicBezTo>
                  <a:cubicBezTo>
                    <a:pt x="35242" y="7728"/>
                    <a:pt x="53899" y="0"/>
                    <a:pt x="73354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417645" cy="24083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48729" y="643718"/>
            <a:ext cx="5382622" cy="8999563"/>
            <a:chOff x="0" y="0"/>
            <a:chExt cx="1417645" cy="237025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17645" cy="2370255"/>
            </a:xfrm>
            <a:custGeom>
              <a:avLst/>
              <a:gdLst/>
              <a:ahLst/>
              <a:cxnLst/>
              <a:rect r="r" b="b" t="t" l="l"/>
              <a:pathLst>
                <a:path h="2370255" w="1417645">
                  <a:moveTo>
                    <a:pt x="73354" y="0"/>
                  </a:moveTo>
                  <a:lnTo>
                    <a:pt x="1344291" y="0"/>
                  </a:lnTo>
                  <a:cubicBezTo>
                    <a:pt x="1363746" y="0"/>
                    <a:pt x="1382404" y="7728"/>
                    <a:pt x="1396160" y="21485"/>
                  </a:cubicBezTo>
                  <a:cubicBezTo>
                    <a:pt x="1409917" y="35242"/>
                    <a:pt x="1417645" y="53899"/>
                    <a:pt x="1417645" y="73354"/>
                  </a:cubicBezTo>
                  <a:lnTo>
                    <a:pt x="1417645" y="2296901"/>
                  </a:lnTo>
                  <a:cubicBezTo>
                    <a:pt x="1417645" y="2316356"/>
                    <a:pt x="1409917" y="2335014"/>
                    <a:pt x="1396160" y="2348770"/>
                  </a:cubicBezTo>
                  <a:cubicBezTo>
                    <a:pt x="1382404" y="2362527"/>
                    <a:pt x="1363746" y="2370255"/>
                    <a:pt x="1344291" y="2370255"/>
                  </a:cubicBezTo>
                  <a:lnTo>
                    <a:pt x="73354" y="2370255"/>
                  </a:lnTo>
                  <a:cubicBezTo>
                    <a:pt x="53899" y="2370255"/>
                    <a:pt x="35242" y="2362527"/>
                    <a:pt x="21485" y="2348770"/>
                  </a:cubicBezTo>
                  <a:cubicBezTo>
                    <a:pt x="7728" y="2335014"/>
                    <a:pt x="0" y="2316356"/>
                    <a:pt x="0" y="2296901"/>
                  </a:cubicBezTo>
                  <a:lnTo>
                    <a:pt x="0" y="73354"/>
                  </a:lnTo>
                  <a:cubicBezTo>
                    <a:pt x="0" y="53899"/>
                    <a:pt x="7728" y="35242"/>
                    <a:pt x="21485" y="21485"/>
                  </a:cubicBezTo>
                  <a:cubicBezTo>
                    <a:pt x="35242" y="7728"/>
                    <a:pt x="53899" y="0"/>
                    <a:pt x="73354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417645" cy="24083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731477" y="2215265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09" y="0"/>
                </a:lnTo>
                <a:lnTo>
                  <a:pt x="2191209" y="1936233"/>
                </a:lnTo>
                <a:lnTo>
                  <a:pt x="0" y="193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909823">
            <a:off x="7103501" y="2462458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761276" y="2437179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76137" y="3611263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10" y="0"/>
                </a:lnTo>
                <a:lnTo>
                  <a:pt x="2191210" y="1936232"/>
                </a:lnTo>
                <a:lnTo>
                  <a:pt x="0" y="1936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09823">
            <a:off x="9248162" y="3858455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905937" y="3833176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800997" y="5079158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10" y="0"/>
                </a:lnTo>
                <a:lnTo>
                  <a:pt x="2191210" y="1936233"/>
                </a:lnTo>
                <a:lnTo>
                  <a:pt x="0" y="19362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909823">
            <a:off x="7173021" y="5326351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1" y="0"/>
                </a:lnTo>
                <a:lnTo>
                  <a:pt x="1014701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7830796" y="5301072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1" y="0"/>
                </a:lnTo>
                <a:lnTo>
                  <a:pt x="1014701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022848" y="6215606"/>
            <a:ext cx="2191210" cy="1936232"/>
          </a:xfrm>
          <a:custGeom>
            <a:avLst/>
            <a:gdLst/>
            <a:ahLst/>
            <a:cxnLst/>
            <a:rect r="r" b="b" t="t" l="l"/>
            <a:pathLst>
              <a:path h="1936232" w="2191210">
                <a:moveTo>
                  <a:pt x="0" y="0"/>
                </a:moveTo>
                <a:lnTo>
                  <a:pt x="2191209" y="0"/>
                </a:lnTo>
                <a:lnTo>
                  <a:pt x="2191209" y="1936232"/>
                </a:lnTo>
                <a:lnTo>
                  <a:pt x="0" y="1936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909823">
            <a:off x="9394872" y="6462798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0052647" y="6437520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506096" y="2019378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972258" y="2215265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7" y="0"/>
                </a:lnTo>
                <a:lnTo>
                  <a:pt x="804097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3671142" y="2019378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4137303" y="2215265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66279" y="3640373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932440" y="3836261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31325" y="3640373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4097486" y="3836261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26462" y="5261369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892623" y="5457256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3591508" y="5261369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0" y="0"/>
                </a:lnTo>
                <a:lnTo>
                  <a:pt x="1736420" y="1534365"/>
                </a:lnTo>
                <a:lnTo>
                  <a:pt x="0" y="15343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4057669" y="5457256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86645" y="6882365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0" y="0"/>
                </a:lnTo>
                <a:lnTo>
                  <a:pt x="1736420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852806" y="7078252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3551690" y="6882365"/>
            <a:ext cx="1736421" cy="1534365"/>
          </a:xfrm>
          <a:custGeom>
            <a:avLst/>
            <a:gdLst/>
            <a:ahLst/>
            <a:cxnLst/>
            <a:rect r="r" b="b" t="t" l="l"/>
            <a:pathLst>
              <a:path h="1534365" w="1736421">
                <a:moveTo>
                  <a:pt x="0" y="0"/>
                </a:moveTo>
                <a:lnTo>
                  <a:pt x="1736421" y="0"/>
                </a:lnTo>
                <a:lnTo>
                  <a:pt x="1736421" y="1534364"/>
                </a:lnTo>
                <a:lnTo>
                  <a:pt x="0" y="1534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4017852" y="7078252"/>
            <a:ext cx="804098" cy="1142590"/>
          </a:xfrm>
          <a:custGeom>
            <a:avLst/>
            <a:gdLst/>
            <a:ahLst/>
            <a:cxnLst/>
            <a:rect r="r" b="b" t="t" l="l"/>
            <a:pathLst>
              <a:path h="1142590" w="804098">
                <a:moveTo>
                  <a:pt x="0" y="0"/>
                </a:moveTo>
                <a:lnTo>
                  <a:pt x="804098" y="0"/>
                </a:lnTo>
                <a:lnTo>
                  <a:pt x="804098" y="1142590"/>
                </a:lnTo>
                <a:lnTo>
                  <a:pt x="0" y="114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160193" y="2443186"/>
            <a:ext cx="3373075" cy="2980571"/>
          </a:xfrm>
          <a:custGeom>
            <a:avLst/>
            <a:gdLst/>
            <a:ahLst/>
            <a:cxnLst/>
            <a:rect r="r" b="b" t="t" l="l"/>
            <a:pathLst>
              <a:path h="2980571" w="3373075">
                <a:moveTo>
                  <a:pt x="0" y="0"/>
                </a:moveTo>
                <a:lnTo>
                  <a:pt x="3373074" y="0"/>
                </a:lnTo>
                <a:lnTo>
                  <a:pt x="3373074" y="2980571"/>
                </a:lnTo>
                <a:lnTo>
                  <a:pt x="0" y="29805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909823">
            <a:off x="13940706" y="3045764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14717830" y="2797989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4255568" y="3603004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665058">
            <a:off x="15075566" y="3518913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3153503" y="5587966"/>
            <a:ext cx="3373075" cy="2980571"/>
          </a:xfrm>
          <a:custGeom>
            <a:avLst/>
            <a:gdLst/>
            <a:ahLst/>
            <a:cxnLst/>
            <a:rect r="r" b="b" t="t" l="l"/>
            <a:pathLst>
              <a:path h="2980571" w="3373075">
                <a:moveTo>
                  <a:pt x="0" y="0"/>
                </a:moveTo>
                <a:lnTo>
                  <a:pt x="3373075" y="0"/>
                </a:lnTo>
                <a:lnTo>
                  <a:pt x="3373075" y="2980572"/>
                </a:lnTo>
                <a:lnTo>
                  <a:pt x="0" y="29805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-909823">
            <a:off x="13934016" y="6190545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7"/>
                </a:lnTo>
                <a:lnTo>
                  <a:pt x="0" y="14418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4711141" y="5942769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4248878" y="6747784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665058">
            <a:off x="15068876" y="6663693"/>
            <a:ext cx="1014700" cy="1441848"/>
          </a:xfrm>
          <a:custGeom>
            <a:avLst/>
            <a:gdLst/>
            <a:ahLst/>
            <a:cxnLst/>
            <a:rect r="r" b="b" t="t" l="l"/>
            <a:pathLst>
              <a:path h="1441848" w="1014700">
                <a:moveTo>
                  <a:pt x="0" y="0"/>
                </a:moveTo>
                <a:lnTo>
                  <a:pt x="1014700" y="0"/>
                </a:lnTo>
                <a:lnTo>
                  <a:pt x="1014700" y="1441848"/>
                </a:lnTo>
                <a:lnTo>
                  <a:pt x="0" y="1441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9" id="49"/>
          <p:cNvSpPr txBox="true"/>
          <p:nvPr/>
        </p:nvSpPr>
        <p:spPr>
          <a:xfrm rot="0">
            <a:off x="756648" y="951308"/>
            <a:ext cx="538262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8 тең бөлікке бөлінген 8 әр бөлікте 1 құрайды.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56648" y="8739650"/>
            <a:ext cx="5382622" cy="363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8 бөлік әрқайсысында 1-ге тең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453596" y="1017053"/>
            <a:ext cx="538262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тең бөлікке бөлінген 8 әр бөлікте 2 құрайды.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6453596" y="8739650"/>
            <a:ext cx="5382622" cy="363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бөлік әрқайсысында 2-ге тең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2150543" y="1082799"/>
            <a:ext cx="538262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тең бөлікке бөлінген 8 әр бөлікте 2 құрайды.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2150543" y="8739650"/>
            <a:ext cx="5382622" cy="363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2 бөлік әрқайсысында 4-ке тең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1128997" y="6097854"/>
            <a:ext cx="8256342" cy="4055928"/>
          </a:xfrm>
          <a:custGeom>
            <a:avLst/>
            <a:gdLst/>
            <a:ahLst/>
            <a:cxnLst/>
            <a:rect r="r" b="b" t="t" l="l"/>
            <a:pathLst>
              <a:path h="4055928" w="8256342">
                <a:moveTo>
                  <a:pt x="8256343" y="0"/>
                </a:moveTo>
                <a:lnTo>
                  <a:pt x="0" y="0"/>
                </a:lnTo>
                <a:lnTo>
                  <a:pt x="0" y="4055929"/>
                </a:lnTo>
                <a:lnTo>
                  <a:pt x="8256343" y="4055929"/>
                </a:lnTo>
                <a:lnTo>
                  <a:pt x="8256343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06358" y="-663474"/>
            <a:ext cx="8506047" cy="8229600"/>
          </a:xfrm>
          <a:custGeom>
            <a:avLst/>
            <a:gdLst/>
            <a:ahLst/>
            <a:cxnLst/>
            <a:rect r="r" b="b" t="t" l="l"/>
            <a:pathLst>
              <a:path h="8229600" w="8506047">
                <a:moveTo>
                  <a:pt x="0" y="0"/>
                </a:moveTo>
                <a:lnTo>
                  <a:pt x="8506047" y="0"/>
                </a:lnTo>
                <a:lnTo>
                  <a:pt x="8506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4472" y="7029346"/>
            <a:ext cx="2104660" cy="2746702"/>
          </a:xfrm>
          <a:custGeom>
            <a:avLst/>
            <a:gdLst/>
            <a:ahLst/>
            <a:cxnLst/>
            <a:rect r="r" b="b" t="t" l="l"/>
            <a:pathLst>
              <a:path h="2746702" w="2104660">
                <a:moveTo>
                  <a:pt x="0" y="0"/>
                </a:moveTo>
                <a:lnTo>
                  <a:pt x="2104660" y="0"/>
                </a:lnTo>
                <a:lnTo>
                  <a:pt x="2104660" y="2746702"/>
                </a:lnTo>
                <a:lnTo>
                  <a:pt x="0" y="2746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99689" y="1216808"/>
            <a:ext cx="7710136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Екі тең бөлік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09872" y="2437906"/>
            <a:ext cx="13761407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Бір нәрсені екі тең бөлікке немесе жартыға бөлудің әртүрлі тәсілдері бар. Бір жолы мынаны айту керек: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09872" y="4036829"/>
            <a:ext cx="1376140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"Біреуі сен үшін, бірі мен үшін..."ешкім кетпейінше.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209872" y="5235158"/>
            <a:ext cx="1376140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Әр топтағы немесе бөліктегі бөліктердің санын санауға болады.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642241" y="3532808"/>
          <a:ext cx="5705069" cy="1896502"/>
        </p:xfrm>
        <a:graphic>
          <a:graphicData uri="http://schemas.openxmlformats.org/drawingml/2006/table">
            <a:tbl>
              <a:tblPr/>
              <a:tblGrid>
                <a:gridCol w="1141014"/>
                <a:gridCol w="1141014"/>
                <a:gridCol w="1141014"/>
                <a:gridCol w="1141014"/>
                <a:gridCol w="1141014"/>
              </a:tblGrid>
              <a:tr h="9482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825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341310">
            <a:off x="438608" y="4311132"/>
            <a:ext cx="1252413" cy="1825009"/>
          </a:xfrm>
          <a:custGeom>
            <a:avLst/>
            <a:gdLst/>
            <a:ahLst/>
            <a:cxnLst/>
            <a:rect r="r" b="b" t="t" l="l"/>
            <a:pathLst>
              <a:path h="1825009" w="1252413">
                <a:moveTo>
                  <a:pt x="0" y="0"/>
                </a:moveTo>
                <a:lnTo>
                  <a:pt x="1252413" y="0"/>
                </a:lnTo>
                <a:lnTo>
                  <a:pt x="1252413" y="1825009"/>
                </a:lnTo>
                <a:lnTo>
                  <a:pt x="0" y="1825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385965" y="3529397"/>
          <a:ext cx="5702390" cy="1893823"/>
        </p:xfrm>
        <a:graphic>
          <a:graphicData uri="http://schemas.openxmlformats.org/drawingml/2006/table">
            <a:tbl>
              <a:tblPr/>
              <a:tblGrid>
                <a:gridCol w="1140478"/>
                <a:gridCol w="1140478"/>
                <a:gridCol w="1140478"/>
                <a:gridCol w="1140478"/>
                <a:gridCol w="1140478"/>
              </a:tblGrid>
              <a:tr h="9469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69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52372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089"/>
                        </a:lnSpc>
                        <a:defRPr/>
                      </a:pPr>
                      <a:endParaRPr lang="en-US" sz="1100"/>
                    </a:p>
                  </a:txBody>
                  <a:tcPr marL="149633" marR="149633" marT="149633" marB="149633" anchor="ctr">
                    <a:lnL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013">
                      <a:solidFill>
                        <a:srgbClr val="542A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B35E">
                        <a:alpha val="65882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1787454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93695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99936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006177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8" y="0"/>
                </a:lnTo>
                <a:lnTo>
                  <a:pt x="1378748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412419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68577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74818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581059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87300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393541" y="4841568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15712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921953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328194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734435" y="3634559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3"/>
                </a:lnTo>
                <a:lnTo>
                  <a:pt x="0" y="9763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642241" y="6193717"/>
            <a:ext cx="7256383" cy="2312265"/>
            <a:chOff x="0" y="0"/>
            <a:chExt cx="2100444" cy="66931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100444" cy="669312"/>
            </a:xfrm>
            <a:custGeom>
              <a:avLst/>
              <a:gdLst/>
              <a:ahLst/>
              <a:cxnLst/>
              <a:rect r="r" b="b" t="t" l="l"/>
              <a:pathLst>
                <a:path h="669312" w="2100444">
                  <a:moveTo>
                    <a:pt x="39476" y="0"/>
                  </a:moveTo>
                  <a:lnTo>
                    <a:pt x="2060968" y="0"/>
                  </a:lnTo>
                  <a:cubicBezTo>
                    <a:pt x="2071438" y="0"/>
                    <a:pt x="2081479" y="4159"/>
                    <a:pt x="2088882" y="11562"/>
                  </a:cubicBezTo>
                  <a:cubicBezTo>
                    <a:pt x="2096285" y="18965"/>
                    <a:pt x="2100444" y="29006"/>
                    <a:pt x="2100444" y="39476"/>
                  </a:cubicBezTo>
                  <a:lnTo>
                    <a:pt x="2100444" y="629836"/>
                  </a:lnTo>
                  <a:cubicBezTo>
                    <a:pt x="2100444" y="651638"/>
                    <a:pt x="2082770" y="669312"/>
                    <a:pt x="2060968" y="669312"/>
                  </a:cubicBezTo>
                  <a:lnTo>
                    <a:pt x="39476" y="669312"/>
                  </a:lnTo>
                  <a:cubicBezTo>
                    <a:pt x="29006" y="669312"/>
                    <a:pt x="18965" y="665153"/>
                    <a:pt x="11562" y="657750"/>
                  </a:cubicBezTo>
                  <a:cubicBezTo>
                    <a:pt x="4159" y="650347"/>
                    <a:pt x="0" y="640306"/>
                    <a:pt x="0" y="629836"/>
                  </a:cubicBezTo>
                  <a:lnTo>
                    <a:pt x="0" y="39476"/>
                  </a:lnTo>
                  <a:cubicBezTo>
                    <a:pt x="0" y="17674"/>
                    <a:pt x="17674" y="0"/>
                    <a:pt x="394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2100444" cy="707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1768577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174818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4581059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987300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393541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9389376" y="6193717"/>
            <a:ext cx="7256383" cy="2312265"/>
            <a:chOff x="0" y="0"/>
            <a:chExt cx="2100444" cy="66931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2100444" cy="669312"/>
            </a:xfrm>
            <a:custGeom>
              <a:avLst/>
              <a:gdLst/>
              <a:ahLst/>
              <a:cxnLst/>
              <a:rect r="r" b="b" t="t" l="l"/>
              <a:pathLst>
                <a:path h="669312" w="2100444">
                  <a:moveTo>
                    <a:pt x="39476" y="0"/>
                  </a:moveTo>
                  <a:lnTo>
                    <a:pt x="2060968" y="0"/>
                  </a:lnTo>
                  <a:cubicBezTo>
                    <a:pt x="2071438" y="0"/>
                    <a:pt x="2081479" y="4159"/>
                    <a:pt x="2088882" y="11562"/>
                  </a:cubicBezTo>
                  <a:cubicBezTo>
                    <a:pt x="2096285" y="18965"/>
                    <a:pt x="2100444" y="29006"/>
                    <a:pt x="2100444" y="39476"/>
                  </a:cubicBezTo>
                  <a:lnTo>
                    <a:pt x="2100444" y="629836"/>
                  </a:lnTo>
                  <a:cubicBezTo>
                    <a:pt x="2100444" y="651638"/>
                    <a:pt x="2082770" y="669312"/>
                    <a:pt x="2060968" y="669312"/>
                  </a:cubicBezTo>
                  <a:lnTo>
                    <a:pt x="39476" y="669312"/>
                  </a:lnTo>
                  <a:cubicBezTo>
                    <a:pt x="29006" y="669312"/>
                    <a:pt x="18965" y="665153"/>
                    <a:pt x="11562" y="657750"/>
                  </a:cubicBezTo>
                  <a:cubicBezTo>
                    <a:pt x="4159" y="650347"/>
                    <a:pt x="0" y="640306"/>
                    <a:pt x="0" y="629836"/>
                  </a:cubicBezTo>
                  <a:lnTo>
                    <a:pt x="0" y="39476"/>
                  </a:lnTo>
                  <a:cubicBezTo>
                    <a:pt x="0" y="17674"/>
                    <a:pt x="17674" y="0"/>
                    <a:pt x="3947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2100444" cy="707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9515712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0921953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2328194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3734435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5140676" y="6299951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794546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5200787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5973553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7352300" y="7349850"/>
            <a:ext cx="1378747" cy="976383"/>
          </a:xfrm>
          <a:custGeom>
            <a:avLst/>
            <a:gdLst/>
            <a:ahLst/>
            <a:cxnLst/>
            <a:rect r="r" b="b" t="t" l="l"/>
            <a:pathLst>
              <a:path h="976383" w="1378747">
                <a:moveTo>
                  <a:pt x="0" y="0"/>
                </a:moveTo>
                <a:lnTo>
                  <a:pt x="1378747" y="0"/>
                </a:lnTo>
                <a:lnTo>
                  <a:pt x="1378747" y="976382"/>
                </a:lnTo>
                <a:lnTo>
                  <a:pt x="0" y="9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3743" t="-59399" r="-66616" b="-6673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8340145" y="9131346"/>
            <a:ext cx="467533" cy="389222"/>
          </a:xfrm>
          <a:custGeom>
            <a:avLst/>
            <a:gdLst/>
            <a:ahLst/>
            <a:cxnLst/>
            <a:rect r="r" b="b" t="t" l="l"/>
            <a:pathLst>
              <a:path h="389222" w="467533">
                <a:moveTo>
                  <a:pt x="0" y="0"/>
                </a:moveTo>
                <a:lnTo>
                  <a:pt x="467534" y="0"/>
                </a:lnTo>
                <a:lnTo>
                  <a:pt x="467534" y="389222"/>
                </a:lnTo>
                <a:lnTo>
                  <a:pt x="0" y="3892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-2264759">
            <a:off x="1286889" y="7907712"/>
            <a:ext cx="1001129" cy="740836"/>
          </a:xfrm>
          <a:custGeom>
            <a:avLst/>
            <a:gdLst/>
            <a:ahLst/>
            <a:cxnLst/>
            <a:rect r="r" b="b" t="t" l="l"/>
            <a:pathLst>
              <a:path h="740836" w="1001129">
                <a:moveTo>
                  <a:pt x="0" y="0"/>
                </a:moveTo>
                <a:lnTo>
                  <a:pt x="1001130" y="0"/>
                </a:lnTo>
                <a:lnTo>
                  <a:pt x="1001130" y="740835"/>
                </a:lnTo>
                <a:lnTo>
                  <a:pt x="0" y="7408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4759715" y="2219393"/>
            <a:ext cx="2691076" cy="935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Осы он жақтауда 14 жүзім 2 бөлікке тең бөлінген.</a:t>
            </a:r>
          </a:p>
        </p:txBody>
      </p:sp>
      <p:sp>
        <p:nvSpPr>
          <p:cNvPr name="Freeform 42" id="42"/>
          <p:cNvSpPr/>
          <p:nvPr/>
        </p:nvSpPr>
        <p:spPr>
          <a:xfrm flipH="false" flipV="false" rot="10396414">
            <a:off x="16145194" y="3158979"/>
            <a:ext cx="1001129" cy="740836"/>
          </a:xfrm>
          <a:custGeom>
            <a:avLst/>
            <a:gdLst/>
            <a:ahLst/>
            <a:cxnLst/>
            <a:rect r="r" b="b" t="t" l="l"/>
            <a:pathLst>
              <a:path h="740836" w="1001129">
                <a:moveTo>
                  <a:pt x="0" y="0"/>
                </a:moveTo>
                <a:lnTo>
                  <a:pt x="1001129" y="0"/>
                </a:lnTo>
                <a:lnTo>
                  <a:pt x="1001129" y="740836"/>
                </a:lnTo>
                <a:lnTo>
                  <a:pt x="0" y="740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6415698" y="8585555"/>
            <a:ext cx="4783962" cy="1345489"/>
          </a:xfrm>
          <a:custGeom>
            <a:avLst/>
            <a:gdLst/>
            <a:ahLst/>
            <a:cxnLst/>
            <a:rect r="r" b="b" t="t" l="l"/>
            <a:pathLst>
              <a:path h="1345489" w="4783962">
                <a:moveTo>
                  <a:pt x="0" y="0"/>
                </a:moveTo>
                <a:lnTo>
                  <a:pt x="4783962" y="0"/>
                </a:lnTo>
                <a:lnTo>
                  <a:pt x="4783962" y="1345490"/>
                </a:lnTo>
                <a:lnTo>
                  <a:pt x="0" y="13454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4" id="44"/>
          <p:cNvSpPr txBox="true"/>
          <p:nvPr/>
        </p:nvSpPr>
        <p:spPr>
          <a:xfrm rot="0">
            <a:off x="1028700" y="987493"/>
            <a:ext cx="4600730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Он Кадр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7412419" y="8906032"/>
            <a:ext cx="787575" cy="754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14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8969778" y="8906032"/>
            <a:ext cx="1957170" cy="7541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5"/>
              </a:lnSpc>
            </a:pPr>
            <a:r>
              <a:rPr lang="en-US" sz="4404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 = 7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028700" y="2209868"/>
            <a:ext cx="12177687" cy="824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Санды екі тең бөлікке бөлу үшін он кадрды да пайдалануға болады. Жүзімді сұрыптаған кезде оның әр бөлігінде қанша болатынын көруге болады.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989698" y="8953657"/>
            <a:ext cx="293650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Әр бөлікте 7 жүзім бар.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76358" y="1567432"/>
            <a:ext cx="8137004" cy="2312265"/>
            <a:chOff x="0" y="0"/>
            <a:chExt cx="2355350" cy="6693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55350" cy="669312"/>
            </a:xfrm>
            <a:custGeom>
              <a:avLst/>
              <a:gdLst/>
              <a:ahLst/>
              <a:cxnLst/>
              <a:rect r="r" b="b" t="t" l="l"/>
              <a:pathLst>
                <a:path h="669312" w="2355350">
                  <a:moveTo>
                    <a:pt x="35204" y="0"/>
                  </a:moveTo>
                  <a:lnTo>
                    <a:pt x="2320146" y="0"/>
                  </a:lnTo>
                  <a:cubicBezTo>
                    <a:pt x="2329483" y="0"/>
                    <a:pt x="2338437" y="3709"/>
                    <a:pt x="2345039" y="10311"/>
                  </a:cubicBezTo>
                  <a:cubicBezTo>
                    <a:pt x="2351641" y="16913"/>
                    <a:pt x="2355350" y="25867"/>
                    <a:pt x="2355350" y="35204"/>
                  </a:cubicBezTo>
                  <a:lnTo>
                    <a:pt x="2355350" y="634108"/>
                  </a:lnTo>
                  <a:cubicBezTo>
                    <a:pt x="2355350" y="653551"/>
                    <a:pt x="2339589" y="669312"/>
                    <a:pt x="2320146" y="669312"/>
                  </a:cubicBezTo>
                  <a:lnTo>
                    <a:pt x="35204" y="669312"/>
                  </a:lnTo>
                  <a:cubicBezTo>
                    <a:pt x="15761" y="669312"/>
                    <a:pt x="0" y="653551"/>
                    <a:pt x="0" y="634108"/>
                  </a:cubicBezTo>
                  <a:lnTo>
                    <a:pt x="0" y="35204"/>
                  </a:lnTo>
                  <a:cubicBezTo>
                    <a:pt x="0" y="15761"/>
                    <a:pt x="15761" y="0"/>
                    <a:pt x="35204" y="0"/>
                  </a:cubicBezTo>
                  <a:close/>
                </a:path>
              </a:pathLst>
            </a:custGeom>
            <a:solidFill>
              <a:srgbClr val="FF914D">
                <a:alpha val="65882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355350" cy="7074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699398" y="2286297"/>
            <a:ext cx="1050493" cy="874535"/>
          </a:xfrm>
          <a:custGeom>
            <a:avLst/>
            <a:gdLst/>
            <a:ahLst/>
            <a:cxnLst/>
            <a:rect r="r" b="b" t="t" l="l"/>
            <a:pathLst>
              <a:path h="874535" w="1050493">
                <a:moveTo>
                  <a:pt x="0" y="0"/>
                </a:moveTo>
                <a:lnTo>
                  <a:pt x="1050493" y="0"/>
                </a:lnTo>
                <a:lnTo>
                  <a:pt x="1050493" y="874536"/>
                </a:lnTo>
                <a:lnTo>
                  <a:pt x="0" y="8745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5134620" y="6575035"/>
            <a:ext cx="2124680" cy="2628442"/>
            <a:chOff x="0" y="0"/>
            <a:chExt cx="739004" cy="91422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9004" cy="914222"/>
            </a:xfrm>
            <a:custGeom>
              <a:avLst/>
              <a:gdLst/>
              <a:ahLst/>
              <a:cxnLst/>
              <a:rect r="r" b="b" t="t" l="l"/>
              <a:pathLst>
                <a:path h="914222" w="739004">
                  <a:moveTo>
                    <a:pt x="134821" y="0"/>
                  </a:moveTo>
                  <a:lnTo>
                    <a:pt x="604183" y="0"/>
                  </a:lnTo>
                  <a:cubicBezTo>
                    <a:pt x="678642" y="0"/>
                    <a:pt x="739004" y="60361"/>
                    <a:pt x="739004" y="134821"/>
                  </a:cubicBezTo>
                  <a:lnTo>
                    <a:pt x="739004" y="779401"/>
                  </a:lnTo>
                  <a:cubicBezTo>
                    <a:pt x="739004" y="815158"/>
                    <a:pt x="724799" y="849450"/>
                    <a:pt x="699516" y="874734"/>
                  </a:cubicBezTo>
                  <a:cubicBezTo>
                    <a:pt x="674232" y="900017"/>
                    <a:pt x="639940" y="914222"/>
                    <a:pt x="604183" y="914222"/>
                  </a:cubicBezTo>
                  <a:lnTo>
                    <a:pt x="134821" y="914222"/>
                  </a:lnTo>
                  <a:cubicBezTo>
                    <a:pt x="99064" y="914222"/>
                    <a:pt x="64772" y="900017"/>
                    <a:pt x="39488" y="874734"/>
                  </a:cubicBezTo>
                  <a:cubicBezTo>
                    <a:pt x="14204" y="849450"/>
                    <a:pt x="0" y="815158"/>
                    <a:pt x="0" y="779401"/>
                  </a:cubicBezTo>
                  <a:lnTo>
                    <a:pt x="0" y="134821"/>
                  </a:lnTo>
                  <a:cubicBezTo>
                    <a:pt x="0" y="99064"/>
                    <a:pt x="14204" y="64772"/>
                    <a:pt x="39488" y="39488"/>
                  </a:cubicBezTo>
                  <a:cubicBezTo>
                    <a:pt x="64772" y="14204"/>
                    <a:pt x="99064" y="0"/>
                    <a:pt x="134821" y="0"/>
                  </a:cubicBezTo>
                  <a:close/>
                </a:path>
              </a:pathLst>
            </a:custGeom>
            <a:solidFill>
              <a:srgbClr val="FF914D">
                <a:alpha val="65882"/>
              </a:srgbClr>
            </a:solidFill>
            <a:ln w="66675" cap="rnd">
              <a:solidFill>
                <a:srgbClr val="542A10">
                  <a:alpha val="65882"/>
                </a:srgbClr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739004" cy="95232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5796647" y="6915850"/>
            <a:ext cx="800626" cy="1946811"/>
          </a:xfrm>
          <a:custGeom>
            <a:avLst/>
            <a:gdLst/>
            <a:ahLst/>
            <a:cxnLst/>
            <a:rect r="r" b="b" t="t" l="l"/>
            <a:pathLst>
              <a:path h="1946811" w="800626">
                <a:moveTo>
                  <a:pt x="0" y="0"/>
                </a:moveTo>
                <a:lnTo>
                  <a:pt x="800626" y="0"/>
                </a:lnTo>
                <a:lnTo>
                  <a:pt x="800626" y="1946811"/>
                </a:lnTo>
                <a:lnTo>
                  <a:pt x="0" y="1946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114109" y="1782158"/>
            <a:ext cx="4397533" cy="169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53"/>
              </a:lnSpc>
            </a:pPr>
            <a:r>
              <a:rPr lang="en-US" sz="9895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2 = 7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6021381">
            <a:off x="12412797" y="2790415"/>
            <a:ext cx="1001129" cy="740836"/>
          </a:xfrm>
          <a:custGeom>
            <a:avLst/>
            <a:gdLst/>
            <a:ahLst/>
            <a:cxnLst/>
            <a:rect r="r" b="b" t="t" l="l"/>
            <a:pathLst>
              <a:path h="740836" w="1001129">
                <a:moveTo>
                  <a:pt x="0" y="0"/>
                </a:moveTo>
                <a:lnTo>
                  <a:pt x="1001130" y="0"/>
                </a:lnTo>
                <a:lnTo>
                  <a:pt x="1001130" y="740836"/>
                </a:lnTo>
                <a:lnTo>
                  <a:pt x="0" y="740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128040" y="1567432"/>
            <a:ext cx="1924418" cy="2830026"/>
          </a:xfrm>
          <a:custGeom>
            <a:avLst/>
            <a:gdLst/>
            <a:ahLst/>
            <a:cxnLst/>
            <a:rect r="r" b="b" t="t" l="l"/>
            <a:pathLst>
              <a:path h="2830026" w="1924418">
                <a:moveTo>
                  <a:pt x="0" y="0"/>
                </a:moveTo>
                <a:lnTo>
                  <a:pt x="1924418" y="0"/>
                </a:lnTo>
                <a:lnTo>
                  <a:pt x="1924418" y="2830026"/>
                </a:lnTo>
                <a:lnTo>
                  <a:pt x="0" y="28300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614904" y="1782158"/>
            <a:ext cx="1769589" cy="169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853"/>
              </a:lnSpc>
            </a:pPr>
            <a:r>
              <a:rPr lang="en-US" sz="9895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14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63296" y="5076825"/>
            <a:ext cx="13761407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Барлық сома фракциялар деп аталатын 2 тең бөлікке бөлінді.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76969" y="7593981"/>
            <a:ext cx="11835733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2 бөліктің әрбір бөлігі жарты деп аталады, біз оны былай жазамыз: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635414" y="2944344"/>
            <a:ext cx="2691076" cy="621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14-ті 12-ге бөлу осылай жазылады.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3230606" y="-627560"/>
            <a:ext cx="6285356" cy="5771060"/>
          </a:xfrm>
          <a:custGeom>
            <a:avLst/>
            <a:gdLst/>
            <a:ahLst/>
            <a:cxnLst/>
            <a:rect r="r" b="b" t="t" l="l"/>
            <a:pathLst>
              <a:path h="5771060" w="6285356">
                <a:moveTo>
                  <a:pt x="0" y="0"/>
                </a:moveTo>
                <a:lnTo>
                  <a:pt x="6285355" y="0"/>
                </a:lnTo>
                <a:lnTo>
                  <a:pt x="6285355" y="5771060"/>
                </a:lnTo>
                <a:lnTo>
                  <a:pt x="0" y="577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68" t="-7318" r="-50286" b="-519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0481380" y="5475688"/>
            <a:ext cx="3474469" cy="4461598"/>
          </a:xfrm>
          <a:custGeom>
            <a:avLst/>
            <a:gdLst/>
            <a:ahLst/>
            <a:cxnLst/>
            <a:rect r="r" b="b" t="t" l="l"/>
            <a:pathLst>
              <a:path h="4461598" w="3474469">
                <a:moveTo>
                  <a:pt x="0" y="0"/>
                </a:moveTo>
                <a:lnTo>
                  <a:pt x="3474469" y="0"/>
                </a:lnTo>
                <a:lnTo>
                  <a:pt x="3474469" y="4461598"/>
                </a:lnTo>
                <a:lnTo>
                  <a:pt x="0" y="4461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1271220" y="6297090"/>
            <a:ext cx="2829403" cy="2818792"/>
          </a:xfrm>
          <a:custGeom>
            <a:avLst/>
            <a:gdLst/>
            <a:ahLst/>
            <a:cxnLst/>
            <a:rect r="r" b="b" t="t" l="l"/>
            <a:pathLst>
              <a:path h="2818792" w="2829403">
                <a:moveTo>
                  <a:pt x="0" y="0"/>
                </a:moveTo>
                <a:lnTo>
                  <a:pt x="2829402" y="0"/>
                </a:lnTo>
                <a:lnTo>
                  <a:pt x="2829402" y="2818793"/>
                </a:lnTo>
                <a:lnTo>
                  <a:pt x="0" y="2818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00000">
            <a:off x="1522264" y="5475688"/>
            <a:ext cx="3474469" cy="4461598"/>
          </a:xfrm>
          <a:custGeom>
            <a:avLst/>
            <a:gdLst/>
            <a:ahLst/>
            <a:cxnLst/>
            <a:rect r="r" b="b" t="t" l="l"/>
            <a:pathLst>
              <a:path h="4461598" w="3474469">
                <a:moveTo>
                  <a:pt x="0" y="0"/>
                </a:moveTo>
                <a:lnTo>
                  <a:pt x="3474470" y="0"/>
                </a:lnTo>
                <a:lnTo>
                  <a:pt x="3474470" y="4461598"/>
                </a:lnTo>
                <a:lnTo>
                  <a:pt x="0" y="4461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2390869" y="6297090"/>
            <a:ext cx="2762228" cy="2818792"/>
          </a:xfrm>
          <a:custGeom>
            <a:avLst/>
            <a:gdLst/>
            <a:ahLst/>
            <a:cxnLst/>
            <a:rect r="r" b="b" t="t" l="l"/>
            <a:pathLst>
              <a:path h="2818792" w="2762228">
                <a:moveTo>
                  <a:pt x="0" y="0"/>
                </a:moveTo>
                <a:lnTo>
                  <a:pt x="2762228" y="0"/>
                </a:lnTo>
                <a:lnTo>
                  <a:pt x="2762228" y="2818793"/>
                </a:lnTo>
                <a:lnTo>
                  <a:pt x="0" y="2818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3340068" y="379412"/>
            <a:ext cx="1561052" cy="2057400"/>
          </a:xfrm>
          <a:custGeom>
            <a:avLst/>
            <a:gdLst/>
            <a:ahLst/>
            <a:cxnLst/>
            <a:rect r="r" b="b" t="t" l="l"/>
            <a:pathLst>
              <a:path h="2057400" w="1561052">
                <a:moveTo>
                  <a:pt x="1561053" y="0"/>
                </a:moveTo>
                <a:lnTo>
                  <a:pt x="0" y="0"/>
                </a:lnTo>
                <a:lnTo>
                  <a:pt x="0" y="2057400"/>
                </a:lnTo>
                <a:lnTo>
                  <a:pt x="1561053" y="2057400"/>
                </a:lnTo>
                <a:lnTo>
                  <a:pt x="156105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477697" y="6473683"/>
            <a:ext cx="506991" cy="1232804"/>
          </a:xfrm>
          <a:custGeom>
            <a:avLst/>
            <a:gdLst/>
            <a:ahLst/>
            <a:cxnLst/>
            <a:rect r="r" b="b" t="t" l="l"/>
            <a:pathLst>
              <a:path h="1232804" w="506991">
                <a:moveTo>
                  <a:pt x="0" y="0"/>
                </a:moveTo>
                <a:lnTo>
                  <a:pt x="506991" y="0"/>
                </a:lnTo>
                <a:lnTo>
                  <a:pt x="506991" y="1232804"/>
                </a:lnTo>
                <a:lnTo>
                  <a:pt x="0" y="12328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92898" y="6473683"/>
            <a:ext cx="507504" cy="1232804"/>
          </a:xfrm>
          <a:custGeom>
            <a:avLst/>
            <a:gdLst/>
            <a:ahLst/>
            <a:cxnLst/>
            <a:rect r="r" b="b" t="t" l="l"/>
            <a:pathLst>
              <a:path h="1232804" w="507504">
                <a:moveTo>
                  <a:pt x="0" y="0"/>
                </a:moveTo>
                <a:lnTo>
                  <a:pt x="507504" y="0"/>
                </a:lnTo>
                <a:lnTo>
                  <a:pt x="507504" y="1232804"/>
                </a:lnTo>
                <a:lnTo>
                  <a:pt x="0" y="1232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true" rot="-5400000">
            <a:off x="5287076" y="8439254"/>
            <a:ext cx="406444" cy="1231648"/>
          </a:xfrm>
          <a:custGeom>
            <a:avLst/>
            <a:gdLst/>
            <a:ahLst/>
            <a:cxnLst/>
            <a:rect r="r" b="b" t="t" l="l"/>
            <a:pathLst>
              <a:path h="1231648" w="406444">
                <a:moveTo>
                  <a:pt x="0" y="1231648"/>
                </a:moveTo>
                <a:lnTo>
                  <a:pt x="406444" y="1231648"/>
                </a:lnTo>
                <a:lnTo>
                  <a:pt x="406444" y="0"/>
                </a:lnTo>
                <a:lnTo>
                  <a:pt x="0" y="0"/>
                </a:lnTo>
                <a:lnTo>
                  <a:pt x="0" y="123164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683416" y="811213"/>
            <a:ext cx="7710136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Жартысы Мен Ширегі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05032" y="1874838"/>
            <a:ext cx="12319386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Бөлшек-бүтіннің 1 немесе одан да көп тең бөліктері. Жартысы (1/2) - бүтіннің 2 тең бөлігінің 1-і. Ширек (1/4) - бүтіннің 4 тең бөлігінің 1-і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3416" y="3760430"/>
            <a:ext cx="4169442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Бөлу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3416" y="4752340"/>
            <a:ext cx="7731752" cy="753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Бұл пицца 2 жартысын жасау үшін 2 тең бөлікке және 4 төрттен жасау үшін 4 тең бөлікке бөлінген.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406820" y="8070716"/>
            <a:ext cx="2355554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2 бөліктің 1-і 1 жартысын немесе 1/2 бөлігін құрайды</a:t>
            </a:r>
          </a:p>
        </p:txBody>
      </p:sp>
      <p:sp>
        <p:nvSpPr>
          <p:cNvPr name="Freeform 16" id="16"/>
          <p:cNvSpPr/>
          <p:nvPr/>
        </p:nvSpPr>
        <p:spPr>
          <a:xfrm flipH="false" flipV="true" rot="-5400000">
            <a:off x="14270637" y="8444713"/>
            <a:ext cx="406444" cy="1231648"/>
          </a:xfrm>
          <a:custGeom>
            <a:avLst/>
            <a:gdLst/>
            <a:ahLst/>
            <a:cxnLst/>
            <a:rect r="r" b="b" t="t" l="l"/>
            <a:pathLst>
              <a:path h="1231648" w="406444">
                <a:moveTo>
                  <a:pt x="0" y="1231648"/>
                </a:moveTo>
                <a:lnTo>
                  <a:pt x="406444" y="1231648"/>
                </a:lnTo>
                <a:lnTo>
                  <a:pt x="406444" y="0"/>
                </a:lnTo>
                <a:lnTo>
                  <a:pt x="0" y="0"/>
                </a:lnTo>
                <a:lnTo>
                  <a:pt x="0" y="1231648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5394483" y="8070716"/>
            <a:ext cx="2355554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4 бөліктің 1-і 1 ширек немесе 1/4 құрайды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ED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276040" y="3482939"/>
            <a:ext cx="4797879" cy="6161000"/>
          </a:xfrm>
          <a:custGeom>
            <a:avLst/>
            <a:gdLst/>
            <a:ahLst/>
            <a:cxnLst/>
            <a:rect r="r" b="b" t="t" l="l"/>
            <a:pathLst>
              <a:path h="6161000" w="4797879">
                <a:moveTo>
                  <a:pt x="0" y="0"/>
                </a:moveTo>
                <a:lnTo>
                  <a:pt x="4797879" y="0"/>
                </a:lnTo>
                <a:lnTo>
                  <a:pt x="4797879" y="6161000"/>
                </a:lnTo>
                <a:lnTo>
                  <a:pt x="0" y="616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2366726" y="4617210"/>
            <a:ext cx="3907109" cy="3892457"/>
          </a:xfrm>
          <a:custGeom>
            <a:avLst/>
            <a:gdLst/>
            <a:ahLst/>
            <a:cxnLst/>
            <a:rect r="r" b="b" t="t" l="l"/>
            <a:pathLst>
              <a:path h="3892457" w="3907109">
                <a:moveTo>
                  <a:pt x="0" y="0"/>
                </a:moveTo>
                <a:lnTo>
                  <a:pt x="3907109" y="0"/>
                </a:lnTo>
                <a:lnTo>
                  <a:pt x="3907109" y="3892457"/>
                </a:lnTo>
                <a:lnTo>
                  <a:pt x="0" y="38924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227021" y="5645191"/>
            <a:ext cx="756024" cy="1836495"/>
          </a:xfrm>
          <a:custGeom>
            <a:avLst/>
            <a:gdLst/>
            <a:ahLst/>
            <a:cxnLst/>
            <a:rect r="r" b="b" t="t" l="l"/>
            <a:pathLst>
              <a:path h="1836495" w="756024">
                <a:moveTo>
                  <a:pt x="0" y="0"/>
                </a:moveTo>
                <a:lnTo>
                  <a:pt x="756024" y="0"/>
                </a:lnTo>
                <a:lnTo>
                  <a:pt x="756024" y="1836495"/>
                </a:lnTo>
                <a:lnTo>
                  <a:pt x="0" y="18364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 flipH="true">
            <a:off x="8208638" y="5645191"/>
            <a:ext cx="4426798" cy="550677"/>
          </a:xfrm>
          <a:prstGeom prst="line">
            <a:avLst/>
          </a:prstGeom>
          <a:ln cap="flat" w="57150">
            <a:solidFill>
              <a:srgbClr val="542A1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8058286" y="7514640"/>
            <a:ext cx="1764742" cy="1002354"/>
          </a:xfrm>
          <a:prstGeom prst="line">
            <a:avLst/>
          </a:prstGeom>
          <a:ln cap="flat" w="57150">
            <a:solidFill>
              <a:srgbClr val="542A1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7" id="7"/>
          <p:cNvSpPr txBox="true"/>
          <p:nvPr/>
        </p:nvSpPr>
        <p:spPr>
          <a:xfrm rot="0">
            <a:off x="5430526" y="1294850"/>
            <a:ext cx="7426949" cy="66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542A10"/>
                </a:solidFill>
                <a:latin typeface="Alfa Slab One"/>
                <a:ea typeface="Alfa Slab One"/>
                <a:cs typeface="Alfa Slab One"/>
                <a:sym typeface="Alfa Slab One"/>
              </a:rPr>
              <a:t>Бөлшектерді жазу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2336250"/>
            <a:ext cx="16230600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Бөлшектер бір-бірінен сызықпен бөлінген 2 сан арқылы жазылатынын байқадыңыз ба? Мысалы, 4 тең бөліктің 1-і болатын 1 ширек 1/4 деп жазылады.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124036" y="5095875"/>
            <a:ext cx="4008869" cy="138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Осы он жақтауда 14 жүзім 2 бөлікке тең бөлінген.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347175" y="7874045"/>
            <a:ext cx="4008869" cy="1384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54"/>
              </a:lnSpc>
            </a:pPr>
            <a:r>
              <a:rPr lang="en-US" sz="2681">
                <a:solidFill>
                  <a:srgbClr val="542A10"/>
                </a:solidFill>
                <a:latin typeface="Alata"/>
                <a:ea typeface="Alata"/>
                <a:cs typeface="Alata"/>
                <a:sym typeface="Alata"/>
              </a:rPr>
              <a:t>Осы он жақтауда 14 жүзім 2 бөлікке тең бөлінеді.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DAGZDR6t4a4</dc:identifier>
  <dcterms:modified xsi:type="dcterms:W3CDTF">2011-08-01T06:04:30Z</dcterms:modified>
  <cp:revision>1</cp:revision>
  <dc:title>What is a Fraction Presentation in Brown Illustrative Style</dc:title>
</cp:coreProperties>
</file>