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Lexend Deca" charset="1" panose="00000000000000000000"/>
      <p:regular r:id="rId17"/>
    </p:embeddedFont>
    <p:embeddedFont>
      <p:font typeface="Hanuman Bold" charset="1" panose="02020502060506020304"/>
      <p:regular r:id="rId18"/>
    </p:embeddedFont>
    <p:embeddedFont>
      <p:font typeface="Hanuman" charset="1" panose="020205020605060203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18" Target="../media/image19.png" Type="http://schemas.openxmlformats.org/officeDocument/2006/relationships/image"/><Relationship Id="rId19" Target="../media/image2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18" Target="../media/image19.png" Type="http://schemas.openxmlformats.org/officeDocument/2006/relationships/image"/><Relationship Id="rId19" Target="../media/image20.svg" Type="http://schemas.openxmlformats.org/officeDocument/2006/relationships/image"/><Relationship Id="rId2" Target="../media/image5.png" Type="http://schemas.openxmlformats.org/officeDocument/2006/relationships/image"/><Relationship Id="rId20" Target="../media/image25.png" Type="http://schemas.openxmlformats.org/officeDocument/2006/relationships/image"/><Relationship Id="rId21" Target="../media/image26.svg" Type="http://schemas.openxmlformats.org/officeDocument/2006/relationships/image"/><Relationship Id="rId22" Target="../media/image23.png" Type="http://schemas.openxmlformats.org/officeDocument/2006/relationships/image"/><Relationship Id="rId23" Target="../media/image24.svg" Type="http://schemas.openxmlformats.org/officeDocument/2006/relationships/image"/><Relationship Id="rId24" Target="../media/image45.png" Type="http://schemas.openxmlformats.org/officeDocument/2006/relationships/image"/><Relationship Id="rId25" Target="../media/image46.svg" Type="http://schemas.openxmlformats.org/officeDocument/2006/relationships/image"/><Relationship Id="rId26" Target="../media/image51.png" Type="http://schemas.openxmlformats.org/officeDocument/2006/relationships/image"/><Relationship Id="rId27" Target="../media/image52.svg" Type="http://schemas.openxmlformats.org/officeDocument/2006/relationships/image"/><Relationship Id="rId28" Target="../media/image49.png" Type="http://schemas.openxmlformats.org/officeDocument/2006/relationships/image"/><Relationship Id="rId29" Target="../media/image50.svg" Type="http://schemas.openxmlformats.org/officeDocument/2006/relationships/image"/><Relationship Id="rId3" Target="../media/image6.svg" Type="http://schemas.openxmlformats.org/officeDocument/2006/relationships/image"/><Relationship Id="rId30" Target="../media/image47.png" Type="http://schemas.openxmlformats.org/officeDocument/2006/relationships/image"/><Relationship Id="rId31" Target="../media/image48.svg" Type="http://schemas.openxmlformats.org/officeDocument/2006/relationships/image"/><Relationship Id="rId32" Target="../media/image53.png" Type="http://schemas.openxmlformats.org/officeDocument/2006/relationships/image"/><Relationship Id="rId33" Target="../media/image54.svg" Type="http://schemas.openxmlformats.org/officeDocument/2006/relationships/image"/><Relationship Id="rId34" Target="../media/image55.png" Type="http://schemas.openxmlformats.org/officeDocument/2006/relationships/image"/><Relationship Id="rId35" Target="../media/image56.svg" Type="http://schemas.openxmlformats.org/officeDocument/2006/relationships/image"/><Relationship Id="rId4" Target="../media/image43.png" Type="http://schemas.openxmlformats.org/officeDocument/2006/relationships/image"/><Relationship Id="rId5" Target="../media/image4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14" Target="../media/image25.png" Type="http://schemas.openxmlformats.org/officeDocument/2006/relationships/image"/><Relationship Id="rId15" Target="../media/image26.svg" Type="http://schemas.openxmlformats.org/officeDocument/2006/relationships/image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../media/image32.svg" Type="http://schemas.openxmlformats.org/officeDocument/2006/relationships/image"/><Relationship Id="rId12" Target="../media/image33.png" Type="http://schemas.openxmlformats.org/officeDocument/2006/relationships/image"/><Relationship Id="rId13" Target="../media/image34.svg" Type="http://schemas.openxmlformats.org/officeDocument/2006/relationships/image"/><Relationship Id="rId14" Target="../media/image35.png" Type="http://schemas.openxmlformats.org/officeDocument/2006/relationships/image"/><Relationship Id="rId15" Target="../media/image36.svg" Type="http://schemas.openxmlformats.org/officeDocument/2006/relationships/image"/><Relationship Id="rId16" Target="../media/image37.png" Type="http://schemas.openxmlformats.org/officeDocument/2006/relationships/image"/><Relationship Id="rId17" Target="../media/image38.svg" Type="http://schemas.openxmlformats.org/officeDocument/2006/relationships/image"/><Relationship Id="rId18" Target="../media/image39.png" Type="http://schemas.openxmlformats.org/officeDocument/2006/relationships/image"/><Relationship Id="rId19" Target="../media/image40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42.svg" Type="http://schemas.openxmlformats.org/officeDocument/2006/relationships/image"/><Relationship Id="rId4" Target="../media/image43.png" Type="http://schemas.openxmlformats.org/officeDocument/2006/relationships/image"/><Relationship Id="rId5" Target="../media/image44.svg" Type="http://schemas.openxmlformats.org/officeDocument/2006/relationships/image"/><Relationship Id="rId6" Target="../media/image45.png" Type="http://schemas.openxmlformats.org/officeDocument/2006/relationships/image"/><Relationship Id="rId7" Target="../media/image4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7.png" Type="http://schemas.openxmlformats.org/officeDocument/2006/relationships/image"/><Relationship Id="rId5" Target="../media/image4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9.png" Type="http://schemas.openxmlformats.org/officeDocument/2006/relationships/image"/><Relationship Id="rId5" Target="../media/image5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1.png" Type="http://schemas.openxmlformats.org/officeDocument/2006/relationships/image"/><Relationship Id="rId5" Target="../media/image5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E3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name="Freeform 3" id="3"/>
            <p:cNvSpPr/>
            <p:nvPr/>
          </p:nvSpPr>
          <p:spPr>
            <a:xfrm flipH="false" flipV="false"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r="r" b="b" t="t" l="l"/>
              <a:pathLst>
                <a:path h="14926774" w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5400000">
              <a:off x="0" y="0"/>
              <a:ext cx="14926774" cy="14926774"/>
            </a:xfrm>
            <a:custGeom>
              <a:avLst/>
              <a:gdLst/>
              <a:ahLst/>
              <a:cxnLst/>
              <a:rect r="r" b="b" t="t" l="l"/>
              <a:pathLst>
                <a:path h="14926774" w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273272" y="1488242"/>
            <a:ext cx="15741457" cy="7310516"/>
            <a:chOff x="0" y="0"/>
            <a:chExt cx="4145898" cy="19254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45898" cy="1925403"/>
            </a:xfrm>
            <a:custGeom>
              <a:avLst/>
              <a:gdLst/>
              <a:ahLst/>
              <a:cxnLst/>
              <a:rect r="r" b="b" t="t" l="l"/>
              <a:pathLst>
                <a:path h="1925403" w="4145898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614225" y="4205025"/>
            <a:ext cx="11318264" cy="2910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60"/>
              </a:lnSpc>
            </a:pPr>
            <a:r>
              <a:rPr lang="en-US" sz="84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Рационалды және</a:t>
            </a:r>
          </a:p>
          <a:p>
            <a:pPr algn="l" marL="0" indent="0" lvl="0">
              <a:lnSpc>
                <a:spcPts val="11760"/>
              </a:lnSpc>
              <a:spcBef>
                <a:spcPct val="0"/>
              </a:spcBef>
            </a:pPr>
            <a:r>
              <a:rPr lang="en-US" sz="84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Иррационал сандар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614225" y="2693791"/>
            <a:ext cx="12571080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400"/>
              </a:lnSpc>
              <a:spcBef>
                <a:spcPct val="0"/>
              </a:spcBef>
            </a:pPr>
            <a:r>
              <a:rPr lang="en-US" b="true" sz="6000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Санау жүйесі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605417">
            <a:off x="13164989" y="3305355"/>
            <a:ext cx="2579571" cy="3362000"/>
          </a:xfrm>
          <a:custGeom>
            <a:avLst/>
            <a:gdLst/>
            <a:ahLst/>
            <a:cxnLst/>
            <a:rect r="r" b="b" t="t" l="l"/>
            <a:pathLst>
              <a:path h="3362000" w="2579571">
                <a:moveTo>
                  <a:pt x="0" y="0"/>
                </a:moveTo>
                <a:lnTo>
                  <a:pt x="2579570" y="0"/>
                </a:lnTo>
                <a:lnTo>
                  <a:pt x="2579570" y="3361999"/>
                </a:lnTo>
                <a:lnTo>
                  <a:pt x="0" y="3361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179608">
            <a:off x="-31783" y="2109683"/>
            <a:ext cx="1601231" cy="2361064"/>
          </a:xfrm>
          <a:custGeom>
            <a:avLst/>
            <a:gdLst/>
            <a:ahLst/>
            <a:cxnLst/>
            <a:rect r="r" b="b" t="t" l="l"/>
            <a:pathLst>
              <a:path h="2361064" w="1601231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937205">
            <a:off x="165690" y="7641062"/>
            <a:ext cx="1726020" cy="2315392"/>
          </a:xfrm>
          <a:custGeom>
            <a:avLst/>
            <a:gdLst/>
            <a:ahLst/>
            <a:cxnLst/>
            <a:rect r="r" b="b" t="t" l="l"/>
            <a:pathLst>
              <a:path h="2315392" w="1726020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60448">
            <a:off x="5826827" y="8241833"/>
            <a:ext cx="1595832" cy="2262133"/>
          </a:xfrm>
          <a:custGeom>
            <a:avLst/>
            <a:gdLst/>
            <a:ahLst/>
            <a:cxnLst/>
            <a:rect r="r" b="b" t="t" l="l"/>
            <a:pathLst>
              <a:path h="2262133" w="1595832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441563">
            <a:off x="11935615" y="8229600"/>
            <a:ext cx="1909624" cy="2288221"/>
          </a:xfrm>
          <a:custGeom>
            <a:avLst/>
            <a:gdLst/>
            <a:ahLst/>
            <a:cxnLst/>
            <a:rect r="r" b="b" t="t" l="l"/>
            <a:pathLst>
              <a:path h="2288221" w="1909624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875697">
            <a:off x="16888773" y="6399337"/>
            <a:ext cx="1697776" cy="2450858"/>
          </a:xfrm>
          <a:custGeom>
            <a:avLst/>
            <a:gdLst/>
            <a:ahLst/>
            <a:cxnLst/>
            <a:rect r="r" b="b" t="t" l="l"/>
            <a:pathLst>
              <a:path h="2450858" w="1697776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1381185">
            <a:off x="16249750" y="171617"/>
            <a:ext cx="1761264" cy="2368447"/>
          </a:xfrm>
          <a:custGeom>
            <a:avLst/>
            <a:gdLst/>
            <a:ahLst/>
            <a:cxnLst/>
            <a:rect r="r" b="b" t="t" l="l"/>
            <a:pathLst>
              <a:path h="2368447" w="1761264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814235">
            <a:off x="11029412" y="-194797"/>
            <a:ext cx="1535032" cy="2215926"/>
          </a:xfrm>
          <a:custGeom>
            <a:avLst/>
            <a:gdLst/>
            <a:ahLst/>
            <a:cxnLst/>
            <a:rect r="r" b="b" t="t" l="l"/>
            <a:pathLst>
              <a:path h="2215926" w="1535032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673014" y="-405236"/>
            <a:ext cx="1687393" cy="2314379"/>
          </a:xfrm>
          <a:custGeom>
            <a:avLst/>
            <a:gdLst/>
            <a:ahLst/>
            <a:cxnLst/>
            <a:rect r="r" b="b" t="t" l="l"/>
            <a:pathLst>
              <a:path h="2314379" w="1687393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E3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name="Freeform 3" id="3"/>
            <p:cNvSpPr/>
            <p:nvPr/>
          </p:nvSpPr>
          <p:spPr>
            <a:xfrm flipH="false" flipV="false"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r="r" b="b" t="t" l="l"/>
              <a:pathLst>
                <a:path h="14926774" w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5400000">
              <a:off x="0" y="0"/>
              <a:ext cx="14926774" cy="14926774"/>
            </a:xfrm>
            <a:custGeom>
              <a:avLst/>
              <a:gdLst/>
              <a:ahLst/>
              <a:cxnLst/>
              <a:rect r="r" b="b" t="t" l="l"/>
              <a:pathLst>
                <a:path h="14926774" w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273272" y="1488242"/>
            <a:ext cx="15741457" cy="7310516"/>
            <a:chOff x="0" y="0"/>
            <a:chExt cx="4145898" cy="19254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45898" cy="1925403"/>
            </a:xfrm>
            <a:custGeom>
              <a:avLst/>
              <a:gdLst/>
              <a:ahLst/>
              <a:cxnLst/>
              <a:rect r="r" b="b" t="t" l="l"/>
              <a:pathLst>
                <a:path h="1925403" w="4145898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1179608">
            <a:off x="-31783" y="2109683"/>
            <a:ext cx="1601231" cy="2361064"/>
          </a:xfrm>
          <a:custGeom>
            <a:avLst/>
            <a:gdLst/>
            <a:ahLst/>
            <a:cxnLst/>
            <a:rect r="r" b="b" t="t" l="l"/>
            <a:pathLst>
              <a:path h="2361064" w="1601231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937205">
            <a:off x="165690" y="7641062"/>
            <a:ext cx="1726020" cy="2315392"/>
          </a:xfrm>
          <a:custGeom>
            <a:avLst/>
            <a:gdLst/>
            <a:ahLst/>
            <a:cxnLst/>
            <a:rect r="r" b="b" t="t" l="l"/>
            <a:pathLst>
              <a:path h="2315392" w="1726020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60448">
            <a:off x="5826827" y="8241833"/>
            <a:ext cx="1595832" cy="2262133"/>
          </a:xfrm>
          <a:custGeom>
            <a:avLst/>
            <a:gdLst/>
            <a:ahLst/>
            <a:cxnLst/>
            <a:rect r="r" b="b" t="t" l="l"/>
            <a:pathLst>
              <a:path h="2262133" w="1595832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441563">
            <a:off x="11935615" y="8229600"/>
            <a:ext cx="1909624" cy="2288221"/>
          </a:xfrm>
          <a:custGeom>
            <a:avLst/>
            <a:gdLst/>
            <a:ahLst/>
            <a:cxnLst/>
            <a:rect r="r" b="b" t="t" l="l"/>
            <a:pathLst>
              <a:path h="2288221" w="1909624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875697">
            <a:off x="16888773" y="6399337"/>
            <a:ext cx="1697776" cy="2450858"/>
          </a:xfrm>
          <a:custGeom>
            <a:avLst/>
            <a:gdLst/>
            <a:ahLst/>
            <a:cxnLst/>
            <a:rect r="r" b="b" t="t" l="l"/>
            <a:pathLst>
              <a:path h="2450858" w="1697776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1381185">
            <a:off x="16249750" y="171617"/>
            <a:ext cx="1761264" cy="2368447"/>
          </a:xfrm>
          <a:custGeom>
            <a:avLst/>
            <a:gdLst/>
            <a:ahLst/>
            <a:cxnLst/>
            <a:rect r="r" b="b" t="t" l="l"/>
            <a:pathLst>
              <a:path h="2368447" w="1761264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814235">
            <a:off x="11029412" y="-194797"/>
            <a:ext cx="1535032" cy="2215926"/>
          </a:xfrm>
          <a:custGeom>
            <a:avLst/>
            <a:gdLst/>
            <a:ahLst/>
            <a:cxnLst/>
            <a:rect r="r" b="b" t="t" l="l"/>
            <a:pathLst>
              <a:path h="2215926" w="1535032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673014" y="-405236"/>
            <a:ext cx="1687393" cy="2314379"/>
          </a:xfrm>
          <a:custGeom>
            <a:avLst/>
            <a:gdLst/>
            <a:ahLst/>
            <a:cxnLst/>
            <a:rect r="r" b="b" t="t" l="l"/>
            <a:pathLst>
              <a:path h="2314379" w="1687393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978076" y="4322682"/>
            <a:ext cx="11318264" cy="1708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999"/>
              </a:lnSpc>
              <a:spcBef>
                <a:spcPct val="0"/>
              </a:spcBef>
            </a:pPr>
            <a:r>
              <a:rPr lang="en-US" sz="9999" u="none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Any Questions?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E3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70056"/>
            <a:ext cx="16230600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200"/>
              </a:lnSpc>
              <a:spcBef>
                <a:spcPct val="0"/>
              </a:spcBef>
            </a:pPr>
            <a:r>
              <a:rPr lang="en-US" sz="8000" u="none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Resource Page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028700" y="2952856"/>
            <a:ext cx="1395291" cy="2057400"/>
          </a:xfrm>
          <a:custGeom>
            <a:avLst/>
            <a:gdLst/>
            <a:ahLst/>
            <a:cxnLst/>
            <a:rect r="r" b="b" t="t" l="l"/>
            <a:pathLst>
              <a:path h="2057400" w="1395291">
                <a:moveTo>
                  <a:pt x="0" y="0"/>
                </a:moveTo>
                <a:lnTo>
                  <a:pt x="1395291" y="0"/>
                </a:lnTo>
                <a:lnTo>
                  <a:pt x="139529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804066" y="6146931"/>
            <a:ext cx="2426628" cy="3216013"/>
          </a:xfrm>
          <a:custGeom>
            <a:avLst/>
            <a:gdLst/>
            <a:ahLst/>
            <a:cxnLst/>
            <a:rect r="r" b="b" t="t" l="l"/>
            <a:pathLst>
              <a:path h="3216013" w="2426628">
                <a:moveTo>
                  <a:pt x="0" y="0"/>
                </a:moveTo>
                <a:lnTo>
                  <a:pt x="2426628" y="0"/>
                </a:lnTo>
                <a:lnTo>
                  <a:pt x="2426628" y="3216013"/>
                </a:lnTo>
                <a:lnTo>
                  <a:pt x="0" y="32160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746733" y="2966676"/>
            <a:ext cx="1533698" cy="2057400"/>
          </a:xfrm>
          <a:custGeom>
            <a:avLst/>
            <a:gdLst/>
            <a:ahLst/>
            <a:cxnLst/>
            <a:rect r="r" b="b" t="t" l="l"/>
            <a:pathLst>
              <a:path h="2057400" w="1533698">
                <a:moveTo>
                  <a:pt x="0" y="0"/>
                </a:moveTo>
                <a:lnTo>
                  <a:pt x="1533698" y="0"/>
                </a:lnTo>
                <a:lnTo>
                  <a:pt x="153369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604281" y="2999783"/>
            <a:ext cx="1434143" cy="2032935"/>
          </a:xfrm>
          <a:custGeom>
            <a:avLst/>
            <a:gdLst/>
            <a:ahLst/>
            <a:cxnLst/>
            <a:rect r="r" b="b" t="t" l="l"/>
            <a:pathLst>
              <a:path h="2032935" w="1434143">
                <a:moveTo>
                  <a:pt x="0" y="0"/>
                </a:moveTo>
                <a:lnTo>
                  <a:pt x="1434143" y="0"/>
                </a:lnTo>
                <a:lnTo>
                  <a:pt x="1434143" y="2032935"/>
                </a:lnTo>
                <a:lnTo>
                  <a:pt x="0" y="20329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351682" y="2975318"/>
            <a:ext cx="1716994" cy="2057400"/>
          </a:xfrm>
          <a:custGeom>
            <a:avLst/>
            <a:gdLst/>
            <a:ahLst/>
            <a:cxnLst/>
            <a:rect r="r" b="b" t="t" l="l"/>
            <a:pathLst>
              <a:path h="2057400" w="1716994">
                <a:moveTo>
                  <a:pt x="0" y="0"/>
                </a:moveTo>
                <a:lnTo>
                  <a:pt x="1716994" y="0"/>
                </a:lnTo>
                <a:lnTo>
                  <a:pt x="171699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392526" y="3065077"/>
            <a:ext cx="1425217" cy="2057400"/>
          </a:xfrm>
          <a:custGeom>
            <a:avLst/>
            <a:gdLst/>
            <a:ahLst/>
            <a:cxnLst/>
            <a:rect r="r" b="b" t="t" l="l"/>
            <a:pathLst>
              <a:path h="2057400" w="1425217">
                <a:moveTo>
                  <a:pt x="0" y="0"/>
                </a:moveTo>
                <a:lnTo>
                  <a:pt x="1425217" y="0"/>
                </a:lnTo>
                <a:lnTo>
                  <a:pt x="142521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173871" y="3098571"/>
            <a:ext cx="1529957" cy="2057400"/>
          </a:xfrm>
          <a:custGeom>
            <a:avLst/>
            <a:gdLst/>
            <a:ahLst/>
            <a:cxnLst/>
            <a:rect r="r" b="b" t="t" l="l"/>
            <a:pathLst>
              <a:path h="2057400" w="1529957">
                <a:moveTo>
                  <a:pt x="0" y="0"/>
                </a:moveTo>
                <a:lnTo>
                  <a:pt x="1529957" y="0"/>
                </a:lnTo>
                <a:lnTo>
                  <a:pt x="152995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110355" y="3169748"/>
            <a:ext cx="1321661" cy="1907910"/>
          </a:xfrm>
          <a:custGeom>
            <a:avLst/>
            <a:gdLst/>
            <a:ahLst/>
            <a:cxnLst/>
            <a:rect r="r" b="b" t="t" l="l"/>
            <a:pathLst>
              <a:path h="1907910" w="1321661">
                <a:moveTo>
                  <a:pt x="0" y="0"/>
                </a:moveTo>
                <a:lnTo>
                  <a:pt x="1321661" y="0"/>
                </a:lnTo>
                <a:lnTo>
                  <a:pt x="1321661" y="1907910"/>
                </a:lnTo>
                <a:lnTo>
                  <a:pt x="0" y="190791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883560" y="3124929"/>
            <a:ext cx="1423717" cy="1952729"/>
          </a:xfrm>
          <a:custGeom>
            <a:avLst/>
            <a:gdLst/>
            <a:ahLst/>
            <a:cxnLst/>
            <a:rect r="r" b="b" t="t" l="l"/>
            <a:pathLst>
              <a:path h="1952729" w="1423717">
                <a:moveTo>
                  <a:pt x="0" y="0"/>
                </a:moveTo>
                <a:lnTo>
                  <a:pt x="1423717" y="0"/>
                </a:lnTo>
                <a:lnTo>
                  <a:pt x="1423717" y="1952729"/>
                </a:lnTo>
                <a:lnTo>
                  <a:pt x="0" y="195272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621602" y="3055626"/>
            <a:ext cx="1425217" cy="1921249"/>
          </a:xfrm>
          <a:custGeom>
            <a:avLst/>
            <a:gdLst/>
            <a:ahLst/>
            <a:cxnLst/>
            <a:rect r="r" b="b" t="t" l="l"/>
            <a:pathLst>
              <a:path h="1921249" w="1425217">
                <a:moveTo>
                  <a:pt x="0" y="0"/>
                </a:moveTo>
                <a:lnTo>
                  <a:pt x="1425217" y="0"/>
                </a:lnTo>
                <a:lnTo>
                  <a:pt x="1425217" y="1921249"/>
                </a:lnTo>
                <a:lnTo>
                  <a:pt x="0" y="192124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61101" y="5858990"/>
            <a:ext cx="1727523" cy="1639577"/>
          </a:xfrm>
          <a:custGeom>
            <a:avLst/>
            <a:gdLst/>
            <a:ahLst/>
            <a:cxnLst/>
            <a:rect r="r" b="b" t="t" l="l"/>
            <a:pathLst>
              <a:path h="1639577" w="1727523">
                <a:moveTo>
                  <a:pt x="0" y="0"/>
                </a:moveTo>
                <a:lnTo>
                  <a:pt x="1727524" y="0"/>
                </a:lnTo>
                <a:lnTo>
                  <a:pt x="1727524" y="1639577"/>
                </a:lnTo>
                <a:lnTo>
                  <a:pt x="0" y="163957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01214" y="7754937"/>
            <a:ext cx="1647299" cy="1653311"/>
          </a:xfrm>
          <a:custGeom>
            <a:avLst/>
            <a:gdLst/>
            <a:ahLst/>
            <a:cxnLst/>
            <a:rect r="r" b="b" t="t" l="l"/>
            <a:pathLst>
              <a:path h="1653311" w="1647299">
                <a:moveTo>
                  <a:pt x="0" y="0"/>
                </a:moveTo>
                <a:lnTo>
                  <a:pt x="1647298" y="0"/>
                </a:lnTo>
                <a:lnTo>
                  <a:pt x="1647298" y="1653311"/>
                </a:lnTo>
                <a:lnTo>
                  <a:pt x="0" y="165331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530274" y="6092593"/>
            <a:ext cx="2148015" cy="1405973"/>
          </a:xfrm>
          <a:custGeom>
            <a:avLst/>
            <a:gdLst/>
            <a:ahLst/>
            <a:cxnLst/>
            <a:rect r="r" b="b" t="t" l="l"/>
            <a:pathLst>
              <a:path h="1405973" w="2148015">
                <a:moveTo>
                  <a:pt x="0" y="0"/>
                </a:moveTo>
                <a:lnTo>
                  <a:pt x="2148014" y="0"/>
                </a:lnTo>
                <a:lnTo>
                  <a:pt x="2148014" y="1405974"/>
                </a:lnTo>
                <a:lnTo>
                  <a:pt x="0" y="140597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324970" y="6092593"/>
            <a:ext cx="1831396" cy="3270351"/>
          </a:xfrm>
          <a:custGeom>
            <a:avLst/>
            <a:gdLst/>
            <a:ahLst/>
            <a:cxnLst/>
            <a:rect r="r" b="b" t="t" l="l"/>
            <a:pathLst>
              <a:path h="3270351" w="1831396">
                <a:moveTo>
                  <a:pt x="0" y="0"/>
                </a:moveTo>
                <a:lnTo>
                  <a:pt x="1831396" y="0"/>
                </a:lnTo>
                <a:lnTo>
                  <a:pt x="1831396" y="3270351"/>
                </a:lnTo>
                <a:lnTo>
                  <a:pt x="0" y="327035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9209711" y="6146931"/>
            <a:ext cx="2467559" cy="3216013"/>
          </a:xfrm>
          <a:custGeom>
            <a:avLst/>
            <a:gdLst/>
            <a:ahLst/>
            <a:cxnLst/>
            <a:rect r="r" b="b" t="t" l="l"/>
            <a:pathLst>
              <a:path h="3216013" w="2467559">
                <a:moveTo>
                  <a:pt x="0" y="0"/>
                </a:moveTo>
                <a:lnTo>
                  <a:pt x="2467559" y="0"/>
                </a:lnTo>
                <a:lnTo>
                  <a:pt x="2467559" y="3216013"/>
                </a:lnTo>
                <a:lnTo>
                  <a:pt x="0" y="3216013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530274" y="8231986"/>
            <a:ext cx="2090039" cy="699213"/>
          </a:xfrm>
          <a:custGeom>
            <a:avLst/>
            <a:gdLst/>
            <a:ahLst/>
            <a:cxnLst/>
            <a:rect r="r" b="b" t="t" l="l"/>
            <a:pathLst>
              <a:path h="699213" w="2090039">
                <a:moveTo>
                  <a:pt x="0" y="0"/>
                </a:moveTo>
                <a:lnTo>
                  <a:pt x="2090039" y="0"/>
                </a:lnTo>
                <a:lnTo>
                  <a:pt x="2090039" y="699213"/>
                </a:lnTo>
                <a:lnTo>
                  <a:pt x="0" y="69921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6325742" y="6121951"/>
            <a:ext cx="2309944" cy="3240993"/>
          </a:xfrm>
          <a:custGeom>
            <a:avLst/>
            <a:gdLst/>
            <a:ahLst/>
            <a:cxnLst/>
            <a:rect r="r" b="b" t="t" l="l"/>
            <a:pathLst>
              <a:path h="3240993" w="2309944">
                <a:moveTo>
                  <a:pt x="0" y="0"/>
                </a:moveTo>
                <a:lnTo>
                  <a:pt x="2309944" y="0"/>
                </a:lnTo>
                <a:lnTo>
                  <a:pt x="2309944" y="3240993"/>
                </a:lnTo>
                <a:lnTo>
                  <a:pt x="0" y="3240993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E3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397470" y="3299523"/>
            <a:ext cx="6879200" cy="5958777"/>
            <a:chOff x="0" y="0"/>
            <a:chExt cx="1811806" cy="15693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11806" cy="1569390"/>
            </a:xfrm>
            <a:custGeom>
              <a:avLst/>
              <a:gdLst/>
              <a:ahLst/>
              <a:cxnLst/>
              <a:rect r="r" b="b" t="t" l="l"/>
              <a:pathLst>
                <a:path h="1569390" w="1811806">
                  <a:moveTo>
                    <a:pt x="32637" y="0"/>
                  </a:moveTo>
                  <a:lnTo>
                    <a:pt x="1779169" y="0"/>
                  </a:lnTo>
                  <a:cubicBezTo>
                    <a:pt x="1797194" y="0"/>
                    <a:pt x="1811806" y="14612"/>
                    <a:pt x="1811806" y="32637"/>
                  </a:cubicBezTo>
                  <a:lnTo>
                    <a:pt x="1811806" y="1536753"/>
                  </a:lnTo>
                  <a:cubicBezTo>
                    <a:pt x="1811806" y="1554778"/>
                    <a:pt x="1797194" y="1569390"/>
                    <a:pt x="1779169" y="1569390"/>
                  </a:cubicBezTo>
                  <a:lnTo>
                    <a:pt x="32637" y="1569390"/>
                  </a:lnTo>
                  <a:cubicBezTo>
                    <a:pt x="14612" y="1569390"/>
                    <a:pt x="0" y="1554778"/>
                    <a:pt x="0" y="1536753"/>
                  </a:cubicBezTo>
                  <a:lnTo>
                    <a:pt x="0" y="32637"/>
                  </a:lnTo>
                  <a:cubicBezTo>
                    <a:pt x="0" y="14612"/>
                    <a:pt x="14612" y="0"/>
                    <a:pt x="32637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811806" cy="16074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011330" y="3299523"/>
            <a:ext cx="6879200" cy="5958777"/>
            <a:chOff x="0" y="0"/>
            <a:chExt cx="1811806" cy="15693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11806" cy="1569390"/>
            </a:xfrm>
            <a:custGeom>
              <a:avLst/>
              <a:gdLst/>
              <a:ahLst/>
              <a:cxnLst/>
              <a:rect r="r" b="b" t="t" l="l"/>
              <a:pathLst>
                <a:path h="1569390" w="1811806">
                  <a:moveTo>
                    <a:pt x="32637" y="0"/>
                  </a:moveTo>
                  <a:lnTo>
                    <a:pt x="1779169" y="0"/>
                  </a:lnTo>
                  <a:cubicBezTo>
                    <a:pt x="1797194" y="0"/>
                    <a:pt x="1811806" y="14612"/>
                    <a:pt x="1811806" y="32637"/>
                  </a:cubicBezTo>
                  <a:lnTo>
                    <a:pt x="1811806" y="1536753"/>
                  </a:lnTo>
                  <a:cubicBezTo>
                    <a:pt x="1811806" y="1554778"/>
                    <a:pt x="1797194" y="1569390"/>
                    <a:pt x="1779169" y="1569390"/>
                  </a:cubicBezTo>
                  <a:lnTo>
                    <a:pt x="32637" y="1569390"/>
                  </a:lnTo>
                  <a:cubicBezTo>
                    <a:pt x="14612" y="1569390"/>
                    <a:pt x="0" y="1554778"/>
                    <a:pt x="0" y="1536753"/>
                  </a:cubicBezTo>
                  <a:lnTo>
                    <a:pt x="0" y="32637"/>
                  </a:lnTo>
                  <a:cubicBezTo>
                    <a:pt x="0" y="14612"/>
                    <a:pt x="14612" y="0"/>
                    <a:pt x="32637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811806" cy="16074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831298" y="3996519"/>
            <a:ext cx="1239263" cy="1239263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217439" y="3996519"/>
            <a:ext cx="1239263" cy="1239263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-799113">
            <a:off x="14607114" y="1289264"/>
            <a:ext cx="2309944" cy="3240993"/>
          </a:xfrm>
          <a:custGeom>
            <a:avLst/>
            <a:gdLst/>
            <a:ahLst/>
            <a:cxnLst/>
            <a:rect r="r" b="b" t="t" l="l"/>
            <a:pathLst>
              <a:path h="3240993" w="2309944">
                <a:moveTo>
                  <a:pt x="0" y="0"/>
                </a:moveTo>
                <a:lnTo>
                  <a:pt x="2309944" y="0"/>
                </a:lnTo>
                <a:lnTo>
                  <a:pt x="2309944" y="3240993"/>
                </a:lnTo>
                <a:lnTo>
                  <a:pt x="0" y="3240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831298" y="3967861"/>
            <a:ext cx="1239263" cy="1213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10047"/>
              </a:lnSpc>
              <a:spcBef>
                <a:spcPct val="0"/>
              </a:spcBef>
            </a:pPr>
            <a:r>
              <a:rPr lang="en-US" b="true" sz="6399" u="none">
                <a:solidFill>
                  <a:srgbClr val="F1E6B8"/>
                </a:solidFill>
                <a:latin typeface="Hanuman Bold"/>
                <a:ea typeface="Hanuman Bold"/>
                <a:cs typeface="Hanuman Bold"/>
                <a:sym typeface="Hanuman Bold"/>
              </a:rPr>
              <a:t>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217439" y="3993468"/>
            <a:ext cx="1239263" cy="1213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10047"/>
              </a:lnSpc>
              <a:spcBef>
                <a:spcPct val="0"/>
              </a:spcBef>
            </a:pPr>
            <a:r>
              <a:rPr lang="en-US" b="true" sz="6399" u="none">
                <a:solidFill>
                  <a:srgbClr val="F1E6B8"/>
                </a:solidFill>
                <a:latin typeface="Hanuman Bold"/>
                <a:ea typeface="Hanuman Bold"/>
                <a:cs typeface="Hanuman Bold"/>
                <a:sym typeface="Hanuman Bold"/>
              </a:rPr>
              <a:t>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138437" y="866775"/>
            <a:ext cx="14168175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Оқыту нәтижелері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581553" y="5767575"/>
            <a:ext cx="5738754" cy="3508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Рационал және иррационал сандардың айырмашылығын түсінеді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967694" y="6472425"/>
            <a:ext cx="5738754" cy="209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Иррационал сандардың мәнін жуықтап алу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E3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49393" y="895350"/>
            <a:ext cx="17195094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Рационал және иррационал сандар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549393" y="3152417"/>
            <a:ext cx="6969243" cy="6105883"/>
            <a:chOff x="0" y="0"/>
            <a:chExt cx="1923352" cy="168508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23352" cy="1685084"/>
            </a:xfrm>
            <a:custGeom>
              <a:avLst/>
              <a:gdLst/>
              <a:ahLst/>
              <a:cxnLst/>
              <a:rect r="r" b="b" t="t" l="l"/>
              <a:pathLst>
                <a:path h="1685084" w="1923352">
                  <a:moveTo>
                    <a:pt x="32215" y="0"/>
                  </a:moveTo>
                  <a:lnTo>
                    <a:pt x="1891137" y="0"/>
                  </a:lnTo>
                  <a:cubicBezTo>
                    <a:pt x="1899681" y="0"/>
                    <a:pt x="1907875" y="3394"/>
                    <a:pt x="1913916" y="9436"/>
                  </a:cubicBezTo>
                  <a:cubicBezTo>
                    <a:pt x="1919958" y="15477"/>
                    <a:pt x="1923352" y="23671"/>
                    <a:pt x="1923352" y="32215"/>
                  </a:cubicBezTo>
                  <a:lnTo>
                    <a:pt x="1923352" y="1652869"/>
                  </a:lnTo>
                  <a:cubicBezTo>
                    <a:pt x="1923352" y="1661413"/>
                    <a:pt x="1919958" y="1669607"/>
                    <a:pt x="1913916" y="1675648"/>
                  </a:cubicBezTo>
                  <a:cubicBezTo>
                    <a:pt x="1907875" y="1681690"/>
                    <a:pt x="1899681" y="1685084"/>
                    <a:pt x="1891137" y="1685084"/>
                  </a:cubicBezTo>
                  <a:lnTo>
                    <a:pt x="32215" y="1685084"/>
                  </a:lnTo>
                  <a:cubicBezTo>
                    <a:pt x="23671" y="1685084"/>
                    <a:pt x="15477" y="1681690"/>
                    <a:pt x="9436" y="1675648"/>
                  </a:cubicBezTo>
                  <a:cubicBezTo>
                    <a:pt x="3394" y="1669607"/>
                    <a:pt x="0" y="1661413"/>
                    <a:pt x="0" y="1652869"/>
                  </a:cubicBezTo>
                  <a:lnTo>
                    <a:pt x="0" y="32215"/>
                  </a:lnTo>
                  <a:cubicBezTo>
                    <a:pt x="0" y="23671"/>
                    <a:pt x="3394" y="15477"/>
                    <a:pt x="9436" y="9436"/>
                  </a:cubicBezTo>
                  <a:cubicBezTo>
                    <a:pt x="15477" y="3394"/>
                    <a:pt x="23671" y="0"/>
                    <a:pt x="32215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923352" cy="1723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769364" y="3152417"/>
            <a:ext cx="6969243" cy="6105883"/>
            <a:chOff x="0" y="0"/>
            <a:chExt cx="1923352" cy="168508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23352" cy="1685084"/>
            </a:xfrm>
            <a:custGeom>
              <a:avLst/>
              <a:gdLst/>
              <a:ahLst/>
              <a:cxnLst/>
              <a:rect r="r" b="b" t="t" l="l"/>
              <a:pathLst>
                <a:path h="1685084" w="1923352">
                  <a:moveTo>
                    <a:pt x="32215" y="0"/>
                  </a:moveTo>
                  <a:lnTo>
                    <a:pt x="1891137" y="0"/>
                  </a:lnTo>
                  <a:cubicBezTo>
                    <a:pt x="1899681" y="0"/>
                    <a:pt x="1907875" y="3394"/>
                    <a:pt x="1913916" y="9436"/>
                  </a:cubicBezTo>
                  <a:cubicBezTo>
                    <a:pt x="1919958" y="15477"/>
                    <a:pt x="1923352" y="23671"/>
                    <a:pt x="1923352" y="32215"/>
                  </a:cubicBezTo>
                  <a:lnTo>
                    <a:pt x="1923352" y="1652869"/>
                  </a:lnTo>
                  <a:cubicBezTo>
                    <a:pt x="1923352" y="1661413"/>
                    <a:pt x="1919958" y="1669607"/>
                    <a:pt x="1913916" y="1675648"/>
                  </a:cubicBezTo>
                  <a:cubicBezTo>
                    <a:pt x="1907875" y="1681690"/>
                    <a:pt x="1899681" y="1685084"/>
                    <a:pt x="1891137" y="1685084"/>
                  </a:cubicBezTo>
                  <a:lnTo>
                    <a:pt x="32215" y="1685084"/>
                  </a:lnTo>
                  <a:cubicBezTo>
                    <a:pt x="23671" y="1685084"/>
                    <a:pt x="15477" y="1681690"/>
                    <a:pt x="9436" y="1675648"/>
                  </a:cubicBezTo>
                  <a:cubicBezTo>
                    <a:pt x="3394" y="1669607"/>
                    <a:pt x="0" y="1661413"/>
                    <a:pt x="0" y="1652869"/>
                  </a:cubicBezTo>
                  <a:lnTo>
                    <a:pt x="0" y="32215"/>
                  </a:lnTo>
                  <a:cubicBezTo>
                    <a:pt x="0" y="23671"/>
                    <a:pt x="3394" y="15477"/>
                    <a:pt x="9436" y="9436"/>
                  </a:cubicBezTo>
                  <a:cubicBezTo>
                    <a:pt x="15477" y="3394"/>
                    <a:pt x="23671" y="0"/>
                    <a:pt x="32215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923352" cy="1723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180608" y="3384983"/>
            <a:ext cx="5456958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Рационал сандар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525506" y="3375458"/>
            <a:ext cx="5456958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Иррационал сандар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56359" y="4239992"/>
            <a:ext cx="6593780" cy="308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Санды бөлшек түрінде көрсетуге болатын болса, ол рационал болып табылады. Ол оң және теріс сандарды қамтиды, оның ішінде 0.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186426" y="4239992"/>
            <a:ext cx="6552181" cy="2608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26"/>
              </a:lnSpc>
              <a:spcBef>
                <a:spcPct val="0"/>
              </a:spcBef>
            </a:pPr>
            <a:r>
              <a:rPr lang="en-US" sz="2947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Иррационал сандарды жай бөлшек түрінде көрсету мүмкін емес. Ондық бөлшек ретінде жазылғанда, олар қайталанбайды және аяқталмайды.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1133030">
            <a:off x="10326797" y="7868474"/>
            <a:ext cx="1108120" cy="1051707"/>
          </a:xfrm>
          <a:custGeom>
            <a:avLst/>
            <a:gdLst/>
            <a:ahLst/>
            <a:cxnLst/>
            <a:rect r="r" b="b" t="t" l="l"/>
            <a:pathLst>
              <a:path h="1051707" w="1108120">
                <a:moveTo>
                  <a:pt x="0" y="0"/>
                </a:moveTo>
                <a:lnTo>
                  <a:pt x="1108120" y="0"/>
                </a:lnTo>
                <a:lnTo>
                  <a:pt x="1108120" y="1051706"/>
                </a:lnTo>
                <a:lnTo>
                  <a:pt x="0" y="1051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350851">
            <a:off x="12190868" y="7916078"/>
            <a:ext cx="667066" cy="894845"/>
          </a:xfrm>
          <a:custGeom>
            <a:avLst/>
            <a:gdLst/>
            <a:ahLst/>
            <a:cxnLst/>
            <a:rect r="r" b="b" t="t" l="l"/>
            <a:pathLst>
              <a:path h="894845" w="667066">
                <a:moveTo>
                  <a:pt x="0" y="0"/>
                </a:moveTo>
                <a:lnTo>
                  <a:pt x="667066" y="0"/>
                </a:lnTo>
                <a:lnTo>
                  <a:pt x="667066" y="894845"/>
                </a:lnTo>
                <a:lnTo>
                  <a:pt x="0" y="8948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-350851">
            <a:off x="12403318" y="6467117"/>
            <a:ext cx="1445348" cy="2724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229"/>
              </a:lnSpc>
              <a:spcBef>
                <a:spcPct val="0"/>
              </a:spcBef>
            </a:pPr>
            <a:r>
              <a:rPr lang="en-US" sz="15878" u="none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.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-350851">
            <a:off x="13475201" y="7784627"/>
            <a:ext cx="665439" cy="894845"/>
          </a:xfrm>
          <a:custGeom>
            <a:avLst/>
            <a:gdLst/>
            <a:ahLst/>
            <a:cxnLst/>
            <a:rect r="r" b="b" t="t" l="l"/>
            <a:pathLst>
              <a:path h="894845" w="665439">
                <a:moveTo>
                  <a:pt x="0" y="0"/>
                </a:moveTo>
                <a:lnTo>
                  <a:pt x="665439" y="0"/>
                </a:lnTo>
                <a:lnTo>
                  <a:pt x="665439" y="894845"/>
                </a:lnTo>
                <a:lnTo>
                  <a:pt x="0" y="8948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350851">
            <a:off x="14177808" y="7692280"/>
            <a:ext cx="606868" cy="894845"/>
          </a:xfrm>
          <a:custGeom>
            <a:avLst/>
            <a:gdLst/>
            <a:ahLst/>
            <a:cxnLst/>
            <a:rect r="r" b="b" t="t" l="l"/>
            <a:pathLst>
              <a:path h="894845" w="606868">
                <a:moveTo>
                  <a:pt x="0" y="0"/>
                </a:moveTo>
                <a:lnTo>
                  <a:pt x="606867" y="0"/>
                </a:lnTo>
                <a:lnTo>
                  <a:pt x="606867" y="894845"/>
                </a:lnTo>
                <a:lnTo>
                  <a:pt x="0" y="8948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350851">
            <a:off x="14929809" y="7637987"/>
            <a:ext cx="619883" cy="894845"/>
          </a:xfrm>
          <a:custGeom>
            <a:avLst/>
            <a:gdLst/>
            <a:ahLst/>
            <a:cxnLst/>
            <a:rect r="r" b="b" t="t" l="l"/>
            <a:pathLst>
              <a:path h="894845" w="619883">
                <a:moveTo>
                  <a:pt x="0" y="0"/>
                </a:moveTo>
                <a:lnTo>
                  <a:pt x="619884" y="0"/>
                </a:lnTo>
                <a:lnTo>
                  <a:pt x="619884" y="894845"/>
                </a:lnTo>
                <a:lnTo>
                  <a:pt x="0" y="894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284898">
            <a:off x="15644214" y="7508223"/>
            <a:ext cx="640833" cy="908397"/>
          </a:xfrm>
          <a:custGeom>
            <a:avLst/>
            <a:gdLst/>
            <a:ahLst/>
            <a:cxnLst/>
            <a:rect r="r" b="b" t="t" l="l"/>
            <a:pathLst>
              <a:path h="908397" w="640833">
                <a:moveTo>
                  <a:pt x="0" y="0"/>
                </a:moveTo>
                <a:lnTo>
                  <a:pt x="640833" y="0"/>
                </a:lnTo>
                <a:lnTo>
                  <a:pt x="640833" y="908396"/>
                </a:lnTo>
                <a:lnTo>
                  <a:pt x="0" y="9083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350851">
            <a:off x="2514442" y="7470007"/>
            <a:ext cx="669021" cy="965778"/>
          </a:xfrm>
          <a:custGeom>
            <a:avLst/>
            <a:gdLst/>
            <a:ahLst/>
            <a:cxnLst/>
            <a:rect r="r" b="b" t="t" l="l"/>
            <a:pathLst>
              <a:path h="965778" w="669021">
                <a:moveTo>
                  <a:pt x="0" y="0"/>
                </a:moveTo>
                <a:lnTo>
                  <a:pt x="669021" y="0"/>
                </a:lnTo>
                <a:lnTo>
                  <a:pt x="669021" y="965778"/>
                </a:lnTo>
                <a:lnTo>
                  <a:pt x="0" y="9657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440750">
            <a:off x="5172315" y="7557441"/>
            <a:ext cx="665439" cy="894845"/>
          </a:xfrm>
          <a:custGeom>
            <a:avLst/>
            <a:gdLst/>
            <a:ahLst/>
            <a:cxnLst/>
            <a:rect r="r" b="b" t="t" l="l"/>
            <a:pathLst>
              <a:path h="894845" w="665439">
                <a:moveTo>
                  <a:pt x="0" y="0"/>
                </a:moveTo>
                <a:lnTo>
                  <a:pt x="665439" y="0"/>
                </a:lnTo>
                <a:lnTo>
                  <a:pt x="665439" y="894845"/>
                </a:lnTo>
                <a:lnTo>
                  <a:pt x="0" y="8948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310426">
            <a:off x="7426704" y="6729276"/>
            <a:ext cx="608035" cy="896567"/>
          </a:xfrm>
          <a:custGeom>
            <a:avLst/>
            <a:gdLst/>
            <a:ahLst/>
            <a:cxnLst/>
            <a:rect r="r" b="b" t="t" l="l"/>
            <a:pathLst>
              <a:path h="896567" w="608035">
                <a:moveTo>
                  <a:pt x="0" y="0"/>
                </a:moveTo>
                <a:lnTo>
                  <a:pt x="608036" y="0"/>
                </a:lnTo>
                <a:lnTo>
                  <a:pt x="608036" y="896567"/>
                </a:lnTo>
                <a:lnTo>
                  <a:pt x="0" y="8965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310426">
            <a:off x="7236430" y="8039665"/>
            <a:ext cx="741907" cy="1000120"/>
          </a:xfrm>
          <a:custGeom>
            <a:avLst/>
            <a:gdLst/>
            <a:ahLst/>
            <a:cxnLst/>
            <a:rect r="r" b="b" t="t" l="l"/>
            <a:pathLst>
              <a:path h="1000120" w="741907">
                <a:moveTo>
                  <a:pt x="0" y="0"/>
                </a:moveTo>
                <a:lnTo>
                  <a:pt x="741907" y="0"/>
                </a:lnTo>
                <a:lnTo>
                  <a:pt x="741907" y="1000120"/>
                </a:lnTo>
                <a:lnTo>
                  <a:pt x="0" y="10001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-405715">
            <a:off x="4544890" y="7042385"/>
            <a:ext cx="441030" cy="210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394CB5"/>
                </a:solidFill>
                <a:latin typeface="Hanuman"/>
                <a:ea typeface="Hanuman"/>
                <a:cs typeface="Hanuman"/>
                <a:sym typeface="Hanuman"/>
              </a:rPr>
              <a:t>-</a:t>
            </a:r>
          </a:p>
        </p:txBody>
      </p:sp>
      <p:sp>
        <p:nvSpPr>
          <p:cNvPr name="TextBox 25" id="25"/>
          <p:cNvSpPr txBox="true"/>
          <p:nvPr/>
        </p:nvSpPr>
        <p:spPr>
          <a:xfrm rot="374342">
            <a:off x="6970733" y="5424118"/>
            <a:ext cx="1560348" cy="2884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82"/>
              </a:lnSpc>
              <a:spcBef>
                <a:spcPct val="0"/>
              </a:spcBef>
            </a:pPr>
            <a:r>
              <a:rPr lang="en-US" sz="16487">
                <a:solidFill>
                  <a:srgbClr val="FABB17"/>
                </a:solidFill>
                <a:latin typeface="Hanuman"/>
                <a:ea typeface="Hanuman"/>
                <a:cs typeface="Hanuman"/>
                <a:sym typeface="Hanuman"/>
              </a:rPr>
              <a:t>_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E3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60349" y="2597385"/>
            <a:ext cx="14367303" cy="6660915"/>
            <a:chOff x="0" y="0"/>
            <a:chExt cx="3783981" cy="175431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783981" cy="1754315"/>
            </a:xfrm>
            <a:custGeom>
              <a:avLst/>
              <a:gdLst/>
              <a:ahLst/>
              <a:cxnLst/>
              <a:rect r="r" b="b" t="t" l="l"/>
              <a:pathLst>
                <a:path h="1754315" w="3783981">
                  <a:moveTo>
                    <a:pt x="15627" y="0"/>
                  </a:moveTo>
                  <a:lnTo>
                    <a:pt x="3768354" y="0"/>
                  </a:lnTo>
                  <a:cubicBezTo>
                    <a:pt x="3772499" y="0"/>
                    <a:pt x="3776473" y="1646"/>
                    <a:pt x="3779404" y="4577"/>
                  </a:cubicBezTo>
                  <a:cubicBezTo>
                    <a:pt x="3782335" y="7508"/>
                    <a:pt x="3783981" y="11482"/>
                    <a:pt x="3783981" y="15627"/>
                  </a:cubicBezTo>
                  <a:lnTo>
                    <a:pt x="3783981" y="1738688"/>
                  </a:lnTo>
                  <a:cubicBezTo>
                    <a:pt x="3783981" y="1747319"/>
                    <a:pt x="3776985" y="1754315"/>
                    <a:pt x="3768354" y="1754315"/>
                  </a:cubicBezTo>
                  <a:lnTo>
                    <a:pt x="15627" y="1754315"/>
                  </a:lnTo>
                  <a:cubicBezTo>
                    <a:pt x="11482" y="1754315"/>
                    <a:pt x="7508" y="1752669"/>
                    <a:pt x="4577" y="1749738"/>
                  </a:cubicBezTo>
                  <a:cubicBezTo>
                    <a:pt x="1646" y="1746807"/>
                    <a:pt x="0" y="1742833"/>
                    <a:pt x="0" y="1738688"/>
                  </a:cubicBezTo>
                  <a:lnTo>
                    <a:pt x="0" y="15627"/>
                  </a:lnTo>
                  <a:cubicBezTo>
                    <a:pt x="0" y="11482"/>
                    <a:pt x="1646" y="7508"/>
                    <a:pt x="4577" y="4577"/>
                  </a:cubicBezTo>
                  <a:cubicBezTo>
                    <a:pt x="7508" y="1646"/>
                    <a:pt x="11482" y="0"/>
                    <a:pt x="15627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783981" cy="17924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583264">
            <a:off x="68666" y="466596"/>
            <a:ext cx="789425" cy="1164032"/>
          </a:xfrm>
          <a:custGeom>
            <a:avLst/>
            <a:gdLst/>
            <a:ahLst/>
            <a:cxnLst/>
            <a:rect r="r" b="b" t="t" l="l"/>
            <a:pathLst>
              <a:path h="1164032" w="789425">
                <a:moveTo>
                  <a:pt x="0" y="0"/>
                </a:moveTo>
                <a:lnTo>
                  <a:pt x="789426" y="0"/>
                </a:lnTo>
                <a:lnTo>
                  <a:pt x="789426" y="1164032"/>
                </a:lnTo>
                <a:lnTo>
                  <a:pt x="0" y="1164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453204">
            <a:off x="-133626" y="3007304"/>
            <a:ext cx="1009221" cy="1209306"/>
          </a:xfrm>
          <a:custGeom>
            <a:avLst/>
            <a:gdLst/>
            <a:ahLst/>
            <a:cxnLst/>
            <a:rect r="r" b="b" t="t" l="l"/>
            <a:pathLst>
              <a:path h="1209306" w="1009221">
                <a:moveTo>
                  <a:pt x="0" y="0"/>
                </a:moveTo>
                <a:lnTo>
                  <a:pt x="1009221" y="0"/>
                </a:lnTo>
                <a:lnTo>
                  <a:pt x="1009221" y="1209306"/>
                </a:lnTo>
                <a:lnTo>
                  <a:pt x="0" y="120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82160">
            <a:off x="-27271" y="5651171"/>
            <a:ext cx="921681" cy="1242462"/>
          </a:xfrm>
          <a:custGeom>
            <a:avLst/>
            <a:gdLst/>
            <a:ahLst/>
            <a:cxnLst/>
            <a:rect r="r" b="b" t="t" l="l"/>
            <a:pathLst>
              <a:path h="1242462" w="921681">
                <a:moveTo>
                  <a:pt x="0" y="0"/>
                </a:moveTo>
                <a:lnTo>
                  <a:pt x="921681" y="0"/>
                </a:lnTo>
                <a:lnTo>
                  <a:pt x="921681" y="1242461"/>
                </a:lnTo>
                <a:lnTo>
                  <a:pt x="0" y="12424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83264">
            <a:off x="-39369" y="8176964"/>
            <a:ext cx="733181" cy="1081098"/>
          </a:xfrm>
          <a:custGeom>
            <a:avLst/>
            <a:gdLst/>
            <a:ahLst/>
            <a:cxnLst/>
            <a:rect r="r" b="b" t="t" l="l"/>
            <a:pathLst>
              <a:path h="1081098" w="733181">
                <a:moveTo>
                  <a:pt x="0" y="0"/>
                </a:moveTo>
                <a:lnTo>
                  <a:pt x="733181" y="0"/>
                </a:lnTo>
                <a:lnTo>
                  <a:pt x="733181" y="1081098"/>
                </a:lnTo>
                <a:lnTo>
                  <a:pt x="0" y="10810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08235">
            <a:off x="643191" y="8262600"/>
            <a:ext cx="840037" cy="1129634"/>
          </a:xfrm>
          <a:custGeom>
            <a:avLst/>
            <a:gdLst/>
            <a:ahLst/>
            <a:cxnLst/>
            <a:rect r="r" b="b" t="t" l="l"/>
            <a:pathLst>
              <a:path h="1129634" w="840037">
                <a:moveTo>
                  <a:pt x="0" y="0"/>
                </a:moveTo>
                <a:lnTo>
                  <a:pt x="840037" y="0"/>
                </a:lnTo>
                <a:lnTo>
                  <a:pt x="840037" y="1129634"/>
                </a:lnTo>
                <a:lnTo>
                  <a:pt x="0" y="11296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60699">
            <a:off x="16715811" y="418482"/>
            <a:ext cx="822719" cy="1103648"/>
          </a:xfrm>
          <a:custGeom>
            <a:avLst/>
            <a:gdLst/>
            <a:ahLst/>
            <a:cxnLst/>
            <a:rect r="r" b="b" t="t" l="l"/>
            <a:pathLst>
              <a:path h="1103648" w="822719">
                <a:moveTo>
                  <a:pt x="0" y="0"/>
                </a:moveTo>
                <a:lnTo>
                  <a:pt x="822720" y="0"/>
                </a:lnTo>
                <a:lnTo>
                  <a:pt x="822720" y="1103648"/>
                </a:lnTo>
                <a:lnTo>
                  <a:pt x="0" y="11036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560699">
            <a:off x="17581817" y="579366"/>
            <a:ext cx="764527" cy="1103648"/>
          </a:xfrm>
          <a:custGeom>
            <a:avLst/>
            <a:gdLst/>
            <a:ahLst/>
            <a:cxnLst/>
            <a:rect r="r" b="b" t="t" l="l"/>
            <a:pathLst>
              <a:path h="1103648" w="764527">
                <a:moveTo>
                  <a:pt x="0" y="0"/>
                </a:moveTo>
                <a:lnTo>
                  <a:pt x="764527" y="0"/>
                </a:lnTo>
                <a:lnTo>
                  <a:pt x="764527" y="1103648"/>
                </a:lnTo>
                <a:lnTo>
                  <a:pt x="0" y="11036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660003">
            <a:off x="16662258" y="3178280"/>
            <a:ext cx="818498" cy="1160242"/>
          </a:xfrm>
          <a:custGeom>
            <a:avLst/>
            <a:gdLst/>
            <a:ahLst/>
            <a:cxnLst/>
            <a:rect r="r" b="b" t="t" l="l"/>
            <a:pathLst>
              <a:path h="1160242" w="818498">
                <a:moveTo>
                  <a:pt x="0" y="0"/>
                </a:moveTo>
                <a:lnTo>
                  <a:pt x="818498" y="0"/>
                </a:lnTo>
                <a:lnTo>
                  <a:pt x="818498" y="1160242"/>
                </a:lnTo>
                <a:lnTo>
                  <a:pt x="0" y="11602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660003">
            <a:off x="17465310" y="3017876"/>
            <a:ext cx="862798" cy="1160242"/>
          </a:xfrm>
          <a:custGeom>
            <a:avLst/>
            <a:gdLst/>
            <a:ahLst/>
            <a:cxnLst/>
            <a:rect r="r" b="b" t="t" l="l"/>
            <a:pathLst>
              <a:path h="1160242" w="862798">
                <a:moveTo>
                  <a:pt x="0" y="0"/>
                </a:moveTo>
                <a:lnTo>
                  <a:pt x="862798" y="0"/>
                </a:lnTo>
                <a:lnTo>
                  <a:pt x="862798" y="1160242"/>
                </a:lnTo>
                <a:lnTo>
                  <a:pt x="0" y="1160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687350">
            <a:off x="17614173" y="5901512"/>
            <a:ext cx="801068" cy="1079872"/>
          </a:xfrm>
          <a:custGeom>
            <a:avLst/>
            <a:gdLst/>
            <a:ahLst/>
            <a:cxnLst/>
            <a:rect r="r" b="b" t="t" l="l"/>
            <a:pathLst>
              <a:path h="1079872" w="801068">
                <a:moveTo>
                  <a:pt x="0" y="0"/>
                </a:moveTo>
                <a:lnTo>
                  <a:pt x="801068" y="0"/>
                </a:lnTo>
                <a:lnTo>
                  <a:pt x="801068" y="1079872"/>
                </a:lnTo>
                <a:lnTo>
                  <a:pt x="0" y="1079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687350">
            <a:off x="16729927" y="5732466"/>
            <a:ext cx="901202" cy="1079872"/>
          </a:xfrm>
          <a:custGeom>
            <a:avLst/>
            <a:gdLst/>
            <a:ahLst/>
            <a:cxnLst/>
            <a:rect r="r" b="b" t="t" l="l"/>
            <a:pathLst>
              <a:path h="1079872" w="901202">
                <a:moveTo>
                  <a:pt x="0" y="0"/>
                </a:moveTo>
                <a:lnTo>
                  <a:pt x="901202" y="0"/>
                </a:lnTo>
                <a:lnTo>
                  <a:pt x="901202" y="1079871"/>
                </a:lnTo>
                <a:lnTo>
                  <a:pt x="0" y="107987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665515">
            <a:off x="17428866" y="8220177"/>
            <a:ext cx="911910" cy="1092703"/>
          </a:xfrm>
          <a:custGeom>
            <a:avLst/>
            <a:gdLst/>
            <a:ahLst/>
            <a:cxnLst/>
            <a:rect r="r" b="b" t="t" l="l"/>
            <a:pathLst>
              <a:path h="1092703" w="911910">
                <a:moveTo>
                  <a:pt x="0" y="0"/>
                </a:moveTo>
                <a:lnTo>
                  <a:pt x="911909" y="0"/>
                </a:lnTo>
                <a:lnTo>
                  <a:pt x="911909" y="1092703"/>
                </a:lnTo>
                <a:lnTo>
                  <a:pt x="0" y="10927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665515">
            <a:off x="16589803" y="8394409"/>
            <a:ext cx="812573" cy="1092703"/>
          </a:xfrm>
          <a:custGeom>
            <a:avLst/>
            <a:gdLst/>
            <a:ahLst/>
            <a:cxnLst/>
            <a:rect r="r" b="b" t="t" l="l"/>
            <a:pathLst>
              <a:path h="1092703" w="812573">
                <a:moveTo>
                  <a:pt x="0" y="0"/>
                </a:moveTo>
                <a:lnTo>
                  <a:pt x="812573" y="0"/>
                </a:lnTo>
                <a:lnTo>
                  <a:pt x="812573" y="1092703"/>
                </a:lnTo>
                <a:lnTo>
                  <a:pt x="0" y="10927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960349" y="1120224"/>
            <a:ext cx="14367303" cy="111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Иррационал сандарды жуықтау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963475" y="2987208"/>
            <a:ext cx="8365882" cy="80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424"/>
              </a:lnSpc>
              <a:spcBef>
                <a:spcPct val="0"/>
              </a:spcBef>
            </a:pPr>
            <a:r>
              <a:rPr lang="en-US" b="true" sz="4588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Шамамен мәнжуықта  √   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354217" y="4263627"/>
            <a:ext cx="1285225" cy="953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645"/>
              </a:lnSpc>
              <a:spcBef>
                <a:spcPct val="0"/>
              </a:spcBef>
            </a:pPr>
            <a:r>
              <a:rPr lang="en-US" sz="5460" u="none">
                <a:solidFill>
                  <a:srgbClr val="784BAF"/>
                </a:solidFill>
                <a:latin typeface="Hanuman"/>
                <a:ea typeface="Hanuman"/>
                <a:cs typeface="Hanuman"/>
                <a:sym typeface="Hanuman"/>
              </a:rPr>
              <a:t>√</a:t>
            </a:r>
          </a:p>
        </p:txBody>
      </p:sp>
      <p:sp>
        <p:nvSpPr>
          <p:cNvPr name="AutoShape 21" id="21"/>
          <p:cNvSpPr/>
          <p:nvPr/>
        </p:nvSpPr>
        <p:spPr>
          <a:xfrm>
            <a:off x="5163427" y="5686335"/>
            <a:ext cx="8180578" cy="0"/>
          </a:xfrm>
          <a:prstGeom prst="line">
            <a:avLst/>
          </a:prstGeom>
          <a:ln cap="flat" w="57150">
            <a:solidFill>
              <a:srgbClr val="000000"/>
            </a:solidFill>
            <a:prstDash val="solid"/>
            <a:headEnd type="arrow" len="sm" w="med"/>
            <a:tailEnd type="arrow" len="sm" w="med"/>
          </a:ln>
        </p:spPr>
      </p:sp>
      <p:sp>
        <p:nvSpPr>
          <p:cNvPr name="AutoShape 22" id="22"/>
          <p:cNvSpPr/>
          <p:nvPr/>
        </p:nvSpPr>
        <p:spPr>
          <a:xfrm>
            <a:off x="6203120" y="5381930"/>
            <a:ext cx="0" cy="608809"/>
          </a:xfrm>
          <a:prstGeom prst="line">
            <a:avLst/>
          </a:prstGeom>
          <a:ln cap="flat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>
            <a:off x="7412010" y="5381930"/>
            <a:ext cx="0" cy="608809"/>
          </a:xfrm>
          <a:prstGeom prst="line">
            <a:avLst/>
          </a:prstGeom>
          <a:ln cap="flat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>
            <a:off x="8625381" y="5408308"/>
            <a:ext cx="0" cy="608809"/>
          </a:xfrm>
          <a:prstGeom prst="line">
            <a:avLst/>
          </a:prstGeom>
          <a:ln cap="flat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5" id="25"/>
          <p:cNvSpPr/>
          <p:nvPr/>
        </p:nvSpPr>
        <p:spPr>
          <a:xfrm>
            <a:off x="9834271" y="5408308"/>
            <a:ext cx="0" cy="608809"/>
          </a:xfrm>
          <a:prstGeom prst="line">
            <a:avLst/>
          </a:prstGeom>
          <a:ln cap="flat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6" id="26"/>
          <p:cNvSpPr/>
          <p:nvPr/>
        </p:nvSpPr>
        <p:spPr>
          <a:xfrm>
            <a:off x="11047641" y="5408308"/>
            <a:ext cx="0" cy="608809"/>
          </a:xfrm>
          <a:prstGeom prst="line">
            <a:avLst/>
          </a:prstGeom>
          <a:ln cap="flat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7" id="27"/>
          <p:cNvSpPr/>
          <p:nvPr/>
        </p:nvSpPr>
        <p:spPr>
          <a:xfrm>
            <a:off x="12256531" y="5408308"/>
            <a:ext cx="0" cy="608809"/>
          </a:xfrm>
          <a:prstGeom prst="line">
            <a:avLst/>
          </a:prstGeom>
          <a:ln cap="flat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8" id="28"/>
          <p:cNvSpPr txBox="true"/>
          <p:nvPr/>
        </p:nvSpPr>
        <p:spPr>
          <a:xfrm rot="0">
            <a:off x="5914340" y="4353427"/>
            <a:ext cx="799620" cy="882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00"/>
              </a:lnSpc>
              <a:spcBef>
                <a:spcPct val="0"/>
              </a:spcBef>
            </a:pPr>
            <a:r>
              <a:rPr lang="en-US" sz="5000" u="none">
                <a:solidFill>
                  <a:srgbClr val="784BAF"/>
                </a:solidFill>
                <a:latin typeface="Hanuman"/>
                <a:ea typeface="Hanuman"/>
                <a:cs typeface="Hanuman"/>
                <a:sym typeface="Hanuman"/>
              </a:rPr>
              <a:t>4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548084" y="4263627"/>
            <a:ext cx="1285225" cy="953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645"/>
              </a:lnSpc>
              <a:spcBef>
                <a:spcPct val="0"/>
              </a:spcBef>
            </a:pPr>
            <a:r>
              <a:rPr lang="en-US" sz="5460" u="none">
                <a:solidFill>
                  <a:srgbClr val="784BAF"/>
                </a:solidFill>
                <a:latin typeface="Hanuman"/>
                <a:ea typeface="Hanuman"/>
                <a:cs typeface="Hanuman"/>
                <a:sym typeface="Hanuman"/>
              </a:rPr>
              <a:t>√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033689" y="4299002"/>
            <a:ext cx="799620" cy="882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00"/>
              </a:lnSpc>
              <a:spcBef>
                <a:spcPct val="0"/>
              </a:spcBef>
            </a:pPr>
            <a:r>
              <a:rPr lang="en-US" sz="5000" u="none">
                <a:solidFill>
                  <a:srgbClr val="784BAF"/>
                </a:solidFill>
                <a:latin typeface="Hanuman"/>
                <a:ea typeface="Hanuman"/>
                <a:cs typeface="Hanuman"/>
                <a:sym typeface="Hanuman"/>
              </a:rPr>
              <a:t>9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294028" y="3006258"/>
            <a:ext cx="771282" cy="80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24"/>
              </a:lnSpc>
              <a:spcBef>
                <a:spcPct val="0"/>
              </a:spcBef>
            </a:pPr>
            <a:r>
              <a:rPr lang="en-US" b="true" sz="4588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6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849347" y="6009789"/>
            <a:ext cx="799620" cy="882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00"/>
              </a:lnSpc>
              <a:spcBef>
                <a:spcPct val="0"/>
              </a:spcBef>
            </a:pPr>
            <a:r>
              <a:rPr lang="en-US" sz="5000" u="none">
                <a:solidFill>
                  <a:srgbClr val="784BAF"/>
                </a:solidFill>
                <a:latin typeface="Hanuman"/>
                <a:ea typeface="Hanuman"/>
                <a:cs typeface="Hanuman"/>
                <a:sym typeface="Hanuman"/>
              </a:rPr>
              <a:t>2 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1989764" y="6008426"/>
            <a:ext cx="799620" cy="882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00"/>
              </a:lnSpc>
              <a:spcBef>
                <a:spcPct val="0"/>
              </a:spcBef>
            </a:pPr>
            <a:r>
              <a:rPr lang="en-US" sz="5000" u="none">
                <a:solidFill>
                  <a:srgbClr val="784BAF"/>
                </a:solidFill>
                <a:latin typeface="Hanuman"/>
                <a:ea typeface="Hanuman"/>
                <a:cs typeface="Hanuman"/>
                <a:sym typeface="Hanuman"/>
              </a:rPr>
              <a:t>3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7893972" y="4209202"/>
            <a:ext cx="1285225" cy="953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645"/>
              </a:lnSpc>
              <a:spcBef>
                <a:spcPct val="0"/>
              </a:spcBef>
            </a:pPr>
            <a:r>
              <a:rPr lang="en-US" sz="5460" u="none">
                <a:solidFill>
                  <a:srgbClr val="EC4A52"/>
                </a:solidFill>
                <a:latin typeface="Hanuman"/>
                <a:ea typeface="Hanuman"/>
                <a:cs typeface="Hanuman"/>
                <a:sym typeface="Hanuman"/>
              </a:rPr>
              <a:t>√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8454095" y="4299002"/>
            <a:ext cx="799620" cy="882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00"/>
              </a:lnSpc>
              <a:spcBef>
                <a:spcPct val="0"/>
              </a:spcBef>
            </a:pPr>
            <a:r>
              <a:rPr lang="en-US" sz="5000" u="none">
                <a:solidFill>
                  <a:srgbClr val="EC4A52"/>
                </a:solidFill>
                <a:latin typeface="Hanuman"/>
                <a:ea typeface="Hanuman"/>
                <a:cs typeface="Hanuman"/>
                <a:sym typeface="Hanuman"/>
              </a:rPr>
              <a:t>6 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356861" y="6008426"/>
            <a:ext cx="2194469" cy="882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00"/>
              </a:lnSpc>
              <a:spcBef>
                <a:spcPct val="0"/>
              </a:spcBef>
            </a:pPr>
            <a:r>
              <a:rPr lang="en-US" sz="5000" u="none">
                <a:solidFill>
                  <a:srgbClr val="EC4A52"/>
                </a:solidFill>
                <a:latin typeface="Hanuman"/>
                <a:ea typeface="Hanuman"/>
                <a:cs typeface="Hanuman"/>
                <a:sym typeface="Hanuman"/>
              </a:rPr>
              <a:t>≈2.4 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401465" y="7669303"/>
            <a:ext cx="13450319" cy="1109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√6-ға жақын дәйекті квадрат сандарды қарап, оның мәнін 2 мен 3 арасында бағалауға болады.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1749625" y="7659778"/>
            <a:ext cx="587177" cy="532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2"/>
              </a:lnSpc>
              <a:spcBef>
                <a:spcPct val="0"/>
              </a:spcBef>
            </a:pPr>
            <a:r>
              <a:rPr lang="en-US" sz="3023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√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E3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64252" y="2313941"/>
            <a:ext cx="15359497" cy="6944359"/>
            <a:chOff x="0" y="0"/>
            <a:chExt cx="3880184" cy="175431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80184" cy="1754315"/>
            </a:xfrm>
            <a:custGeom>
              <a:avLst/>
              <a:gdLst/>
              <a:ahLst/>
              <a:cxnLst/>
              <a:rect r="r" b="b" t="t" l="l"/>
              <a:pathLst>
                <a:path h="1754315" w="3880184">
                  <a:moveTo>
                    <a:pt x="14617" y="0"/>
                  </a:moveTo>
                  <a:lnTo>
                    <a:pt x="3865567" y="0"/>
                  </a:lnTo>
                  <a:cubicBezTo>
                    <a:pt x="3873640" y="0"/>
                    <a:pt x="3880184" y="6544"/>
                    <a:pt x="3880184" y="14617"/>
                  </a:cubicBezTo>
                  <a:lnTo>
                    <a:pt x="3880184" y="1739698"/>
                  </a:lnTo>
                  <a:cubicBezTo>
                    <a:pt x="3880184" y="1747771"/>
                    <a:pt x="3873640" y="1754315"/>
                    <a:pt x="3865567" y="1754315"/>
                  </a:cubicBezTo>
                  <a:lnTo>
                    <a:pt x="14617" y="1754315"/>
                  </a:lnTo>
                  <a:cubicBezTo>
                    <a:pt x="6544" y="1754315"/>
                    <a:pt x="0" y="1747771"/>
                    <a:pt x="0" y="1739698"/>
                  </a:cubicBezTo>
                  <a:lnTo>
                    <a:pt x="0" y="14617"/>
                  </a:lnTo>
                  <a:cubicBezTo>
                    <a:pt x="0" y="6544"/>
                    <a:pt x="6544" y="0"/>
                    <a:pt x="14617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880184" cy="17924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5400000">
            <a:off x="6288648" y="4135217"/>
            <a:ext cx="3957445" cy="3256466"/>
          </a:xfrm>
          <a:custGeom>
            <a:avLst/>
            <a:gdLst/>
            <a:ahLst/>
            <a:cxnLst/>
            <a:rect r="r" b="b" t="t" l="l"/>
            <a:pathLst>
              <a:path h="3256466" w="3957445">
                <a:moveTo>
                  <a:pt x="0" y="0"/>
                </a:moveTo>
                <a:lnTo>
                  <a:pt x="3957445" y="0"/>
                </a:lnTo>
                <a:lnTo>
                  <a:pt x="3957445" y="3256465"/>
                </a:lnTo>
                <a:lnTo>
                  <a:pt x="0" y="3256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2901" t="0" r="-126460" b="-25164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166371" y="990836"/>
            <a:ext cx="14367303" cy="111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100"/>
              </a:lnSpc>
              <a:spcBef>
                <a:spcPct val="0"/>
              </a:spcBef>
            </a:pPr>
            <a:r>
              <a:rPr lang="en-US" sz="6500" u="none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Approximating Irrational Numbers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41162" y="2734740"/>
            <a:ext cx="14423424" cy="76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30"/>
              </a:lnSpc>
              <a:spcBef>
                <a:spcPct val="0"/>
              </a:spcBef>
            </a:pPr>
            <a:r>
              <a:rPr lang="en-US" b="true" sz="4378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 Approximate the value of √ to the nearest hundredth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031329" y="2744671"/>
            <a:ext cx="538913" cy="76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30"/>
              </a:lnSpc>
              <a:spcBef>
                <a:spcPct val="0"/>
              </a:spcBef>
            </a:pPr>
            <a:r>
              <a:rPr lang="en-US" b="true" sz="4378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6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302490" y="7990971"/>
            <a:ext cx="3695006" cy="867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02"/>
              </a:lnSpc>
              <a:spcBef>
                <a:spcPct val="0"/>
              </a:spcBef>
            </a:pPr>
            <a:r>
              <a:rPr lang="en-US" sz="2502" u="none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Square the estimate of 2.4 to see how close it is to 6.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5400000">
            <a:off x="2187888" y="4135217"/>
            <a:ext cx="3957445" cy="3256466"/>
          </a:xfrm>
          <a:custGeom>
            <a:avLst/>
            <a:gdLst/>
            <a:ahLst/>
            <a:cxnLst/>
            <a:rect r="r" b="b" t="t" l="l"/>
            <a:pathLst>
              <a:path h="3256466" w="3957445">
                <a:moveTo>
                  <a:pt x="0" y="0"/>
                </a:moveTo>
                <a:lnTo>
                  <a:pt x="3957445" y="0"/>
                </a:lnTo>
                <a:lnTo>
                  <a:pt x="3957445" y="3256465"/>
                </a:lnTo>
                <a:lnTo>
                  <a:pt x="0" y="3256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2901" t="0" r="-126460" b="-251649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070540" y="4070978"/>
            <a:ext cx="619284" cy="49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4086"/>
              </a:lnSpc>
              <a:spcBef>
                <a:spcPct val="0"/>
              </a:spcBef>
            </a:pPr>
            <a:r>
              <a:rPr lang="en-US" sz="2919" u="none">
                <a:solidFill>
                  <a:srgbClr val="784BAF"/>
                </a:solidFill>
                <a:latin typeface="Hanuman"/>
                <a:ea typeface="Hanuman"/>
                <a:cs typeface="Hanuman"/>
                <a:sym typeface="Hanuman"/>
              </a:rPr>
              <a:t>2.4</a:t>
            </a:r>
          </a:p>
        </p:txBody>
      </p:sp>
      <p:sp>
        <p:nvSpPr>
          <p:cNvPr name="AutoShape 12" id="12"/>
          <p:cNvSpPr/>
          <p:nvPr/>
        </p:nvSpPr>
        <p:spPr>
          <a:xfrm>
            <a:off x="3738569" y="5089832"/>
            <a:ext cx="1207910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3" id="13"/>
          <p:cNvSpPr txBox="true"/>
          <p:nvPr/>
        </p:nvSpPr>
        <p:spPr>
          <a:xfrm rot="0">
            <a:off x="3673459" y="4572325"/>
            <a:ext cx="446222" cy="49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86"/>
              </a:lnSpc>
              <a:spcBef>
                <a:spcPct val="0"/>
              </a:spcBef>
            </a:pPr>
            <a:r>
              <a:rPr lang="en-US" sz="2919" u="none">
                <a:solidFill>
                  <a:srgbClr val="784BAF"/>
                </a:solidFill>
                <a:latin typeface="Hanuman"/>
                <a:ea typeface="Hanuman"/>
                <a:cs typeface="Hanuman"/>
                <a:sym typeface="Hanuman"/>
              </a:rPr>
              <a:t>× </a:t>
            </a:r>
          </a:p>
        </p:txBody>
      </p:sp>
      <p:sp>
        <p:nvSpPr>
          <p:cNvPr name="AutoShape 14" id="14"/>
          <p:cNvSpPr/>
          <p:nvPr/>
        </p:nvSpPr>
        <p:spPr>
          <a:xfrm>
            <a:off x="3069582" y="6111986"/>
            <a:ext cx="1876897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3297608" y="6809236"/>
            <a:ext cx="1524053" cy="49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86"/>
              </a:lnSpc>
              <a:spcBef>
                <a:spcPct val="0"/>
              </a:spcBef>
            </a:pPr>
            <a:r>
              <a:rPr lang="en-US" sz="2919" u="none">
                <a:solidFill>
                  <a:srgbClr val="784BAF"/>
                </a:solidFill>
                <a:latin typeface="Hanuman"/>
                <a:ea typeface="Hanuman"/>
                <a:cs typeface="Hanuman"/>
                <a:sym typeface="Hanuman"/>
              </a:rPr>
              <a:t>= 5.76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673459" y="5104100"/>
            <a:ext cx="1016365" cy="49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4086"/>
              </a:lnSpc>
              <a:spcBef>
                <a:spcPct val="0"/>
              </a:spcBef>
            </a:pPr>
            <a:r>
              <a:rPr lang="en-US" sz="2919" u="none">
                <a:solidFill>
                  <a:srgbClr val="784BAF"/>
                </a:solidFill>
                <a:latin typeface="Hanuman"/>
                <a:ea typeface="Hanuman"/>
                <a:cs typeface="Hanuman"/>
                <a:sym typeface="Hanuman"/>
              </a:rPr>
              <a:t>9 6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473567" y="5579468"/>
            <a:ext cx="1216256" cy="49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4086"/>
              </a:lnSpc>
              <a:spcBef>
                <a:spcPct val="0"/>
              </a:spcBef>
            </a:pPr>
            <a:r>
              <a:rPr lang="en-US" sz="2919" u="none">
                <a:solidFill>
                  <a:srgbClr val="784BAF"/>
                </a:solidFill>
                <a:latin typeface="Hanuman"/>
                <a:ea typeface="Hanuman"/>
                <a:cs typeface="Hanuman"/>
                <a:sym typeface="Hanuman"/>
              </a:rPr>
              <a:t>4 8 0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320257" y="6129314"/>
            <a:ext cx="1358661" cy="49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4086"/>
              </a:lnSpc>
              <a:spcBef>
                <a:spcPct val="0"/>
              </a:spcBef>
            </a:pPr>
            <a:r>
              <a:rPr lang="en-US" sz="2919" u="none">
                <a:solidFill>
                  <a:srgbClr val="784BAF"/>
                </a:solidFill>
                <a:latin typeface="Hanuman"/>
                <a:ea typeface="Hanuman"/>
                <a:cs typeface="Hanuman"/>
                <a:sym typeface="Hanuman"/>
              </a:rPr>
              <a:t> 5 7 6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059634" y="4473393"/>
            <a:ext cx="619284" cy="49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4086"/>
              </a:lnSpc>
              <a:spcBef>
                <a:spcPct val="0"/>
              </a:spcBef>
            </a:pPr>
            <a:r>
              <a:rPr lang="en-US" sz="2919" u="none">
                <a:solidFill>
                  <a:srgbClr val="784BAF"/>
                </a:solidFill>
                <a:latin typeface="Hanuman"/>
                <a:ea typeface="Hanuman"/>
                <a:cs typeface="Hanuman"/>
                <a:sym typeface="Hanuman"/>
              </a:rPr>
              <a:t>2.4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614994" y="7963071"/>
            <a:ext cx="3304753" cy="867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02"/>
              </a:lnSpc>
              <a:spcBef>
                <a:spcPct val="0"/>
              </a:spcBef>
            </a:pPr>
            <a:r>
              <a:rPr lang="en-US" sz="2502" u="none">
                <a:solidFill>
                  <a:srgbClr val="000000"/>
                </a:solidFill>
                <a:latin typeface="Hanuman"/>
                <a:ea typeface="Hanuman"/>
                <a:cs typeface="Hanuman"/>
                <a:sym typeface="Hanuman"/>
              </a:rPr>
              <a:t>Square 2.5 to see how close it is to 6.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214656" y="4090028"/>
            <a:ext cx="619284" cy="49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4086"/>
              </a:lnSpc>
              <a:spcBef>
                <a:spcPct val="0"/>
              </a:spcBef>
            </a:pPr>
            <a:r>
              <a:rPr lang="en-US" sz="2919" u="none">
                <a:solidFill>
                  <a:srgbClr val="784BAF"/>
                </a:solidFill>
                <a:latin typeface="Hanuman"/>
                <a:ea typeface="Hanuman"/>
                <a:cs typeface="Hanuman"/>
                <a:sym typeface="Hanuman"/>
              </a:rPr>
              <a:t>2.5</a:t>
            </a:r>
          </a:p>
        </p:txBody>
      </p:sp>
      <p:sp>
        <p:nvSpPr>
          <p:cNvPr name="AutoShape 22" id="22"/>
          <p:cNvSpPr/>
          <p:nvPr/>
        </p:nvSpPr>
        <p:spPr>
          <a:xfrm>
            <a:off x="7882685" y="5108882"/>
            <a:ext cx="1207910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3" id="23"/>
          <p:cNvSpPr txBox="true"/>
          <p:nvPr/>
        </p:nvSpPr>
        <p:spPr>
          <a:xfrm rot="0">
            <a:off x="7817576" y="4591375"/>
            <a:ext cx="446222" cy="49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86"/>
              </a:lnSpc>
              <a:spcBef>
                <a:spcPct val="0"/>
              </a:spcBef>
            </a:pPr>
            <a:r>
              <a:rPr lang="en-US" sz="2919" u="none">
                <a:solidFill>
                  <a:srgbClr val="784BAF"/>
                </a:solidFill>
                <a:latin typeface="Hanuman"/>
                <a:ea typeface="Hanuman"/>
                <a:cs typeface="Hanuman"/>
                <a:sym typeface="Hanuman"/>
              </a:rPr>
              <a:t>× </a:t>
            </a:r>
          </a:p>
        </p:txBody>
      </p:sp>
      <p:sp>
        <p:nvSpPr>
          <p:cNvPr name="AutoShape 24" id="24"/>
          <p:cNvSpPr/>
          <p:nvPr/>
        </p:nvSpPr>
        <p:spPr>
          <a:xfrm>
            <a:off x="7213699" y="6131036"/>
            <a:ext cx="1876897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5" id="25"/>
          <p:cNvSpPr txBox="true"/>
          <p:nvPr/>
        </p:nvSpPr>
        <p:spPr>
          <a:xfrm rot="0">
            <a:off x="7441725" y="6818761"/>
            <a:ext cx="1524053" cy="49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86"/>
              </a:lnSpc>
              <a:spcBef>
                <a:spcPct val="0"/>
              </a:spcBef>
            </a:pPr>
            <a:r>
              <a:rPr lang="en-US" sz="2919" u="none">
                <a:solidFill>
                  <a:srgbClr val="784BAF"/>
                </a:solidFill>
                <a:latin typeface="Hanuman"/>
                <a:ea typeface="Hanuman"/>
                <a:cs typeface="Hanuman"/>
                <a:sym typeface="Hanuman"/>
              </a:rPr>
              <a:t>= 6.25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817576" y="5123150"/>
            <a:ext cx="1016365" cy="49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4086"/>
              </a:lnSpc>
              <a:spcBef>
                <a:spcPct val="0"/>
              </a:spcBef>
            </a:pPr>
            <a:r>
              <a:rPr lang="en-US" sz="2919" u="none">
                <a:solidFill>
                  <a:srgbClr val="784BAF"/>
                </a:solidFill>
                <a:latin typeface="Hanuman"/>
                <a:ea typeface="Hanuman"/>
                <a:cs typeface="Hanuman"/>
                <a:sym typeface="Hanuman"/>
              </a:rPr>
              <a:t>1 2 5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617684" y="5598518"/>
            <a:ext cx="1216256" cy="49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4086"/>
              </a:lnSpc>
              <a:spcBef>
                <a:spcPct val="0"/>
              </a:spcBef>
            </a:pPr>
            <a:r>
              <a:rPr lang="en-US" sz="2919" u="none">
                <a:solidFill>
                  <a:srgbClr val="784BAF"/>
                </a:solidFill>
                <a:latin typeface="Hanuman"/>
                <a:ea typeface="Hanuman"/>
                <a:cs typeface="Hanuman"/>
                <a:sym typeface="Hanuman"/>
              </a:rPr>
              <a:t>5 0 0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464374" y="6148364"/>
            <a:ext cx="1358661" cy="49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4086"/>
              </a:lnSpc>
              <a:spcBef>
                <a:spcPct val="0"/>
              </a:spcBef>
            </a:pPr>
            <a:r>
              <a:rPr lang="en-US" sz="2919" u="none">
                <a:solidFill>
                  <a:srgbClr val="784BAF"/>
                </a:solidFill>
                <a:latin typeface="Hanuman"/>
                <a:ea typeface="Hanuman"/>
                <a:cs typeface="Hanuman"/>
                <a:sym typeface="Hanuman"/>
              </a:rPr>
              <a:t> 6 2 5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203751" y="4492443"/>
            <a:ext cx="619284" cy="49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4086"/>
              </a:lnSpc>
              <a:spcBef>
                <a:spcPct val="0"/>
              </a:spcBef>
            </a:pPr>
            <a:r>
              <a:rPr lang="en-US" sz="2919" u="none">
                <a:solidFill>
                  <a:srgbClr val="784BAF"/>
                </a:solidFill>
                <a:latin typeface="Hanuman"/>
                <a:ea typeface="Hanuman"/>
                <a:cs typeface="Hanuman"/>
                <a:sym typeface="Hanuman"/>
              </a:rPr>
              <a:t>2.5</a:t>
            </a:r>
          </a:p>
        </p:txBody>
      </p:sp>
      <p:sp>
        <p:nvSpPr>
          <p:cNvPr name="AutoShape 30" id="30"/>
          <p:cNvSpPr/>
          <p:nvPr/>
        </p:nvSpPr>
        <p:spPr>
          <a:xfrm>
            <a:off x="10684381" y="4811513"/>
            <a:ext cx="5077308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arrow" len="sm" w="med"/>
            <a:tailEnd type="arrow" len="sm" w="med"/>
          </a:ln>
        </p:spPr>
      </p:sp>
      <p:sp>
        <p:nvSpPr>
          <p:cNvPr name="AutoShape 31" id="31"/>
          <p:cNvSpPr/>
          <p:nvPr/>
        </p:nvSpPr>
        <p:spPr>
          <a:xfrm>
            <a:off x="11329671" y="4622583"/>
            <a:ext cx="0" cy="37786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2" id="32"/>
          <p:cNvSpPr/>
          <p:nvPr/>
        </p:nvSpPr>
        <p:spPr>
          <a:xfrm>
            <a:off x="12079974" y="4622583"/>
            <a:ext cx="0" cy="37786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3" id="33"/>
          <p:cNvSpPr/>
          <p:nvPr/>
        </p:nvSpPr>
        <p:spPr>
          <a:xfrm>
            <a:off x="12833057" y="4638954"/>
            <a:ext cx="0" cy="37786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>
            <a:off x="13583359" y="4638954"/>
            <a:ext cx="0" cy="37786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5" id="35"/>
          <p:cNvSpPr/>
          <p:nvPr/>
        </p:nvSpPr>
        <p:spPr>
          <a:xfrm>
            <a:off x="14336442" y="4638954"/>
            <a:ext cx="0" cy="37786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6" id="36"/>
          <p:cNvSpPr/>
          <p:nvPr/>
        </p:nvSpPr>
        <p:spPr>
          <a:xfrm>
            <a:off x="15086745" y="4638954"/>
            <a:ext cx="0" cy="37786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7" id="37"/>
          <p:cNvSpPr txBox="true"/>
          <p:nvPr/>
        </p:nvSpPr>
        <p:spPr>
          <a:xfrm rot="0">
            <a:off x="11036833" y="5021597"/>
            <a:ext cx="619375" cy="537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44"/>
              </a:lnSpc>
              <a:spcBef>
                <a:spcPct val="0"/>
              </a:spcBef>
            </a:pPr>
            <a:r>
              <a:rPr lang="en-US" sz="3103" u="none">
                <a:solidFill>
                  <a:srgbClr val="784BAF"/>
                </a:solidFill>
                <a:latin typeface="Hanuman"/>
                <a:ea typeface="Hanuman"/>
                <a:cs typeface="Hanuman"/>
                <a:sym typeface="Hanuman"/>
              </a:rPr>
              <a:t>2.4 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4809754" y="5021597"/>
            <a:ext cx="687758" cy="537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44"/>
              </a:lnSpc>
              <a:spcBef>
                <a:spcPct val="0"/>
              </a:spcBef>
            </a:pPr>
            <a:r>
              <a:rPr lang="en-US" sz="3103" u="none">
                <a:solidFill>
                  <a:srgbClr val="784BAF"/>
                </a:solidFill>
                <a:latin typeface="Hanuman"/>
                <a:ea typeface="Hanuman"/>
                <a:cs typeface="Hanuman"/>
                <a:sym typeface="Hanuman"/>
              </a:rPr>
              <a:t>2.5 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2724534" y="3896080"/>
            <a:ext cx="797680" cy="591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45"/>
              </a:lnSpc>
              <a:spcBef>
                <a:spcPct val="0"/>
              </a:spcBef>
            </a:pPr>
            <a:r>
              <a:rPr lang="en-US" sz="3389" u="none">
                <a:solidFill>
                  <a:srgbClr val="EC4A52"/>
                </a:solidFill>
                <a:latin typeface="Hanuman"/>
                <a:ea typeface="Hanuman"/>
                <a:cs typeface="Hanuman"/>
                <a:sym typeface="Hanuman"/>
              </a:rPr>
              <a:t>√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3072176" y="3961340"/>
            <a:ext cx="496288" cy="537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44"/>
              </a:lnSpc>
              <a:spcBef>
                <a:spcPct val="0"/>
              </a:spcBef>
            </a:pPr>
            <a:r>
              <a:rPr lang="en-US" sz="3103" u="none">
                <a:solidFill>
                  <a:srgbClr val="EC4A52"/>
                </a:solidFill>
                <a:latin typeface="Hanuman"/>
                <a:ea typeface="Hanuman"/>
                <a:cs typeface="Hanuman"/>
                <a:sym typeface="Hanuman"/>
              </a:rPr>
              <a:t>6 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2495782" y="5021597"/>
            <a:ext cx="1362006" cy="537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44"/>
              </a:lnSpc>
              <a:spcBef>
                <a:spcPct val="0"/>
              </a:spcBef>
            </a:pPr>
            <a:r>
              <a:rPr lang="en-US" sz="3103" u="none">
                <a:solidFill>
                  <a:srgbClr val="EC4A52"/>
                </a:solidFill>
                <a:latin typeface="Hanuman"/>
                <a:ea typeface="Hanuman"/>
                <a:cs typeface="Hanuman"/>
                <a:sym typeface="Hanuman"/>
              </a:rPr>
              <a:t>≈2.45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1506562" y="4962343"/>
            <a:ext cx="339015" cy="295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78"/>
              </a:lnSpc>
              <a:spcBef>
                <a:spcPct val="0"/>
              </a:spcBef>
            </a:pPr>
            <a:r>
              <a:rPr lang="en-US" sz="1698" u="none">
                <a:solidFill>
                  <a:srgbClr val="784BAF"/>
                </a:solidFill>
                <a:latin typeface="Hanuman"/>
                <a:ea typeface="Hanuman"/>
                <a:cs typeface="Hanuman"/>
                <a:sym typeface="Hanuman"/>
              </a:rPr>
              <a:t>2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5311254" y="4978714"/>
            <a:ext cx="339015" cy="295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78"/>
              </a:lnSpc>
              <a:spcBef>
                <a:spcPct val="0"/>
              </a:spcBef>
            </a:pPr>
            <a:r>
              <a:rPr lang="en-US" sz="1698" u="none">
                <a:solidFill>
                  <a:srgbClr val="784BAF"/>
                </a:solidFill>
                <a:latin typeface="Hanuman"/>
                <a:ea typeface="Hanuman"/>
                <a:cs typeface="Hanuman"/>
                <a:sym typeface="Hanuman"/>
              </a:rPr>
              <a:t>2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920335" y="3998707"/>
            <a:ext cx="788883" cy="537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44"/>
              </a:lnSpc>
              <a:spcBef>
                <a:spcPct val="0"/>
              </a:spcBef>
            </a:pPr>
            <a:r>
              <a:rPr lang="en-US" sz="3103" u="none">
                <a:solidFill>
                  <a:srgbClr val="784BAF"/>
                </a:solidFill>
                <a:latin typeface="Hanuman"/>
                <a:ea typeface="Hanuman"/>
                <a:cs typeface="Hanuman"/>
                <a:sym typeface="Hanuman"/>
              </a:rPr>
              <a:t>5.76 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4708629" y="3939991"/>
            <a:ext cx="941640" cy="537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44"/>
              </a:lnSpc>
              <a:spcBef>
                <a:spcPct val="0"/>
              </a:spcBef>
            </a:pPr>
            <a:r>
              <a:rPr lang="en-US" sz="3103" u="none">
                <a:solidFill>
                  <a:srgbClr val="784BAF"/>
                </a:solidFill>
                <a:latin typeface="Hanuman"/>
                <a:ea typeface="Hanuman"/>
                <a:cs typeface="Hanuman"/>
                <a:sym typeface="Hanuman"/>
              </a:rPr>
              <a:t>6.25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0868124" y="6520002"/>
            <a:ext cx="4893565" cy="217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u="none">
                <a:solidFill>
                  <a:srgbClr val="EC4A52"/>
                </a:solidFill>
                <a:latin typeface="Hanuman"/>
                <a:ea typeface="Hanuman"/>
                <a:cs typeface="Hanuman"/>
                <a:sym typeface="Hanuman"/>
              </a:rPr>
              <a:t>Squaring both numbers shows that   6 is approximately half way between 2.4 and 2.5, therefore a reasonable estimate to the nearest hundredth would be 2.45.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1524378" y="6864847"/>
            <a:ext cx="612163" cy="552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2"/>
              </a:lnSpc>
              <a:spcBef>
                <a:spcPct val="0"/>
              </a:spcBef>
            </a:pPr>
            <a:r>
              <a:rPr lang="en-US" sz="3152">
                <a:solidFill>
                  <a:srgbClr val="EC4A52"/>
                </a:solidFill>
                <a:latin typeface="Hanuman"/>
                <a:ea typeface="Hanuman"/>
                <a:cs typeface="Hanuman"/>
                <a:sym typeface="Hanuman"/>
              </a:rPr>
              <a:t>√</a:t>
            </a:r>
          </a:p>
        </p:txBody>
      </p:sp>
      <p:sp>
        <p:nvSpPr>
          <p:cNvPr name="Freeform 48" id="48"/>
          <p:cNvSpPr/>
          <p:nvPr/>
        </p:nvSpPr>
        <p:spPr>
          <a:xfrm flipH="false" flipV="false" rot="-524327">
            <a:off x="-535890" y="7337155"/>
            <a:ext cx="2358917" cy="3126276"/>
          </a:xfrm>
          <a:custGeom>
            <a:avLst/>
            <a:gdLst/>
            <a:ahLst/>
            <a:cxnLst/>
            <a:rect r="r" b="b" t="t" l="l"/>
            <a:pathLst>
              <a:path h="3126276" w="2358917">
                <a:moveTo>
                  <a:pt x="0" y="0"/>
                </a:moveTo>
                <a:lnTo>
                  <a:pt x="2358917" y="0"/>
                </a:lnTo>
                <a:lnTo>
                  <a:pt x="2358917" y="3126276"/>
                </a:lnTo>
                <a:lnTo>
                  <a:pt x="0" y="3126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16533673" y="372733"/>
            <a:ext cx="2049919" cy="2057400"/>
          </a:xfrm>
          <a:custGeom>
            <a:avLst/>
            <a:gdLst/>
            <a:ahLst/>
            <a:cxnLst/>
            <a:rect r="r" b="b" t="t" l="l"/>
            <a:pathLst>
              <a:path h="2057400" w="2049919">
                <a:moveTo>
                  <a:pt x="0" y="0"/>
                </a:moveTo>
                <a:lnTo>
                  <a:pt x="2049919" y="0"/>
                </a:lnTo>
                <a:lnTo>
                  <a:pt x="204991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E3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name="Freeform 3" id="3"/>
            <p:cNvSpPr/>
            <p:nvPr/>
          </p:nvSpPr>
          <p:spPr>
            <a:xfrm flipH="false" flipV="false"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r="r" b="b" t="t" l="l"/>
              <a:pathLst>
                <a:path h="14926774" w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5400000">
              <a:off x="0" y="0"/>
              <a:ext cx="14926774" cy="14926774"/>
            </a:xfrm>
            <a:custGeom>
              <a:avLst/>
              <a:gdLst/>
              <a:ahLst/>
              <a:cxnLst/>
              <a:rect r="r" b="b" t="t" l="l"/>
              <a:pathLst>
                <a:path h="14926774" w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600075" y="641403"/>
            <a:ext cx="17087850" cy="9004194"/>
            <a:chOff x="0" y="0"/>
            <a:chExt cx="4500504" cy="23714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500504" cy="2371475"/>
            </a:xfrm>
            <a:custGeom>
              <a:avLst/>
              <a:gdLst/>
              <a:ahLst/>
              <a:cxnLst/>
              <a:rect r="r" b="b" t="t" l="l"/>
              <a:pathLst>
                <a:path h="2371475" w="4500504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904875"/>
            <a:ext cx="1623060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00"/>
              </a:lnSpc>
              <a:spcBef>
                <a:spcPct val="0"/>
              </a:spcBef>
            </a:pPr>
            <a:r>
              <a:rPr lang="en-US" sz="6000" u="none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Practice Questions</a:t>
            </a:r>
          </a:p>
        </p:txBody>
      </p:sp>
      <p:sp>
        <p:nvSpPr>
          <p:cNvPr name="AutoShape 9" id="9"/>
          <p:cNvSpPr/>
          <p:nvPr/>
        </p:nvSpPr>
        <p:spPr>
          <a:xfrm flipV="true">
            <a:off x="10642223" y="5655418"/>
            <a:ext cx="6300524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arrow" len="sm" w="med"/>
            <a:tailEnd type="arrow" len="sm" w="med"/>
          </a:ln>
        </p:spPr>
      </p:sp>
      <p:grpSp>
        <p:nvGrpSpPr>
          <p:cNvPr name="Group 10" id="10"/>
          <p:cNvGrpSpPr/>
          <p:nvPr/>
        </p:nvGrpSpPr>
        <p:grpSpPr>
          <a:xfrm rot="0">
            <a:off x="1367781" y="2940619"/>
            <a:ext cx="924757" cy="924757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367781" y="2923058"/>
            <a:ext cx="924757" cy="901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497"/>
              </a:lnSpc>
              <a:spcBef>
                <a:spcPct val="0"/>
              </a:spcBef>
            </a:pPr>
            <a:r>
              <a:rPr lang="en-US" b="true" sz="4775" u="none">
                <a:solidFill>
                  <a:srgbClr val="F1E6B8"/>
                </a:solidFill>
                <a:latin typeface="Hanuman Bold"/>
                <a:ea typeface="Hanuman Bold"/>
                <a:cs typeface="Hanuman Bold"/>
                <a:sym typeface="Hanuman Bold"/>
              </a:rPr>
              <a:t>1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356517" y="4865501"/>
            <a:ext cx="924757" cy="924757"/>
            <a:chOff x="0" y="0"/>
            <a:chExt cx="6350000" cy="635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356517" y="4847941"/>
            <a:ext cx="924757" cy="901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497"/>
              </a:lnSpc>
              <a:spcBef>
                <a:spcPct val="0"/>
              </a:spcBef>
            </a:pPr>
            <a:r>
              <a:rPr lang="en-US" b="true" sz="4775" u="none">
                <a:solidFill>
                  <a:srgbClr val="F1E6B8"/>
                </a:solidFill>
                <a:latin typeface="Hanuman Bold"/>
                <a:ea typeface="Hanuman Bold"/>
                <a:cs typeface="Hanuman Bold"/>
                <a:sym typeface="Hanuman Bold"/>
              </a:rPr>
              <a:t>2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367781" y="7344607"/>
            <a:ext cx="924757" cy="924757"/>
            <a:chOff x="0" y="0"/>
            <a:chExt cx="6350000" cy="635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1367781" y="7327047"/>
            <a:ext cx="924757" cy="901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497"/>
              </a:lnSpc>
              <a:spcBef>
                <a:spcPct val="0"/>
              </a:spcBef>
            </a:pPr>
            <a:r>
              <a:rPr lang="en-US" b="true" sz="4775" u="none">
                <a:solidFill>
                  <a:srgbClr val="F1E6B8"/>
                </a:solidFill>
                <a:latin typeface="Hanuman Bold"/>
                <a:ea typeface="Hanuman Bold"/>
                <a:cs typeface="Hanuman Bold"/>
                <a:sym typeface="Hanuman Bold"/>
              </a:rPr>
              <a:t>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519323" y="3043051"/>
            <a:ext cx="14423424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  <a:r>
              <a:rPr lang="en-US" b="true" sz="3999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Locate the two integers which √  lies between.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519323" y="4779776"/>
            <a:ext cx="7622811" cy="139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  <a:r>
              <a:rPr lang="en-US" b="true" sz="3999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Which letter on the number line best represents the value of √  ?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905682" y="5512543"/>
            <a:ext cx="856491" cy="698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00"/>
              </a:lnSpc>
              <a:spcBef>
                <a:spcPct val="0"/>
              </a:spcBef>
            </a:pPr>
            <a:r>
              <a:rPr lang="en-US" b="true" sz="4000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7</a:t>
            </a:r>
          </a:p>
        </p:txBody>
      </p:sp>
      <p:sp>
        <p:nvSpPr>
          <p:cNvPr name="AutoShape 22" id="22"/>
          <p:cNvSpPr/>
          <p:nvPr/>
        </p:nvSpPr>
        <p:spPr>
          <a:xfrm>
            <a:off x="11202735" y="5379588"/>
            <a:ext cx="0" cy="52983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>
            <a:off x="12244871" y="5379588"/>
            <a:ext cx="0" cy="52983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>
            <a:off x="13287008" y="5379588"/>
            <a:ext cx="0" cy="52983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5" id="25"/>
          <p:cNvSpPr/>
          <p:nvPr/>
        </p:nvSpPr>
        <p:spPr>
          <a:xfrm>
            <a:off x="14329145" y="5379588"/>
            <a:ext cx="0" cy="52983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6" id="26"/>
          <p:cNvSpPr/>
          <p:nvPr/>
        </p:nvSpPr>
        <p:spPr>
          <a:xfrm>
            <a:off x="15371282" y="5379588"/>
            <a:ext cx="0" cy="52983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7" id="27"/>
          <p:cNvSpPr/>
          <p:nvPr/>
        </p:nvSpPr>
        <p:spPr>
          <a:xfrm>
            <a:off x="16413418" y="5361928"/>
            <a:ext cx="0" cy="52983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8" id="28"/>
          <p:cNvSpPr txBox="true"/>
          <p:nvPr/>
        </p:nvSpPr>
        <p:spPr>
          <a:xfrm rot="0">
            <a:off x="10764964" y="6003081"/>
            <a:ext cx="856491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2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6004223" y="5965638"/>
            <a:ext cx="856491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3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14529170" y="5444060"/>
            <a:ext cx="400887" cy="400887"/>
            <a:chOff x="0" y="0"/>
            <a:chExt cx="6350000" cy="635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1523360" y="5444060"/>
            <a:ext cx="400887" cy="400887"/>
            <a:chOff x="0" y="0"/>
            <a:chExt cx="6350000" cy="63500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5888706" y="5444060"/>
            <a:ext cx="400887" cy="400887"/>
            <a:chOff x="0" y="0"/>
            <a:chExt cx="6350000" cy="6350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name="TextBox 36" id="36"/>
          <p:cNvSpPr txBox="true"/>
          <p:nvPr/>
        </p:nvSpPr>
        <p:spPr>
          <a:xfrm rot="0">
            <a:off x="11560854" y="5436541"/>
            <a:ext cx="325898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u="none">
                <a:solidFill>
                  <a:srgbClr val="FFFFFF"/>
                </a:solidFill>
                <a:latin typeface="Hanuman Bold"/>
                <a:ea typeface="Hanuman Bold"/>
                <a:cs typeface="Hanuman Bold"/>
                <a:sym typeface="Hanuman Bold"/>
              </a:rPr>
              <a:t>A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4576795" y="5462401"/>
            <a:ext cx="325898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u="none">
                <a:solidFill>
                  <a:srgbClr val="FFFFFF"/>
                </a:solidFill>
                <a:latin typeface="Hanuman Bold"/>
                <a:ea typeface="Hanuman Bold"/>
                <a:cs typeface="Hanuman Bold"/>
                <a:sym typeface="Hanuman Bold"/>
              </a:rPr>
              <a:t>B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5926201" y="5462401"/>
            <a:ext cx="325898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u="none">
                <a:solidFill>
                  <a:srgbClr val="FFFFFF"/>
                </a:solidFill>
                <a:latin typeface="Hanuman Bold"/>
                <a:ea typeface="Hanuman Bold"/>
                <a:cs typeface="Hanuman Bold"/>
                <a:sym typeface="Hanuman Bold"/>
              </a:rPr>
              <a:t>C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1496001" y="7750812"/>
            <a:ext cx="856491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2.6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13087596" y="7767304"/>
            <a:ext cx="400887" cy="400887"/>
            <a:chOff x="0" y="0"/>
            <a:chExt cx="6350000" cy="63500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10983241" y="7765215"/>
            <a:ext cx="400887" cy="400887"/>
            <a:chOff x="0" y="0"/>
            <a:chExt cx="6350000" cy="63500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15183817" y="7742077"/>
            <a:ext cx="400887" cy="400887"/>
            <a:chOff x="0" y="0"/>
            <a:chExt cx="6350000" cy="63500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name="TextBox 46" id="46"/>
          <p:cNvSpPr txBox="true"/>
          <p:nvPr/>
        </p:nvSpPr>
        <p:spPr>
          <a:xfrm rot="0">
            <a:off x="11020736" y="7757696"/>
            <a:ext cx="325898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u="none">
                <a:solidFill>
                  <a:srgbClr val="FFFFFF"/>
                </a:solidFill>
                <a:latin typeface="Hanuman Bold"/>
                <a:ea typeface="Hanuman Bold"/>
                <a:cs typeface="Hanuman Bold"/>
                <a:sym typeface="Hanuman Bold"/>
              </a:rPr>
              <a:t>A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3126243" y="7785645"/>
            <a:ext cx="325898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u="none">
                <a:solidFill>
                  <a:srgbClr val="FFFFFF"/>
                </a:solidFill>
                <a:latin typeface="Hanuman Bold"/>
                <a:ea typeface="Hanuman Bold"/>
                <a:cs typeface="Hanuman Bold"/>
                <a:sym typeface="Hanuman Bold"/>
              </a:rPr>
              <a:t>B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5221312" y="7760418"/>
            <a:ext cx="325898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u="none">
                <a:solidFill>
                  <a:srgbClr val="FFFFFF"/>
                </a:solidFill>
                <a:latin typeface="Hanuman Bold"/>
                <a:ea typeface="Hanuman Bold"/>
                <a:cs typeface="Hanuman Bold"/>
                <a:sym typeface="Hanuman Bold"/>
              </a:rPr>
              <a:t>C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3640883" y="7734558"/>
            <a:ext cx="856491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2.8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2519323" y="7258882"/>
            <a:ext cx="7622811" cy="139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  <a:r>
              <a:rPr lang="en-US" b="true" sz="3999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Which is the best estimate for the value of √  to the nearest tenth ?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4431404" y="7954207"/>
            <a:ext cx="856491" cy="698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00"/>
              </a:lnSpc>
              <a:spcBef>
                <a:spcPct val="0"/>
              </a:spcBef>
            </a:pPr>
            <a:r>
              <a:rPr lang="en-US" b="true" sz="4000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7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5737104" y="7734558"/>
            <a:ext cx="856491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2.7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9461579" y="2995426"/>
            <a:ext cx="538913" cy="698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00"/>
              </a:lnSpc>
              <a:spcBef>
                <a:spcPct val="0"/>
              </a:spcBef>
            </a:pPr>
            <a:r>
              <a:rPr lang="en-US" b="true" sz="4000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5</a:t>
            </a:r>
          </a:p>
        </p:txBody>
      </p:sp>
      <p:sp>
        <p:nvSpPr>
          <p:cNvPr name="Freeform 54" id="54"/>
          <p:cNvSpPr/>
          <p:nvPr/>
        </p:nvSpPr>
        <p:spPr>
          <a:xfrm flipH="false" flipV="false" rot="-538592">
            <a:off x="15839496" y="791556"/>
            <a:ext cx="2144008" cy="2794323"/>
          </a:xfrm>
          <a:custGeom>
            <a:avLst/>
            <a:gdLst/>
            <a:ahLst/>
            <a:cxnLst/>
            <a:rect r="r" b="b" t="t" l="l"/>
            <a:pathLst>
              <a:path h="2794323" w="2144008">
                <a:moveTo>
                  <a:pt x="0" y="0"/>
                </a:moveTo>
                <a:lnTo>
                  <a:pt x="2144007" y="0"/>
                </a:lnTo>
                <a:lnTo>
                  <a:pt x="2144007" y="2794323"/>
                </a:lnTo>
                <a:lnTo>
                  <a:pt x="0" y="2794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E3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name="Freeform 3" id="3"/>
            <p:cNvSpPr/>
            <p:nvPr/>
          </p:nvSpPr>
          <p:spPr>
            <a:xfrm flipH="false" flipV="false"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r="r" b="b" t="t" l="l"/>
              <a:pathLst>
                <a:path h="14926774" w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5400000">
              <a:off x="0" y="0"/>
              <a:ext cx="14926774" cy="14926774"/>
            </a:xfrm>
            <a:custGeom>
              <a:avLst/>
              <a:gdLst/>
              <a:ahLst/>
              <a:cxnLst/>
              <a:rect r="r" b="b" t="t" l="l"/>
              <a:pathLst>
                <a:path h="14926774" w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600075" y="641403"/>
            <a:ext cx="17087850" cy="9004194"/>
            <a:chOff x="0" y="0"/>
            <a:chExt cx="4500504" cy="23714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500504" cy="2371475"/>
            </a:xfrm>
            <a:custGeom>
              <a:avLst/>
              <a:gdLst/>
              <a:ahLst/>
              <a:cxnLst/>
              <a:rect r="r" b="b" t="t" l="l"/>
              <a:pathLst>
                <a:path h="2371475" w="4500504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904875"/>
            <a:ext cx="1623060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00"/>
              </a:lnSpc>
              <a:spcBef>
                <a:spcPct val="0"/>
              </a:spcBef>
            </a:pPr>
            <a:r>
              <a:rPr lang="en-US" sz="6000" u="none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Solutions</a:t>
            </a:r>
          </a:p>
        </p:txBody>
      </p:sp>
      <p:sp>
        <p:nvSpPr>
          <p:cNvPr name="AutoShape 9" id="9"/>
          <p:cNvSpPr/>
          <p:nvPr/>
        </p:nvSpPr>
        <p:spPr>
          <a:xfrm flipV="true">
            <a:off x="10642223" y="5655418"/>
            <a:ext cx="6300524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arrow" len="sm" w="med"/>
            <a:tailEnd type="arrow" len="sm" w="med"/>
          </a:ln>
        </p:spPr>
      </p:sp>
      <p:grpSp>
        <p:nvGrpSpPr>
          <p:cNvPr name="Group 10" id="10"/>
          <p:cNvGrpSpPr/>
          <p:nvPr/>
        </p:nvGrpSpPr>
        <p:grpSpPr>
          <a:xfrm rot="0">
            <a:off x="1367781" y="2940619"/>
            <a:ext cx="924757" cy="924757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367781" y="2923058"/>
            <a:ext cx="924757" cy="901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497"/>
              </a:lnSpc>
              <a:spcBef>
                <a:spcPct val="0"/>
              </a:spcBef>
            </a:pPr>
            <a:r>
              <a:rPr lang="en-US" b="true" sz="4775" u="none">
                <a:solidFill>
                  <a:srgbClr val="F1E6B8"/>
                </a:solidFill>
                <a:latin typeface="Hanuman Bold"/>
                <a:ea typeface="Hanuman Bold"/>
                <a:cs typeface="Hanuman Bold"/>
                <a:sym typeface="Hanuman Bold"/>
              </a:rPr>
              <a:t>1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356517" y="4865501"/>
            <a:ext cx="924757" cy="924757"/>
            <a:chOff x="0" y="0"/>
            <a:chExt cx="6350000" cy="635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356517" y="4847941"/>
            <a:ext cx="924757" cy="901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497"/>
              </a:lnSpc>
              <a:spcBef>
                <a:spcPct val="0"/>
              </a:spcBef>
            </a:pPr>
            <a:r>
              <a:rPr lang="en-US" b="true" sz="4775" u="none">
                <a:solidFill>
                  <a:srgbClr val="F1E6B8"/>
                </a:solidFill>
                <a:latin typeface="Hanuman Bold"/>
                <a:ea typeface="Hanuman Bold"/>
                <a:cs typeface="Hanuman Bold"/>
                <a:sym typeface="Hanuman Bold"/>
              </a:rPr>
              <a:t>2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367781" y="7344607"/>
            <a:ext cx="924757" cy="924757"/>
            <a:chOff x="0" y="0"/>
            <a:chExt cx="6350000" cy="635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1367781" y="7327047"/>
            <a:ext cx="924757" cy="901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497"/>
              </a:lnSpc>
              <a:spcBef>
                <a:spcPct val="0"/>
              </a:spcBef>
            </a:pPr>
            <a:r>
              <a:rPr lang="en-US" b="true" sz="4775" u="none">
                <a:solidFill>
                  <a:srgbClr val="F1E6B8"/>
                </a:solidFill>
                <a:latin typeface="Hanuman Bold"/>
                <a:ea typeface="Hanuman Bold"/>
                <a:cs typeface="Hanuman Bold"/>
                <a:sym typeface="Hanuman Bold"/>
              </a:rPr>
              <a:t>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519323" y="3004951"/>
            <a:ext cx="10606920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  <a:r>
              <a:rPr lang="en-US" b="true" sz="3999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Locate the two integers which √  lies between.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461579" y="2995426"/>
            <a:ext cx="538913" cy="698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00"/>
              </a:lnSpc>
              <a:spcBef>
                <a:spcPct val="0"/>
              </a:spcBef>
            </a:pPr>
            <a:r>
              <a:rPr lang="en-US" b="true" sz="4000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5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519323" y="4779776"/>
            <a:ext cx="7622811" cy="139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  <a:r>
              <a:rPr lang="en-US" b="true" sz="3999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Which letter on the number line best represents the value of √  ?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905682" y="5512543"/>
            <a:ext cx="856491" cy="698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00"/>
              </a:lnSpc>
              <a:spcBef>
                <a:spcPct val="0"/>
              </a:spcBef>
            </a:pPr>
            <a:r>
              <a:rPr lang="en-US" b="true" sz="4000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7</a:t>
            </a:r>
          </a:p>
        </p:txBody>
      </p:sp>
      <p:sp>
        <p:nvSpPr>
          <p:cNvPr name="AutoShape 23" id="23"/>
          <p:cNvSpPr/>
          <p:nvPr/>
        </p:nvSpPr>
        <p:spPr>
          <a:xfrm>
            <a:off x="11202735" y="5379588"/>
            <a:ext cx="0" cy="52983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>
            <a:off x="12244871" y="5379588"/>
            <a:ext cx="0" cy="52983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5" id="25"/>
          <p:cNvSpPr/>
          <p:nvPr/>
        </p:nvSpPr>
        <p:spPr>
          <a:xfrm>
            <a:off x="13287008" y="5379588"/>
            <a:ext cx="0" cy="52983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6" id="26"/>
          <p:cNvSpPr/>
          <p:nvPr/>
        </p:nvSpPr>
        <p:spPr>
          <a:xfrm>
            <a:off x="14329145" y="5379588"/>
            <a:ext cx="0" cy="52983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7" id="27"/>
          <p:cNvSpPr/>
          <p:nvPr/>
        </p:nvSpPr>
        <p:spPr>
          <a:xfrm>
            <a:off x="15371282" y="5379588"/>
            <a:ext cx="0" cy="52983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8" id="28"/>
          <p:cNvSpPr/>
          <p:nvPr/>
        </p:nvSpPr>
        <p:spPr>
          <a:xfrm>
            <a:off x="16413418" y="5361928"/>
            <a:ext cx="0" cy="52983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9" id="29"/>
          <p:cNvSpPr txBox="true"/>
          <p:nvPr/>
        </p:nvSpPr>
        <p:spPr>
          <a:xfrm rot="0">
            <a:off x="10764964" y="6003081"/>
            <a:ext cx="856491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2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6004223" y="5965638"/>
            <a:ext cx="856491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3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14529170" y="5444060"/>
            <a:ext cx="400887" cy="400887"/>
            <a:chOff x="0" y="0"/>
            <a:chExt cx="6350000" cy="63500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11523360" y="5444060"/>
            <a:ext cx="400887" cy="400887"/>
            <a:chOff x="0" y="0"/>
            <a:chExt cx="6350000" cy="63500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15888706" y="5444060"/>
            <a:ext cx="400887" cy="400887"/>
            <a:chOff x="0" y="0"/>
            <a:chExt cx="6350000" cy="63500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name="TextBox 37" id="37"/>
          <p:cNvSpPr txBox="true"/>
          <p:nvPr/>
        </p:nvSpPr>
        <p:spPr>
          <a:xfrm rot="0">
            <a:off x="11560854" y="5436541"/>
            <a:ext cx="325898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u="none">
                <a:solidFill>
                  <a:srgbClr val="FFFFFF"/>
                </a:solidFill>
                <a:latin typeface="Hanuman Bold"/>
                <a:ea typeface="Hanuman Bold"/>
                <a:cs typeface="Hanuman Bold"/>
                <a:sym typeface="Hanuman Bold"/>
              </a:rPr>
              <a:t>A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4576795" y="5462401"/>
            <a:ext cx="325898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u="none">
                <a:solidFill>
                  <a:srgbClr val="FFFFFF"/>
                </a:solidFill>
                <a:latin typeface="Hanuman Bold"/>
                <a:ea typeface="Hanuman Bold"/>
                <a:cs typeface="Hanuman Bold"/>
                <a:sym typeface="Hanuman Bold"/>
              </a:rPr>
              <a:t>B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5926201" y="5462401"/>
            <a:ext cx="325898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u="none">
                <a:solidFill>
                  <a:srgbClr val="FFFFFF"/>
                </a:solidFill>
                <a:latin typeface="Hanuman Bold"/>
                <a:ea typeface="Hanuman Bold"/>
                <a:cs typeface="Hanuman Bold"/>
                <a:sym typeface="Hanuman Bold"/>
              </a:rPr>
              <a:t>C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1496001" y="7750812"/>
            <a:ext cx="856491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2.6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13087596" y="7767304"/>
            <a:ext cx="400887" cy="400887"/>
            <a:chOff x="0" y="0"/>
            <a:chExt cx="6350000" cy="63500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10983241" y="7765215"/>
            <a:ext cx="400887" cy="400887"/>
            <a:chOff x="0" y="0"/>
            <a:chExt cx="6350000" cy="63500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15183817" y="7742077"/>
            <a:ext cx="400887" cy="400887"/>
            <a:chOff x="0" y="0"/>
            <a:chExt cx="6350000" cy="635000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name="TextBox 47" id="47"/>
          <p:cNvSpPr txBox="true"/>
          <p:nvPr/>
        </p:nvSpPr>
        <p:spPr>
          <a:xfrm rot="0">
            <a:off x="11020736" y="7757696"/>
            <a:ext cx="325898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u="none">
                <a:solidFill>
                  <a:srgbClr val="FFFFFF"/>
                </a:solidFill>
                <a:latin typeface="Hanuman Bold"/>
                <a:ea typeface="Hanuman Bold"/>
                <a:cs typeface="Hanuman Bold"/>
                <a:sym typeface="Hanuman Bold"/>
              </a:rPr>
              <a:t>A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3126243" y="7785645"/>
            <a:ext cx="325898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u="none">
                <a:solidFill>
                  <a:srgbClr val="FFFFFF"/>
                </a:solidFill>
                <a:latin typeface="Hanuman Bold"/>
                <a:ea typeface="Hanuman Bold"/>
                <a:cs typeface="Hanuman Bold"/>
                <a:sym typeface="Hanuman Bold"/>
              </a:rPr>
              <a:t>B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5221312" y="7760418"/>
            <a:ext cx="325898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u="none">
                <a:solidFill>
                  <a:srgbClr val="FFFFFF"/>
                </a:solidFill>
                <a:latin typeface="Hanuman Bold"/>
                <a:ea typeface="Hanuman Bold"/>
                <a:cs typeface="Hanuman Bold"/>
                <a:sym typeface="Hanuman Bold"/>
              </a:rPr>
              <a:t>C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3640883" y="7734558"/>
            <a:ext cx="856491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2.8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2519323" y="7258882"/>
            <a:ext cx="7622811" cy="139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  <a:r>
              <a:rPr lang="en-US" b="true" sz="3999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Which is the best estimate for the value of √  to the nearest tenth ?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4431404" y="7954207"/>
            <a:ext cx="856491" cy="698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00"/>
              </a:lnSpc>
              <a:spcBef>
                <a:spcPct val="0"/>
              </a:spcBef>
            </a:pPr>
            <a:r>
              <a:rPr lang="en-US" b="true" sz="4000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7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5737104" y="7734558"/>
            <a:ext cx="856491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2.7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3087596" y="2995426"/>
            <a:ext cx="2363340" cy="698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00"/>
              </a:lnSpc>
              <a:spcBef>
                <a:spcPct val="0"/>
              </a:spcBef>
            </a:pPr>
            <a:r>
              <a:rPr lang="en-US" b="true" sz="4000" u="none">
                <a:solidFill>
                  <a:srgbClr val="EC4A52"/>
                </a:solidFill>
                <a:latin typeface="Hanuman Bold"/>
                <a:ea typeface="Hanuman Bold"/>
                <a:cs typeface="Hanuman Bold"/>
                <a:sym typeface="Hanuman Bold"/>
              </a:rPr>
              <a:t>2 and 3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8462504" y="6144051"/>
            <a:ext cx="1268531" cy="698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00"/>
              </a:lnSpc>
              <a:spcBef>
                <a:spcPct val="0"/>
              </a:spcBef>
            </a:pPr>
            <a:r>
              <a:rPr lang="en-US" b="true" sz="4000" u="none">
                <a:solidFill>
                  <a:srgbClr val="EC4A52"/>
                </a:solidFill>
                <a:latin typeface="Hanuman Bold"/>
                <a:ea typeface="Hanuman Bold"/>
                <a:cs typeface="Hanuman Bold"/>
                <a:sym typeface="Hanuman Bold"/>
              </a:rPr>
              <a:t>B</a:t>
            </a:r>
          </a:p>
        </p:txBody>
      </p:sp>
      <p:sp>
        <p:nvSpPr>
          <p:cNvPr name="Freeform 56" id="56"/>
          <p:cNvSpPr/>
          <p:nvPr/>
        </p:nvSpPr>
        <p:spPr>
          <a:xfrm flipH="false" flipV="false" rot="678382">
            <a:off x="16537851" y="1043520"/>
            <a:ext cx="1652692" cy="2951236"/>
          </a:xfrm>
          <a:custGeom>
            <a:avLst/>
            <a:gdLst/>
            <a:ahLst/>
            <a:cxnLst/>
            <a:rect r="r" b="b" t="t" l="l"/>
            <a:pathLst>
              <a:path h="2951236" w="1652692">
                <a:moveTo>
                  <a:pt x="0" y="0"/>
                </a:moveTo>
                <a:lnTo>
                  <a:pt x="1652693" y="0"/>
                </a:lnTo>
                <a:lnTo>
                  <a:pt x="1652693" y="2951236"/>
                </a:lnTo>
                <a:lnTo>
                  <a:pt x="0" y="29512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7" id="57"/>
          <p:cNvGrpSpPr/>
          <p:nvPr/>
        </p:nvGrpSpPr>
        <p:grpSpPr>
          <a:xfrm rot="0">
            <a:off x="10720871" y="7227132"/>
            <a:ext cx="1543050" cy="1543050"/>
            <a:chOff x="0" y="0"/>
            <a:chExt cx="812800" cy="812800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C4A52"/>
              </a:solidFill>
              <a:prstDash val="solid"/>
              <a:miter/>
            </a:ln>
          </p:spPr>
        </p:sp>
        <p:sp>
          <p:nvSpPr>
            <p:cNvPr name="TextBox 59" id="5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E3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10753" y="-593405"/>
            <a:ext cx="22352060" cy="11195080"/>
            <a:chOff x="0" y="0"/>
            <a:chExt cx="29802747" cy="14926774"/>
          </a:xfrm>
        </p:grpSpPr>
        <p:sp>
          <p:nvSpPr>
            <p:cNvPr name="Freeform 3" id="3"/>
            <p:cNvSpPr/>
            <p:nvPr/>
          </p:nvSpPr>
          <p:spPr>
            <a:xfrm flipH="false" flipV="false"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r="r" b="b" t="t" l="l"/>
              <a:pathLst>
                <a:path h="14926774" w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5400000">
              <a:off x="0" y="0"/>
              <a:ext cx="14926774" cy="14926774"/>
            </a:xfrm>
            <a:custGeom>
              <a:avLst/>
              <a:gdLst/>
              <a:ahLst/>
              <a:cxnLst/>
              <a:rect r="r" b="b" t="t" l="l"/>
              <a:pathLst>
                <a:path h="14926774" w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600075" y="641403"/>
            <a:ext cx="17087850" cy="9004194"/>
            <a:chOff x="0" y="0"/>
            <a:chExt cx="4500504" cy="23714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500504" cy="2371475"/>
            </a:xfrm>
            <a:custGeom>
              <a:avLst/>
              <a:gdLst/>
              <a:ahLst/>
              <a:cxnLst/>
              <a:rect r="r" b="b" t="t" l="l"/>
              <a:pathLst>
                <a:path h="2371475" w="4500504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67781" y="2423926"/>
            <a:ext cx="924757" cy="924757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56517" y="5004135"/>
            <a:ext cx="924757" cy="924757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367781" y="7344607"/>
            <a:ext cx="924757" cy="924757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2728533" y="2601916"/>
            <a:ext cx="11419861" cy="139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  <a:r>
              <a:rPr lang="en-US" b="true" sz="3999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Which is the best estimate for the value of √    to the nearest hundredth?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2556872" y="3803148"/>
            <a:ext cx="400887" cy="400887"/>
            <a:chOff x="0" y="0"/>
            <a:chExt cx="6350000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452518" y="3801059"/>
            <a:ext cx="400887" cy="400887"/>
            <a:chOff x="0" y="0"/>
            <a:chExt cx="635000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4653094" y="3787447"/>
            <a:ext cx="400887" cy="400887"/>
            <a:chOff x="0" y="0"/>
            <a:chExt cx="6350000" cy="6350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name="Freeform 21" id="21"/>
          <p:cNvSpPr/>
          <p:nvPr/>
        </p:nvSpPr>
        <p:spPr>
          <a:xfrm flipH="false" flipV="false" rot="-757574">
            <a:off x="15424460" y="411783"/>
            <a:ext cx="2263465" cy="2148234"/>
          </a:xfrm>
          <a:custGeom>
            <a:avLst/>
            <a:gdLst/>
            <a:ahLst/>
            <a:cxnLst/>
            <a:rect r="r" b="b" t="t" l="l"/>
            <a:pathLst>
              <a:path h="2148234" w="2263465">
                <a:moveTo>
                  <a:pt x="0" y="0"/>
                </a:moveTo>
                <a:lnTo>
                  <a:pt x="2263465" y="0"/>
                </a:lnTo>
                <a:lnTo>
                  <a:pt x="2263465" y="2148234"/>
                </a:lnTo>
                <a:lnTo>
                  <a:pt x="0" y="21482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028700" y="904875"/>
            <a:ext cx="1623060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00"/>
              </a:lnSpc>
              <a:spcBef>
                <a:spcPct val="0"/>
              </a:spcBef>
            </a:pPr>
            <a:r>
              <a:rPr lang="en-US" sz="6000" u="none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Challenge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67781" y="2406366"/>
            <a:ext cx="924757" cy="901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497"/>
              </a:lnSpc>
              <a:spcBef>
                <a:spcPct val="0"/>
              </a:spcBef>
            </a:pPr>
            <a:r>
              <a:rPr lang="en-US" b="true" sz="4775" u="none">
                <a:solidFill>
                  <a:srgbClr val="F1E6B8"/>
                </a:solidFill>
                <a:latin typeface="Hanuman Bold"/>
                <a:ea typeface="Hanuman Bold"/>
                <a:cs typeface="Hanuman Bold"/>
                <a:sym typeface="Hanuman Bold"/>
              </a:rPr>
              <a:t>1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56517" y="4986575"/>
            <a:ext cx="924757" cy="901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497"/>
              </a:lnSpc>
              <a:spcBef>
                <a:spcPct val="0"/>
              </a:spcBef>
            </a:pPr>
            <a:r>
              <a:rPr lang="en-US" b="true" sz="4775" u="none">
                <a:solidFill>
                  <a:srgbClr val="F1E6B8"/>
                </a:solidFill>
                <a:latin typeface="Hanuman Bold"/>
                <a:ea typeface="Hanuman Bold"/>
                <a:cs typeface="Hanuman Bold"/>
                <a:sym typeface="Hanuman Bold"/>
              </a:rPr>
              <a:t>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67781" y="7327047"/>
            <a:ext cx="924757" cy="901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497"/>
              </a:lnSpc>
              <a:spcBef>
                <a:spcPct val="0"/>
              </a:spcBef>
            </a:pPr>
            <a:r>
              <a:rPr lang="en-US" b="true" sz="4775" u="none">
                <a:solidFill>
                  <a:srgbClr val="F1E6B8"/>
                </a:solidFill>
                <a:latin typeface="Hanuman Bold"/>
                <a:ea typeface="Hanuman Bold"/>
                <a:cs typeface="Hanuman Bold"/>
                <a:sym typeface="Hanuman Bold"/>
              </a:rPr>
              <a:t>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401203" y="2652716"/>
            <a:ext cx="856491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99"/>
              </a:lnSpc>
              <a:spcBef>
                <a:spcPct val="0"/>
              </a:spcBef>
            </a:pPr>
            <a:r>
              <a:rPr lang="en-US" b="true" sz="3999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82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965277" y="3786656"/>
            <a:ext cx="856491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9.10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490012" y="3793540"/>
            <a:ext cx="325898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u="none">
                <a:solidFill>
                  <a:srgbClr val="FFFFFF"/>
                </a:solidFill>
                <a:latin typeface="Hanuman Bold"/>
                <a:ea typeface="Hanuman Bold"/>
                <a:cs typeface="Hanuman Bold"/>
                <a:sym typeface="Hanuman Bold"/>
              </a:rPr>
              <a:t>A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595519" y="3821489"/>
            <a:ext cx="325898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u="none">
                <a:solidFill>
                  <a:srgbClr val="FFFFFF"/>
                </a:solidFill>
                <a:latin typeface="Hanuman Bold"/>
                <a:ea typeface="Hanuman Bold"/>
                <a:cs typeface="Hanuman Bold"/>
                <a:sym typeface="Hanuman Bold"/>
              </a:rPr>
              <a:t>B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4690588" y="3805788"/>
            <a:ext cx="325898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u="none">
                <a:solidFill>
                  <a:srgbClr val="FFFFFF"/>
                </a:solidFill>
                <a:latin typeface="Hanuman Bold"/>
                <a:ea typeface="Hanuman Bold"/>
                <a:cs typeface="Hanuman Bold"/>
                <a:sym typeface="Hanuman Bold"/>
              </a:rPr>
              <a:t>C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110159" y="3770403"/>
            <a:ext cx="856491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9.06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5206381" y="3779928"/>
            <a:ext cx="856491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9.05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728533" y="5031309"/>
            <a:ext cx="11238118" cy="139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  <a:r>
              <a:rPr lang="en-US" b="true" sz="3999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Write down the approximate value of 2π to the nearest hundredth?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728533" y="7272859"/>
            <a:ext cx="11924561" cy="139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  <a:r>
              <a:rPr lang="en-US" b="true" sz="3999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Write down the approximate value of 2√   to the nearest hundredth?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1393523" y="7295543"/>
            <a:ext cx="856491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99"/>
              </a:lnSpc>
              <a:spcBef>
                <a:spcPct val="0"/>
              </a:spcBef>
            </a:pPr>
            <a:r>
              <a:rPr lang="en-US" b="true" sz="3999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3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E3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name="Freeform 3" id="3"/>
            <p:cNvSpPr/>
            <p:nvPr/>
          </p:nvSpPr>
          <p:spPr>
            <a:xfrm flipH="false" flipV="false"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r="r" b="b" t="t" l="l"/>
              <a:pathLst>
                <a:path h="14926774" w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5400000">
              <a:off x="0" y="0"/>
              <a:ext cx="14926774" cy="14926774"/>
            </a:xfrm>
            <a:custGeom>
              <a:avLst/>
              <a:gdLst/>
              <a:ahLst/>
              <a:cxnLst/>
              <a:rect r="r" b="b" t="t" l="l"/>
              <a:pathLst>
                <a:path h="14926774" w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600075" y="641403"/>
            <a:ext cx="17087850" cy="9004194"/>
            <a:chOff x="0" y="0"/>
            <a:chExt cx="4500504" cy="23714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500504" cy="2371475"/>
            </a:xfrm>
            <a:custGeom>
              <a:avLst/>
              <a:gdLst/>
              <a:ahLst/>
              <a:cxnLst/>
              <a:rect r="r" b="b" t="t" l="l"/>
              <a:pathLst>
                <a:path h="2371475" w="4500504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67781" y="2423926"/>
            <a:ext cx="924757" cy="924757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56517" y="5004135"/>
            <a:ext cx="924757" cy="924757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367781" y="7344607"/>
            <a:ext cx="924757" cy="924757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2728533" y="2601916"/>
            <a:ext cx="11419861" cy="139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  <a:r>
              <a:rPr lang="en-US" b="true" sz="3999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Which is the best estimate for the value of √    to the nearest hundredth?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2556872" y="3803148"/>
            <a:ext cx="400887" cy="400887"/>
            <a:chOff x="0" y="0"/>
            <a:chExt cx="6350000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452518" y="3801059"/>
            <a:ext cx="400887" cy="400887"/>
            <a:chOff x="0" y="0"/>
            <a:chExt cx="635000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4653094" y="3787447"/>
            <a:ext cx="400887" cy="400887"/>
            <a:chOff x="0" y="0"/>
            <a:chExt cx="6350000" cy="6350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2401203" y="3232067"/>
            <a:ext cx="1543050" cy="1543050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C4A52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028700" y="904875"/>
            <a:ext cx="1623060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00"/>
              </a:lnSpc>
              <a:spcBef>
                <a:spcPct val="0"/>
              </a:spcBef>
            </a:pPr>
            <a:r>
              <a:rPr lang="en-US" sz="6000" u="none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Solutions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67781" y="2406366"/>
            <a:ext cx="924757" cy="901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497"/>
              </a:lnSpc>
              <a:spcBef>
                <a:spcPct val="0"/>
              </a:spcBef>
            </a:pPr>
            <a:r>
              <a:rPr lang="en-US" b="true" sz="4775" u="none">
                <a:solidFill>
                  <a:srgbClr val="F1E6B8"/>
                </a:solidFill>
                <a:latin typeface="Hanuman Bold"/>
                <a:ea typeface="Hanuman Bold"/>
                <a:cs typeface="Hanuman Bold"/>
                <a:sym typeface="Hanuman Bold"/>
              </a:rPr>
              <a:t>1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56517" y="4986575"/>
            <a:ext cx="924757" cy="901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497"/>
              </a:lnSpc>
              <a:spcBef>
                <a:spcPct val="0"/>
              </a:spcBef>
            </a:pPr>
            <a:r>
              <a:rPr lang="en-US" b="true" sz="4775" u="none">
                <a:solidFill>
                  <a:srgbClr val="F1E6B8"/>
                </a:solidFill>
                <a:latin typeface="Hanuman Bold"/>
                <a:ea typeface="Hanuman Bold"/>
                <a:cs typeface="Hanuman Bold"/>
                <a:sym typeface="Hanuman Bold"/>
              </a:rPr>
              <a:t>2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67781" y="7327047"/>
            <a:ext cx="924757" cy="901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497"/>
              </a:lnSpc>
              <a:spcBef>
                <a:spcPct val="0"/>
              </a:spcBef>
            </a:pPr>
            <a:r>
              <a:rPr lang="en-US" b="true" sz="4775" u="none">
                <a:solidFill>
                  <a:srgbClr val="F1E6B8"/>
                </a:solidFill>
                <a:latin typeface="Hanuman Bold"/>
                <a:ea typeface="Hanuman Bold"/>
                <a:cs typeface="Hanuman Bold"/>
                <a:sym typeface="Hanuman Bold"/>
              </a:rPr>
              <a:t>3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401203" y="2652716"/>
            <a:ext cx="856491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99"/>
              </a:lnSpc>
              <a:spcBef>
                <a:spcPct val="0"/>
              </a:spcBef>
            </a:pPr>
            <a:r>
              <a:rPr lang="en-US" b="true" sz="3999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82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965277" y="3786656"/>
            <a:ext cx="856491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9.10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490012" y="3793540"/>
            <a:ext cx="325898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u="none">
                <a:solidFill>
                  <a:srgbClr val="FFFFFF"/>
                </a:solidFill>
                <a:latin typeface="Hanuman Bold"/>
                <a:ea typeface="Hanuman Bold"/>
                <a:cs typeface="Hanuman Bold"/>
                <a:sym typeface="Hanuman Bold"/>
              </a:rPr>
              <a:t>A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595519" y="3821489"/>
            <a:ext cx="325898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u="none">
                <a:solidFill>
                  <a:srgbClr val="FFFFFF"/>
                </a:solidFill>
                <a:latin typeface="Hanuman Bold"/>
                <a:ea typeface="Hanuman Bold"/>
                <a:cs typeface="Hanuman Bold"/>
                <a:sym typeface="Hanuman Bold"/>
              </a:rPr>
              <a:t>B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4690588" y="3805788"/>
            <a:ext cx="325898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u="none">
                <a:solidFill>
                  <a:srgbClr val="FFFFFF"/>
                </a:solidFill>
                <a:latin typeface="Hanuman Bold"/>
                <a:ea typeface="Hanuman Bold"/>
                <a:cs typeface="Hanuman Bold"/>
                <a:sym typeface="Hanuman Bold"/>
              </a:rPr>
              <a:t>C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110159" y="3770403"/>
            <a:ext cx="856491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9.06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5206381" y="3779928"/>
            <a:ext cx="856491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9.05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2556872" y="5975267"/>
            <a:ext cx="1732829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  <a:r>
              <a:rPr lang="en-US" b="true" sz="3999" u="none">
                <a:solidFill>
                  <a:srgbClr val="EC4A52"/>
                </a:solidFill>
                <a:latin typeface="Hanuman Bold"/>
                <a:ea typeface="Hanuman Bold"/>
                <a:cs typeface="Hanuman Bold"/>
                <a:sym typeface="Hanuman Bold"/>
              </a:rPr>
              <a:t>6.28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2434614" y="8512092"/>
            <a:ext cx="1732829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  <a:r>
              <a:rPr lang="en-US" b="true" sz="3999" u="none">
                <a:solidFill>
                  <a:srgbClr val="EC4A52"/>
                </a:solidFill>
                <a:latin typeface="Hanuman Bold"/>
                <a:ea typeface="Hanuman Bold"/>
                <a:cs typeface="Hanuman Bold"/>
                <a:sym typeface="Hanuman Bold"/>
              </a:rPr>
              <a:t>3.46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728533" y="5031309"/>
            <a:ext cx="11238118" cy="139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  <a:r>
              <a:rPr lang="en-US" b="true" sz="3999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Write down the approximate value of 2π to the nearest hundredth?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728533" y="7272859"/>
            <a:ext cx="11924561" cy="139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  <a:r>
              <a:rPr lang="en-US" b="true" sz="3999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Write down the approximate value of 2√   to the nearest hundredth?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1393523" y="7295543"/>
            <a:ext cx="856491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99"/>
              </a:lnSpc>
              <a:spcBef>
                <a:spcPct val="0"/>
              </a:spcBef>
            </a:pPr>
            <a:r>
              <a:rPr lang="en-US" b="true" sz="3999" u="none">
                <a:solidFill>
                  <a:srgbClr val="000000"/>
                </a:solidFill>
                <a:latin typeface="Hanuman Bold"/>
                <a:ea typeface="Hanuman Bold"/>
                <a:cs typeface="Hanuman Bold"/>
                <a:sym typeface="Hanuman Bold"/>
              </a:rPr>
              <a:t>3</a:t>
            </a:r>
          </a:p>
        </p:txBody>
      </p:sp>
      <p:sp>
        <p:nvSpPr>
          <p:cNvPr name="Freeform 40" id="40"/>
          <p:cNvSpPr/>
          <p:nvPr/>
        </p:nvSpPr>
        <p:spPr>
          <a:xfrm flipH="false" flipV="false" rot="684848">
            <a:off x="15298451" y="728221"/>
            <a:ext cx="2613157" cy="1710430"/>
          </a:xfrm>
          <a:custGeom>
            <a:avLst/>
            <a:gdLst/>
            <a:ahLst/>
            <a:cxnLst/>
            <a:rect r="r" b="b" t="t" l="l"/>
            <a:pathLst>
              <a:path h="1710430" w="2613157">
                <a:moveTo>
                  <a:pt x="0" y="0"/>
                </a:moveTo>
                <a:lnTo>
                  <a:pt x="2613157" y="0"/>
                </a:lnTo>
                <a:lnTo>
                  <a:pt x="2613157" y="1710430"/>
                </a:lnTo>
                <a:lnTo>
                  <a:pt x="0" y="1710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DAGZEPXrhq0</dc:identifier>
  <dcterms:modified xsi:type="dcterms:W3CDTF">2011-08-01T06:04:30Z</dcterms:modified>
  <cp:revision>1</cp:revision>
  <dc:title>Rational and Irrational Numbers Presentation in Beige Handdrawn Style</dc:title>
</cp:coreProperties>
</file>