
<file path=[Content_Types].xml><?xml version="1.0" encoding="utf-8"?>
<Types xmlns="http://schemas.openxmlformats.org/package/2006/content-types">
  <Default ContentType="application/x-fontdata" Extension="fntdata"/>
  <Default ContentType="image/gif" Extension="gif"/>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Londrina Solid" charset="1" panose="00000500000000000000"/>
      <p:regular r:id="rId18"/>
    </p:embeddedFont>
    <p:embeddedFont>
      <p:font typeface="Glacial Indifference" charset="1" panose="00000000000000000000"/>
      <p:regular r:id="rId19"/>
    </p:embeddedFont>
    <p:embeddedFont>
      <p:font typeface="Glacial Indifference Bold" charset="1" panose="000008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gif" Type="http://schemas.openxmlformats.org/officeDocument/2006/relationships/image"/><Relationship Id="rId4" Target="../media/image3.gif"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gi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gi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gif" Type="http://schemas.openxmlformats.org/officeDocument/2006/relationships/image"/><Relationship Id="rId11" Target="../media/image15.gif" Type="http://schemas.openxmlformats.org/officeDocument/2006/relationships/image"/><Relationship Id="rId12" Target="../media/image16.gif" Type="http://schemas.openxmlformats.org/officeDocument/2006/relationships/image"/><Relationship Id="rId13" Target="../media/image17.gif" Type="http://schemas.openxmlformats.org/officeDocument/2006/relationships/image"/><Relationship Id="rId14" Target="../media/image10.gif" Type="http://schemas.openxmlformats.org/officeDocument/2006/relationships/image"/><Relationship Id="rId15" Target="../media/image3.gif" Type="http://schemas.openxmlformats.org/officeDocument/2006/relationships/image"/><Relationship Id="rId16" Target="../media/image9.gif" Type="http://schemas.openxmlformats.org/officeDocument/2006/relationships/image"/><Relationship Id="rId2" Target="../media/image1.jpeg" Type="http://schemas.openxmlformats.org/officeDocument/2006/relationships/image"/><Relationship Id="rId3" Target="../media/image4.gif" Type="http://schemas.openxmlformats.org/officeDocument/2006/relationships/image"/><Relationship Id="rId4" Target="../media/image2.gif" Type="http://schemas.openxmlformats.org/officeDocument/2006/relationships/image"/><Relationship Id="rId5" Target="../media/image13.gif" Type="http://schemas.openxmlformats.org/officeDocument/2006/relationships/image"/><Relationship Id="rId6" Target="../media/image6.gif" Type="http://schemas.openxmlformats.org/officeDocument/2006/relationships/image"/><Relationship Id="rId7" Target="../media/image12.gif" Type="http://schemas.openxmlformats.org/officeDocument/2006/relationships/image"/><Relationship Id="rId8" Target="../media/image5.gif" Type="http://schemas.openxmlformats.org/officeDocument/2006/relationships/image"/><Relationship Id="rId9" Target="../media/image7.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gi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gi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gi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gi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gif"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gi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13788277" y="777347"/>
            <a:ext cx="3471023" cy="9509653"/>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2398231">
            <a:off x="-2212963" y="-1051292"/>
            <a:ext cx="4014384" cy="4159983"/>
          </a:xfrm>
          <a:prstGeom prst="rect">
            <a:avLst/>
          </a:prstGeom>
        </p:spPr>
      </p:pic>
      <p:sp>
        <p:nvSpPr>
          <p:cNvPr name="TextBox 5" id="5"/>
          <p:cNvSpPr txBox="true"/>
          <p:nvPr/>
        </p:nvSpPr>
        <p:spPr>
          <a:xfrm rot="0">
            <a:off x="1485625" y="2440538"/>
            <a:ext cx="11322303" cy="4471042"/>
          </a:xfrm>
          <a:prstGeom prst="rect">
            <a:avLst/>
          </a:prstGeom>
        </p:spPr>
        <p:txBody>
          <a:bodyPr anchor="t" rtlCol="false" tIns="0" lIns="0" bIns="0" rIns="0">
            <a:spAutoFit/>
          </a:bodyPr>
          <a:lstStyle/>
          <a:p>
            <a:pPr algn="l">
              <a:lnSpc>
                <a:spcPts val="17435"/>
              </a:lnSpc>
            </a:pPr>
            <a:r>
              <a:rPr lang="en-US" sz="15429">
                <a:solidFill>
                  <a:srgbClr val="10195A"/>
                </a:solidFill>
                <a:latin typeface="Londrina Solid"/>
                <a:ea typeface="Londrina Solid"/>
                <a:cs typeface="Londrina Solid"/>
                <a:sym typeface="Londrina Solid"/>
              </a:rPr>
              <a:t>САНДАР</a:t>
            </a:r>
          </a:p>
          <a:p>
            <a:pPr algn="l">
              <a:lnSpc>
                <a:spcPts val="17435"/>
              </a:lnSpc>
            </a:pPr>
            <a:r>
              <a:rPr lang="en-US" sz="15429">
                <a:solidFill>
                  <a:srgbClr val="10195A"/>
                </a:solidFill>
                <a:latin typeface="Londrina Solid"/>
                <a:ea typeface="Londrina Solid"/>
                <a:cs typeface="Londrina Solid"/>
                <a:sym typeface="Londrina Solid"/>
              </a:rPr>
              <a:t>1-10,000 </a:t>
            </a:r>
          </a:p>
        </p:txBody>
      </p:sp>
      <p:sp>
        <p:nvSpPr>
          <p:cNvPr name="TextBox 6" id="6"/>
          <p:cNvSpPr txBox="true"/>
          <p:nvPr/>
        </p:nvSpPr>
        <p:spPr>
          <a:xfrm rot="0">
            <a:off x="1485625" y="7082875"/>
            <a:ext cx="10147279" cy="721997"/>
          </a:xfrm>
          <a:prstGeom prst="rect">
            <a:avLst/>
          </a:prstGeom>
        </p:spPr>
        <p:txBody>
          <a:bodyPr anchor="t" rtlCol="false" tIns="0" lIns="0" bIns="0" rIns="0">
            <a:spAutoFit/>
          </a:bodyPr>
          <a:lstStyle/>
          <a:p>
            <a:pPr algn="l">
              <a:lnSpc>
                <a:spcPts val="5879"/>
              </a:lnSpc>
            </a:pPr>
            <a:r>
              <a:rPr lang="en-US" sz="4199">
                <a:solidFill>
                  <a:srgbClr val="10195A"/>
                </a:solidFill>
                <a:latin typeface="Glacial Indifference"/>
                <a:ea typeface="Glacial Indifference"/>
                <a:cs typeface="Glacial Indifference"/>
                <a:sym typeface="Glacial Indifference"/>
              </a:rPr>
              <a:t>Сандарды жазып үйренейік</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14702995" y="161467"/>
            <a:ext cx="3101353" cy="2543109"/>
          </a:xfrm>
          <a:prstGeom prst="rect">
            <a:avLst/>
          </a:prstGeom>
        </p:spPr>
      </p:pic>
      <p:sp>
        <p:nvSpPr>
          <p:cNvPr name="TextBox 4" id="4"/>
          <p:cNvSpPr txBox="true"/>
          <p:nvPr/>
        </p:nvSpPr>
        <p:spPr>
          <a:xfrm rot="0">
            <a:off x="1028700" y="665742"/>
            <a:ext cx="15852325"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The numbers in between</a:t>
            </a:r>
          </a:p>
        </p:txBody>
      </p:sp>
      <p:sp>
        <p:nvSpPr>
          <p:cNvPr name="TextBox 5" id="5"/>
          <p:cNvSpPr txBox="true"/>
          <p:nvPr/>
        </p:nvSpPr>
        <p:spPr>
          <a:xfrm rot="0">
            <a:off x="1028700" y="2485501"/>
            <a:ext cx="16515074" cy="2717800"/>
          </a:xfrm>
          <a:prstGeom prst="rect">
            <a:avLst/>
          </a:prstGeom>
        </p:spPr>
        <p:txBody>
          <a:bodyPr anchor="t" rtlCol="false" tIns="0" lIns="0" bIns="0" rIns="0">
            <a:spAutoFit/>
          </a:bodyPr>
          <a:lstStyle/>
          <a:p>
            <a:pPr algn="l">
              <a:lnSpc>
                <a:spcPts val="7309"/>
              </a:lnSpc>
              <a:spcBef>
                <a:spcPct val="0"/>
              </a:spcBef>
            </a:pPr>
            <a:r>
              <a:rPr lang="en-US" sz="4299">
                <a:solidFill>
                  <a:srgbClr val="10195A"/>
                </a:solidFill>
                <a:latin typeface="Glacial Indifference"/>
                <a:ea typeface="Glacial Indifference"/>
                <a:cs typeface="Glacial Indifference"/>
                <a:sym typeface="Glacial Indifference"/>
              </a:rPr>
              <a:t>To make any number in-between the thousands, simply use the formula: </a:t>
            </a:r>
            <a:r>
              <a:rPr lang="en-US" b="true" sz="4299">
                <a:solidFill>
                  <a:srgbClr val="10195A"/>
                </a:solidFill>
                <a:latin typeface="Glacial Indifference Bold"/>
                <a:ea typeface="Glacial Indifference Bold"/>
                <a:cs typeface="Glacial Indifference Bold"/>
                <a:sym typeface="Glacial Indifference Bold"/>
              </a:rPr>
              <a:t>Thousand </a:t>
            </a:r>
            <a:r>
              <a:rPr lang="en-US" b="true" sz="4299">
                <a:solidFill>
                  <a:srgbClr val="10195A"/>
                </a:solidFill>
                <a:latin typeface="Glacial Indifference Bold"/>
                <a:ea typeface="Glacial Indifference Bold"/>
                <a:cs typeface="Glacial Indifference Bold"/>
                <a:sym typeface="Glacial Indifference Bold"/>
              </a:rPr>
              <a:t>Number + Hundreds Number + Tens Numbers + Number from 0-9.</a:t>
            </a:r>
          </a:p>
        </p:txBody>
      </p:sp>
      <p:sp>
        <p:nvSpPr>
          <p:cNvPr name="TextBox 6" id="6"/>
          <p:cNvSpPr txBox="true"/>
          <p:nvPr/>
        </p:nvSpPr>
        <p:spPr>
          <a:xfrm rot="0">
            <a:off x="1028700" y="5635229"/>
            <a:ext cx="1623060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1683:</a:t>
            </a:r>
            <a:r>
              <a:rPr lang="en-US" sz="6036">
                <a:solidFill>
                  <a:srgbClr val="10195A"/>
                </a:solidFill>
                <a:latin typeface="Londrina Solid"/>
                <a:ea typeface="Londrina Solid"/>
                <a:cs typeface="Londrina Solid"/>
                <a:sym typeface="Londrina Solid"/>
              </a:rPr>
              <a:t> one thousand six hundred and eighty- three</a:t>
            </a:r>
          </a:p>
        </p:txBody>
      </p:sp>
      <p:sp>
        <p:nvSpPr>
          <p:cNvPr name="TextBox 7" id="7"/>
          <p:cNvSpPr txBox="true"/>
          <p:nvPr/>
        </p:nvSpPr>
        <p:spPr>
          <a:xfrm rot="0">
            <a:off x="1028700" y="7036609"/>
            <a:ext cx="1623060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2425:</a:t>
            </a:r>
            <a:r>
              <a:rPr lang="en-US" sz="6036">
                <a:solidFill>
                  <a:srgbClr val="10195A"/>
                </a:solidFill>
                <a:latin typeface="Londrina Solid"/>
                <a:ea typeface="Londrina Solid"/>
                <a:cs typeface="Londrina Solid"/>
                <a:sym typeface="Londrina Solid"/>
              </a:rPr>
              <a:t> two thousand four hundred and twenty-five</a:t>
            </a:r>
          </a:p>
        </p:txBody>
      </p:sp>
      <p:sp>
        <p:nvSpPr>
          <p:cNvPr name="TextBox 8" id="8"/>
          <p:cNvSpPr txBox="true"/>
          <p:nvPr/>
        </p:nvSpPr>
        <p:spPr>
          <a:xfrm rot="0">
            <a:off x="1028700" y="8437989"/>
            <a:ext cx="1623060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1275:</a:t>
            </a:r>
            <a:r>
              <a:rPr lang="en-US" sz="6036">
                <a:solidFill>
                  <a:srgbClr val="10195A"/>
                </a:solidFill>
                <a:latin typeface="Londrina Solid"/>
                <a:ea typeface="Londrina Solid"/>
                <a:cs typeface="Londrina Solid"/>
                <a:sym typeface="Londrina Solid"/>
              </a:rPr>
              <a:t> one thousand two hundred and seventy- five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5735077" y="3707779"/>
            <a:ext cx="6817846" cy="6579221"/>
          </a:xfrm>
          <a:prstGeom prst="rect">
            <a:avLst/>
          </a:prstGeom>
        </p:spPr>
      </p:pic>
      <p:sp>
        <p:nvSpPr>
          <p:cNvPr name="TextBox 4" id="4"/>
          <p:cNvSpPr txBox="true"/>
          <p:nvPr/>
        </p:nvSpPr>
        <p:spPr>
          <a:xfrm rot="0">
            <a:off x="1028700" y="470"/>
            <a:ext cx="16230600" cy="4746881"/>
          </a:xfrm>
          <a:prstGeom prst="rect">
            <a:avLst/>
          </a:prstGeom>
        </p:spPr>
        <p:txBody>
          <a:bodyPr anchor="t" rtlCol="false" tIns="0" lIns="0" bIns="0" rIns="0">
            <a:spAutoFit/>
          </a:bodyPr>
          <a:lstStyle/>
          <a:p>
            <a:pPr algn="ctr">
              <a:lnSpc>
                <a:spcPts val="36798"/>
              </a:lnSpc>
            </a:pPr>
            <a:r>
              <a:rPr lang="en-US" sz="32565">
                <a:solidFill>
                  <a:srgbClr val="10195A"/>
                </a:solidFill>
                <a:latin typeface="Londrina Solid"/>
                <a:ea typeface="Londrina Solid"/>
                <a:cs typeface="Londrina Solid"/>
                <a:sym typeface="Londrina Solid"/>
              </a:rPr>
              <a:t>Thanks!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1028700" y="2755951"/>
            <a:ext cx="925326" cy="3246759"/>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2516955" y="2755951"/>
            <a:ext cx="1185067" cy="3246759"/>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4263997" y="2755951"/>
            <a:ext cx="1347405" cy="3246759"/>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0">
            <a:off x="6173377" y="2882076"/>
            <a:ext cx="1407420" cy="2994510"/>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8142772" y="3094692"/>
            <a:ext cx="3013491" cy="2908019"/>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0">
            <a:off x="11412276" y="2882076"/>
            <a:ext cx="1700746" cy="3120635"/>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0">
            <a:off x="13370197" y="3094692"/>
            <a:ext cx="1591551" cy="2974862"/>
          </a:xfrm>
          <a:prstGeom prst="rect">
            <a:avLst/>
          </a:prstGeom>
        </p:spPr>
      </p:pic>
      <p:pic>
        <p:nvPicPr>
          <p:cNvPr name="Picture 10" id="10"/>
          <p:cNvPicPr>
            <a:picLocks noChangeAspect="true"/>
          </p:cNvPicPr>
          <p:nvPr/>
        </p:nvPicPr>
        <p:blipFill>
          <a:blip r:embed="rId10"/>
          <a:srcRect l="0" t="0" r="0" b="0"/>
          <a:stretch>
            <a:fillRect/>
          </a:stretch>
        </p:blipFill>
        <p:spPr>
          <a:xfrm flipH="false" flipV="false" rot="0">
            <a:off x="1028700" y="6967363"/>
            <a:ext cx="2588630" cy="2290937"/>
          </a:xfrm>
          <a:prstGeom prst="rect">
            <a:avLst/>
          </a:prstGeom>
        </p:spPr>
      </p:pic>
      <p:pic>
        <p:nvPicPr>
          <p:cNvPr name="Picture 11" id="11"/>
          <p:cNvPicPr>
            <a:picLocks noChangeAspect="true"/>
          </p:cNvPicPr>
          <p:nvPr/>
        </p:nvPicPr>
        <p:blipFill>
          <a:blip r:embed="rId11"/>
          <a:srcRect l="0" t="0" r="0" b="0"/>
          <a:stretch>
            <a:fillRect/>
          </a:stretch>
        </p:blipFill>
        <p:spPr>
          <a:xfrm flipH="false" flipV="false" rot="0">
            <a:off x="3990115" y="7670465"/>
            <a:ext cx="2886972" cy="1587835"/>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0">
            <a:off x="6877087" y="7374868"/>
            <a:ext cx="3013491" cy="1883432"/>
          </a:xfrm>
          <a:prstGeom prst="rect">
            <a:avLst/>
          </a:prstGeom>
        </p:spPr>
      </p:pic>
      <p:pic>
        <p:nvPicPr>
          <p:cNvPr name="Picture 13" id="13"/>
          <p:cNvPicPr>
            <a:picLocks noChangeAspect="true"/>
          </p:cNvPicPr>
          <p:nvPr/>
        </p:nvPicPr>
        <p:blipFill>
          <a:blip r:embed="rId13"/>
          <a:srcRect l="0" t="0" r="0" b="0"/>
          <a:stretch>
            <a:fillRect/>
          </a:stretch>
        </p:blipFill>
        <p:spPr>
          <a:xfrm flipH="false" flipV="false" rot="0">
            <a:off x="10482251" y="6918612"/>
            <a:ext cx="1860052" cy="2339688"/>
          </a:xfrm>
          <a:prstGeom prst="rect">
            <a:avLst/>
          </a:prstGeom>
        </p:spPr>
      </p:pic>
      <p:pic>
        <p:nvPicPr>
          <p:cNvPr name="Picture 14" id="14"/>
          <p:cNvPicPr>
            <a:picLocks noChangeAspect="true"/>
          </p:cNvPicPr>
          <p:nvPr/>
        </p:nvPicPr>
        <p:blipFill>
          <a:blip r:embed="rId14"/>
          <a:srcRect l="0" t="0" r="0" b="0"/>
          <a:stretch>
            <a:fillRect/>
          </a:stretch>
        </p:blipFill>
        <p:spPr>
          <a:xfrm flipH="false" flipV="false" rot="0">
            <a:off x="13215862" y="6967363"/>
            <a:ext cx="1454745" cy="2290937"/>
          </a:xfrm>
          <a:prstGeom prst="rect">
            <a:avLst/>
          </a:prstGeom>
        </p:spPr>
      </p:pic>
      <p:pic>
        <p:nvPicPr>
          <p:cNvPr name="Picture 15" id="15"/>
          <p:cNvPicPr>
            <a:picLocks noChangeAspect="true"/>
          </p:cNvPicPr>
          <p:nvPr/>
        </p:nvPicPr>
        <p:blipFill>
          <a:blip r:embed="rId15"/>
          <a:srcRect l="0" t="0" r="0" b="0"/>
          <a:stretch>
            <a:fillRect/>
          </a:stretch>
        </p:blipFill>
        <p:spPr>
          <a:xfrm flipH="false" flipV="false" rot="0">
            <a:off x="14670608" y="6967363"/>
            <a:ext cx="2267382" cy="2349619"/>
          </a:xfrm>
          <a:prstGeom prst="rect">
            <a:avLst/>
          </a:prstGeom>
        </p:spPr>
      </p:pic>
      <p:pic>
        <p:nvPicPr>
          <p:cNvPr name="Picture 16" id="16"/>
          <p:cNvPicPr>
            <a:picLocks noChangeAspect="true"/>
          </p:cNvPicPr>
          <p:nvPr/>
        </p:nvPicPr>
        <p:blipFill>
          <a:blip r:embed="rId16"/>
          <a:srcRect l="0" t="0" r="0" b="0"/>
          <a:stretch>
            <a:fillRect/>
          </a:stretch>
        </p:blipFill>
        <p:spPr>
          <a:xfrm flipH="false" flipV="false" rot="-5400000">
            <a:off x="14381425" y="3404190"/>
            <a:ext cx="3807664" cy="1523065"/>
          </a:xfrm>
          <a:prstGeom prst="rect">
            <a:avLst/>
          </a:prstGeom>
        </p:spPr>
      </p:pic>
      <p:sp>
        <p:nvSpPr>
          <p:cNvPr name="TextBox 17" id="17"/>
          <p:cNvSpPr txBox="true"/>
          <p:nvPr/>
        </p:nvSpPr>
        <p:spPr>
          <a:xfrm rot="0">
            <a:off x="1028700" y="1076325"/>
            <a:ext cx="15852325" cy="1328060"/>
          </a:xfrm>
          <a:prstGeom prst="rect">
            <a:avLst/>
          </a:prstGeom>
        </p:spPr>
        <p:txBody>
          <a:bodyPr anchor="t" rtlCol="false" tIns="0" lIns="0" bIns="0" rIns="0">
            <a:spAutoFit/>
          </a:bodyPr>
          <a:lstStyle/>
          <a:p>
            <a:pPr algn="ctr">
              <a:lnSpc>
                <a:spcPts val="10205"/>
              </a:lnSpc>
            </a:pPr>
            <a:r>
              <a:rPr lang="en-US" sz="9030">
                <a:solidFill>
                  <a:srgbClr val="10195A"/>
                </a:solidFill>
                <a:latin typeface="Londrina Solid"/>
                <a:ea typeface="Londrina Solid"/>
                <a:cs typeface="Londrina Solid"/>
                <a:sym typeface="Londrina Solid"/>
              </a:rPr>
              <a:t>Teacher Resources Page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0">
            <a:off x="669517" y="1364682"/>
            <a:ext cx="2153926" cy="7557636"/>
          </a:xfrm>
          <a:prstGeom prst="rect">
            <a:avLst/>
          </a:prstGeom>
        </p:spPr>
      </p:pic>
      <p:sp>
        <p:nvSpPr>
          <p:cNvPr name="TextBox 4" id="4"/>
          <p:cNvSpPr txBox="true"/>
          <p:nvPr/>
        </p:nvSpPr>
        <p:spPr>
          <a:xfrm rot="0">
            <a:off x="3683030" y="1431357"/>
            <a:ext cx="13576270" cy="1612536"/>
          </a:xfrm>
          <a:prstGeom prst="rect">
            <a:avLst/>
          </a:prstGeom>
        </p:spPr>
        <p:txBody>
          <a:bodyPr anchor="t" rtlCol="false" tIns="0" lIns="0" bIns="0" rIns="0">
            <a:spAutoFit/>
          </a:bodyPr>
          <a:lstStyle/>
          <a:p>
            <a:pPr algn="l">
              <a:lnSpc>
                <a:spcPts val="12464"/>
              </a:lnSpc>
            </a:pPr>
            <a:r>
              <a:rPr lang="en-US" sz="11030">
                <a:solidFill>
                  <a:srgbClr val="10195A"/>
                </a:solidFill>
                <a:latin typeface="Londrina Solid"/>
                <a:ea typeface="Londrina Solid"/>
                <a:cs typeface="Londrina Solid"/>
                <a:sym typeface="Londrina Solid"/>
              </a:rPr>
              <a:t>Түсініктеме</a:t>
            </a:r>
          </a:p>
        </p:txBody>
      </p:sp>
      <p:sp>
        <p:nvSpPr>
          <p:cNvPr name="TextBox 5" id="5"/>
          <p:cNvSpPr txBox="true"/>
          <p:nvPr/>
        </p:nvSpPr>
        <p:spPr>
          <a:xfrm rot="0">
            <a:off x="4477401" y="4621063"/>
            <a:ext cx="13171907" cy="3602343"/>
          </a:xfrm>
          <a:prstGeom prst="rect">
            <a:avLst/>
          </a:prstGeom>
        </p:spPr>
        <p:txBody>
          <a:bodyPr anchor="t" rtlCol="false" tIns="0" lIns="0" bIns="0" rIns="0">
            <a:spAutoFit/>
          </a:bodyPr>
          <a:lstStyle/>
          <a:p>
            <a:pPr algn="ctr">
              <a:lnSpc>
                <a:spcPts val="4099"/>
              </a:lnSpc>
              <a:spcBef>
                <a:spcPct val="0"/>
              </a:spcBef>
            </a:pPr>
            <a:r>
              <a:rPr lang="en-US" sz="2411">
                <a:solidFill>
                  <a:srgbClr val="10195A"/>
                </a:solidFill>
                <a:latin typeface="Londrina Solid"/>
                <a:ea typeface="Londrina Solid"/>
                <a:cs typeface="Londrina Solid"/>
                <a:sym typeface="Londrina Solid"/>
              </a:rPr>
              <a:t>Сандар қарым-қатынастың ажырамас бөлігі болып табылады, бұл бізге қоршаған әлемді сандық бағалауға, ретке келтіруге және сипаттауға мүмкіндік береді. Нысандарды санап жатсаңыз да, уақытты айтып жатсаңыз да, жасыңызды талқылап жатсаңыз да, сандарды түсіну ағылшын тілінде тиімді қарым-қатынас жасау үшін өте маңызды. Осы сабақтың соңында сіз өзіңізді дәл және тиімді көрсетуге мүмкіндіктер әлемін ашып, ағылшын тіліндегі сандарды қолдана отырып, өзіңізді сенімді сезінесіз. Бастайық!</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028700" y="571151"/>
            <a:ext cx="16230600"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Numbers 0- 10</a:t>
            </a:r>
          </a:p>
        </p:txBody>
      </p:sp>
      <p:sp>
        <p:nvSpPr>
          <p:cNvPr name="TextBox 4" id="4"/>
          <p:cNvSpPr txBox="true"/>
          <p:nvPr/>
        </p:nvSpPr>
        <p:spPr>
          <a:xfrm rot="0">
            <a:off x="1028700" y="4409796"/>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1:</a:t>
            </a:r>
            <a:r>
              <a:rPr lang="en-US" sz="6736">
                <a:solidFill>
                  <a:srgbClr val="10195A"/>
                </a:solidFill>
                <a:latin typeface="Londrina Solid"/>
                <a:ea typeface="Londrina Solid"/>
                <a:cs typeface="Londrina Solid"/>
                <a:sym typeface="Londrina Solid"/>
              </a:rPr>
              <a:t> бір</a:t>
            </a:r>
          </a:p>
        </p:txBody>
      </p:sp>
      <p:sp>
        <p:nvSpPr>
          <p:cNvPr name="TextBox 5" id="5"/>
          <p:cNvSpPr txBox="true"/>
          <p:nvPr/>
        </p:nvSpPr>
        <p:spPr>
          <a:xfrm rot="0">
            <a:off x="1028700" y="6160938"/>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2: екі</a:t>
            </a:r>
          </a:p>
        </p:txBody>
      </p:sp>
      <p:sp>
        <p:nvSpPr>
          <p:cNvPr name="TextBox 6" id="6"/>
          <p:cNvSpPr txBox="true"/>
          <p:nvPr/>
        </p:nvSpPr>
        <p:spPr>
          <a:xfrm rot="0">
            <a:off x="1028700" y="7912080"/>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3:</a:t>
            </a:r>
            <a:r>
              <a:rPr lang="en-US" sz="6736">
                <a:solidFill>
                  <a:srgbClr val="10195A"/>
                </a:solidFill>
                <a:latin typeface="Londrina Solid"/>
                <a:ea typeface="Londrina Solid"/>
                <a:cs typeface="Londrina Solid"/>
                <a:sym typeface="Londrina Solid"/>
              </a:rPr>
              <a:t> үш</a:t>
            </a:r>
          </a:p>
        </p:txBody>
      </p:sp>
      <p:sp>
        <p:nvSpPr>
          <p:cNvPr name="TextBox 7" id="7"/>
          <p:cNvSpPr txBox="true"/>
          <p:nvPr/>
        </p:nvSpPr>
        <p:spPr>
          <a:xfrm rot="0">
            <a:off x="5543707" y="2656327"/>
            <a:ext cx="4174239"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4:</a:t>
            </a:r>
            <a:r>
              <a:rPr lang="en-US" sz="6736">
                <a:solidFill>
                  <a:srgbClr val="10195A"/>
                </a:solidFill>
                <a:latin typeface="Londrina Solid"/>
                <a:ea typeface="Londrina Solid"/>
                <a:cs typeface="Londrina Solid"/>
                <a:sym typeface="Londrina Solid"/>
              </a:rPr>
              <a:t> төрт</a:t>
            </a:r>
          </a:p>
        </p:txBody>
      </p:sp>
      <p:sp>
        <p:nvSpPr>
          <p:cNvPr name="TextBox 8" id="8"/>
          <p:cNvSpPr txBox="true"/>
          <p:nvPr/>
        </p:nvSpPr>
        <p:spPr>
          <a:xfrm rot="0">
            <a:off x="5543707" y="4410571"/>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5:</a:t>
            </a:r>
            <a:r>
              <a:rPr lang="en-US" sz="6736">
                <a:solidFill>
                  <a:srgbClr val="10195A"/>
                </a:solidFill>
                <a:latin typeface="Londrina Solid"/>
                <a:ea typeface="Londrina Solid"/>
                <a:cs typeface="Londrina Solid"/>
                <a:sym typeface="Londrina Solid"/>
              </a:rPr>
              <a:t> бес</a:t>
            </a:r>
          </a:p>
        </p:txBody>
      </p:sp>
      <p:sp>
        <p:nvSpPr>
          <p:cNvPr name="TextBox 9" id="9"/>
          <p:cNvSpPr txBox="true"/>
          <p:nvPr/>
        </p:nvSpPr>
        <p:spPr>
          <a:xfrm rot="0">
            <a:off x="5543707" y="6162489"/>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6:</a:t>
            </a:r>
            <a:r>
              <a:rPr lang="en-US" sz="6736">
                <a:solidFill>
                  <a:srgbClr val="10195A"/>
                </a:solidFill>
                <a:latin typeface="Londrina Solid"/>
                <a:ea typeface="Londrina Solid"/>
                <a:cs typeface="Londrina Solid"/>
                <a:sym typeface="Londrina Solid"/>
              </a:rPr>
              <a:t> six</a:t>
            </a:r>
          </a:p>
        </p:txBody>
      </p:sp>
      <p:sp>
        <p:nvSpPr>
          <p:cNvPr name="TextBox 10" id="10"/>
          <p:cNvSpPr txBox="true"/>
          <p:nvPr/>
        </p:nvSpPr>
        <p:spPr>
          <a:xfrm rot="0">
            <a:off x="5543707" y="7914406"/>
            <a:ext cx="4546727"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7: </a:t>
            </a:r>
            <a:r>
              <a:rPr lang="en-US" sz="6736">
                <a:solidFill>
                  <a:srgbClr val="10195A"/>
                </a:solidFill>
                <a:latin typeface="Londrina Solid"/>
                <a:ea typeface="Londrina Solid"/>
                <a:cs typeface="Londrina Solid"/>
                <a:sym typeface="Londrina Solid"/>
              </a:rPr>
              <a:t>seven</a:t>
            </a:r>
          </a:p>
        </p:txBody>
      </p:sp>
      <p:sp>
        <p:nvSpPr>
          <p:cNvPr name="TextBox 11" id="11"/>
          <p:cNvSpPr txBox="true"/>
          <p:nvPr/>
        </p:nvSpPr>
        <p:spPr>
          <a:xfrm rot="0">
            <a:off x="10617529" y="2656327"/>
            <a:ext cx="3786509"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8:</a:t>
            </a:r>
            <a:r>
              <a:rPr lang="en-US" sz="6736">
                <a:solidFill>
                  <a:srgbClr val="10195A"/>
                </a:solidFill>
                <a:latin typeface="Londrina Solid"/>
                <a:ea typeface="Londrina Solid"/>
                <a:cs typeface="Londrina Solid"/>
                <a:sym typeface="Londrina Solid"/>
              </a:rPr>
              <a:t> eight</a:t>
            </a:r>
          </a:p>
        </p:txBody>
      </p:sp>
      <p:sp>
        <p:nvSpPr>
          <p:cNvPr name="TextBox 12" id="12"/>
          <p:cNvSpPr txBox="true"/>
          <p:nvPr/>
        </p:nvSpPr>
        <p:spPr>
          <a:xfrm rot="0">
            <a:off x="10617529" y="4409796"/>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9:</a:t>
            </a:r>
            <a:r>
              <a:rPr lang="en-US" sz="6736">
                <a:solidFill>
                  <a:srgbClr val="10195A"/>
                </a:solidFill>
                <a:latin typeface="Londrina Solid"/>
                <a:ea typeface="Londrina Solid"/>
                <a:cs typeface="Londrina Solid"/>
                <a:sym typeface="Londrina Solid"/>
              </a:rPr>
              <a:t> nine</a:t>
            </a:r>
          </a:p>
        </p:txBody>
      </p:sp>
      <p:sp>
        <p:nvSpPr>
          <p:cNvPr name="TextBox 13" id="13"/>
          <p:cNvSpPr txBox="true"/>
          <p:nvPr/>
        </p:nvSpPr>
        <p:spPr>
          <a:xfrm rot="0">
            <a:off x="10617529" y="6160938"/>
            <a:ext cx="4546727"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10: </a:t>
            </a:r>
            <a:r>
              <a:rPr lang="en-US" sz="6736">
                <a:solidFill>
                  <a:srgbClr val="10195A"/>
                </a:solidFill>
                <a:latin typeface="Londrina Solid"/>
                <a:ea typeface="Londrina Solid"/>
                <a:cs typeface="Londrina Solid"/>
                <a:sym typeface="Londrina Solid"/>
              </a:rPr>
              <a:t>ten</a:t>
            </a:r>
          </a:p>
        </p:txBody>
      </p:sp>
      <p:pic>
        <p:nvPicPr>
          <p:cNvPr name="Picture 14" id="14"/>
          <p:cNvPicPr>
            <a:picLocks noChangeAspect="true"/>
          </p:cNvPicPr>
          <p:nvPr/>
        </p:nvPicPr>
        <p:blipFill>
          <a:blip r:embed="rId3"/>
          <a:srcRect l="0" t="0" r="0" b="0"/>
          <a:stretch>
            <a:fillRect/>
          </a:stretch>
        </p:blipFill>
        <p:spPr>
          <a:xfrm flipH="false" flipV="false" rot="0">
            <a:off x="13903529" y="1125735"/>
            <a:ext cx="4992889" cy="9161265"/>
          </a:xfrm>
          <a:prstGeom prst="rect">
            <a:avLst/>
          </a:prstGeom>
        </p:spPr>
      </p:pic>
      <p:sp>
        <p:nvSpPr>
          <p:cNvPr name="TextBox 15" id="15"/>
          <p:cNvSpPr txBox="true"/>
          <p:nvPr/>
        </p:nvSpPr>
        <p:spPr>
          <a:xfrm rot="0">
            <a:off x="1028700" y="2656327"/>
            <a:ext cx="3286000" cy="1343894"/>
          </a:xfrm>
          <a:prstGeom prst="rect">
            <a:avLst/>
          </a:prstGeom>
        </p:spPr>
        <p:txBody>
          <a:bodyPr anchor="t" rtlCol="false" tIns="0" lIns="0" bIns="0" rIns="0">
            <a:spAutoFit/>
          </a:bodyPr>
          <a:lstStyle/>
          <a:p>
            <a:pPr algn="l">
              <a:lnSpc>
                <a:spcPts val="11451"/>
              </a:lnSpc>
            </a:pPr>
            <a:r>
              <a:rPr lang="en-US" sz="6736">
                <a:solidFill>
                  <a:srgbClr val="FF7F2F"/>
                </a:solidFill>
                <a:latin typeface="Londrina Solid"/>
                <a:ea typeface="Londrina Solid"/>
                <a:cs typeface="Londrina Solid"/>
                <a:sym typeface="Londrina Solid"/>
              </a:rPr>
              <a:t>0:</a:t>
            </a:r>
            <a:r>
              <a:rPr lang="en-US" sz="6736">
                <a:solidFill>
                  <a:srgbClr val="10195A"/>
                </a:solidFill>
                <a:latin typeface="Londrina Solid"/>
                <a:ea typeface="Londrina Solid"/>
                <a:cs typeface="Londrina Solid"/>
                <a:sym typeface="Londrina Solid"/>
              </a:rPr>
              <a:t> нөл</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294350" y="525020"/>
            <a:ext cx="11964950"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Numbers 11- 19</a:t>
            </a:r>
          </a:p>
        </p:txBody>
      </p:sp>
      <p:pic>
        <p:nvPicPr>
          <p:cNvPr name="Picture 4" id="4"/>
          <p:cNvPicPr>
            <a:picLocks noChangeAspect="true"/>
          </p:cNvPicPr>
          <p:nvPr/>
        </p:nvPicPr>
        <p:blipFill>
          <a:blip r:embed="rId3"/>
          <a:srcRect l="0" t="0" r="0" b="0"/>
          <a:stretch>
            <a:fillRect/>
          </a:stretch>
        </p:blipFill>
        <p:spPr>
          <a:xfrm flipH="false" flipV="false" rot="0">
            <a:off x="420215" y="1494256"/>
            <a:ext cx="4003868" cy="8518868"/>
          </a:xfrm>
          <a:prstGeom prst="rect">
            <a:avLst/>
          </a:prstGeom>
        </p:spPr>
      </p:pic>
      <p:sp>
        <p:nvSpPr>
          <p:cNvPr name="TextBox 5" id="5"/>
          <p:cNvSpPr txBox="true"/>
          <p:nvPr/>
        </p:nvSpPr>
        <p:spPr>
          <a:xfrm rot="0">
            <a:off x="11716307" y="3070370"/>
            <a:ext cx="3952111"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16:</a:t>
            </a:r>
            <a:r>
              <a:rPr lang="en-US" sz="6136">
                <a:solidFill>
                  <a:srgbClr val="10195A"/>
                </a:solidFill>
                <a:latin typeface="Londrina Solid"/>
                <a:ea typeface="Londrina Solid"/>
                <a:cs typeface="Londrina Solid"/>
                <a:sym typeface="Londrina Solid"/>
              </a:rPr>
              <a:t> sixteen</a:t>
            </a:r>
          </a:p>
        </p:txBody>
      </p:sp>
      <p:sp>
        <p:nvSpPr>
          <p:cNvPr name="TextBox 6" id="6"/>
          <p:cNvSpPr txBox="true"/>
          <p:nvPr/>
        </p:nvSpPr>
        <p:spPr>
          <a:xfrm rot="0">
            <a:off x="11716307" y="4613681"/>
            <a:ext cx="4546727"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17:</a:t>
            </a:r>
            <a:r>
              <a:rPr lang="en-US" sz="6136">
                <a:solidFill>
                  <a:srgbClr val="10195A"/>
                </a:solidFill>
                <a:latin typeface="Londrina Solid"/>
                <a:ea typeface="Londrina Solid"/>
                <a:cs typeface="Londrina Solid"/>
                <a:sym typeface="Londrina Solid"/>
              </a:rPr>
              <a:t> seventeen</a:t>
            </a:r>
          </a:p>
        </p:txBody>
      </p:sp>
      <p:sp>
        <p:nvSpPr>
          <p:cNvPr name="TextBox 7" id="7"/>
          <p:cNvSpPr txBox="true"/>
          <p:nvPr/>
        </p:nvSpPr>
        <p:spPr>
          <a:xfrm rot="0">
            <a:off x="11716307" y="6156991"/>
            <a:ext cx="4546727"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18:</a:t>
            </a:r>
            <a:r>
              <a:rPr lang="en-US" sz="6136">
                <a:solidFill>
                  <a:srgbClr val="10195A"/>
                </a:solidFill>
                <a:latin typeface="Londrina Solid"/>
                <a:ea typeface="Londrina Solid"/>
                <a:cs typeface="Londrina Solid"/>
                <a:sym typeface="Londrina Solid"/>
              </a:rPr>
              <a:t> eighteen</a:t>
            </a:r>
          </a:p>
        </p:txBody>
      </p:sp>
      <p:sp>
        <p:nvSpPr>
          <p:cNvPr name="TextBox 8" id="8"/>
          <p:cNvSpPr txBox="true"/>
          <p:nvPr/>
        </p:nvSpPr>
        <p:spPr>
          <a:xfrm rot="0">
            <a:off x="11716307" y="7700302"/>
            <a:ext cx="4294022"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19:</a:t>
            </a:r>
            <a:r>
              <a:rPr lang="en-US" sz="6136">
                <a:solidFill>
                  <a:srgbClr val="10195A"/>
                </a:solidFill>
                <a:latin typeface="Londrina Solid"/>
                <a:ea typeface="Londrina Solid"/>
                <a:cs typeface="Londrina Solid"/>
                <a:sym typeface="Londrina Solid"/>
              </a:rPr>
              <a:t> nineteen</a:t>
            </a:r>
          </a:p>
        </p:txBody>
      </p:sp>
      <p:sp>
        <p:nvSpPr>
          <p:cNvPr name="TextBox 9" id="9"/>
          <p:cNvSpPr txBox="true"/>
          <p:nvPr/>
        </p:nvSpPr>
        <p:spPr>
          <a:xfrm rot="0">
            <a:off x="5294350" y="3806585"/>
            <a:ext cx="3539757"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12:</a:t>
            </a:r>
            <a:r>
              <a:rPr lang="en-US" sz="6136">
                <a:solidFill>
                  <a:srgbClr val="10195A"/>
                </a:solidFill>
                <a:latin typeface="Londrina Solid"/>
                <a:ea typeface="Londrina Solid"/>
                <a:cs typeface="Londrina Solid"/>
                <a:sym typeface="Londrina Solid"/>
              </a:rPr>
              <a:t> twelve</a:t>
            </a:r>
          </a:p>
        </p:txBody>
      </p:sp>
      <p:sp>
        <p:nvSpPr>
          <p:cNvPr name="TextBox 10" id="10"/>
          <p:cNvSpPr txBox="true"/>
          <p:nvPr/>
        </p:nvSpPr>
        <p:spPr>
          <a:xfrm rot="0">
            <a:off x="5294350" y="5277368"/>
            <a:ext cx="4515007"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13: </a:t>
            </a:r>
            <a:r>
              <a:rPr lang="en-US" sz="6136">
                <a:solidFill>
                  <a:srgbClr val="10195A"/>
                </a:solidFill>
                <a:latin typeface="Londrina Solid"/>
                <a:ea typeface="Londrina Solid"/>
                <a:cs typeface="Londrina Solid"/>
                <a:sym typeface="Londrina Solid"/>
              </a:rPr>
              <a:t>thirteen</a:t>
            </a:r>
          </a:p>
        </p:txBody>
      </p:sp>
      <p:sp>
        <p:nvSpPr>
          <p:cNvPr name="TextBox 11" id="11"/>
          <p:cNvSpPr txBox="true"/>
          <p:nvPr/>
        </p:nvSpPr>
        <p:spPr>
          <a:xfrm rot="0">
            <a:off x="5294350" y="6748150"/>
            <a:ext cx="3952111"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14:</a:t>
            </a:r>
            <a:r>
              <a:rPr lang="en-US" sz="6136">
                <a:solidFill>
                  <a:srgbClr val="10195A"/>
                </a:solidFill>
                <a:latin typeface="Londrina Solid"/>
                <a:ea typeface="Londrina Solid"/>
                <a:cs typeface="Londrina Solid"/>
                <a:sym typeface="Londrina Solid"/>
              </a:rPr>
              <a:t> fourteen</a:t>
            </a:r>
          </a:p>
        </p:txBody>
      </p:sp>
      <p:sp>
        <p:nvSpPr>
          <p:cNvPr name="TextBox 12" id="12"/>
          <p:cNvSpPr txBox="true"/>
          <p:nvPr/>
        </p:nvSpPr>
        <p:spPr>
          <a:xfrm rot="0">
            <a:off x="5294350" y="8218933"/>
            <a:ext cx="4174239"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15:</a:t>
            </a:r>
            <a:r>
              <a:rPr lang="en-US" sz="6136">
                <a:solidFill>
                  <a:srgbClr val="10195A"/>
                </a:solidFill>
                <a:latin typeface="Londrina Solid"/>
                <a:ea typeface="Londrina Solid"/>
                <a:cs typeface="Londrina Solid"/>
                <a:sym typeface="Londrina Solid"/>
              </a:rPr>
              <a:t> fifteen</a:t>
            </a:r>
          </a:p>
        </p:txBody>
      </p:sp>
      <p:sp>
        <p:nvSpPr>
          <p:cNvPr name="TextBox 13" id="13"/>
          <p:cNvSpPr txBox="true"/>
          <p:nvPr/>
        </p:nvSpPr>
        <p:spPr>
          <a:xfrm rot="0">
            <a:off x="5294350" y="2335803"/>
            <a:ext cx="3286000" cy="1239118"/>
          </a:xfrm>
          <a:prstGeom prst="rect">
            <a:avLst/>
          </a:prstGeom>
        </p:spPr>
        <p:txBody>
          <a:bodyPr anchor="t" rtlCol="false" tIns="0" lIns="0" bIns="0" rIns="0">
            <a:spAutoFit/>
          </a:bodyPr>
          <a:lstStyle/>
          <a:p>
            <a:pPr algn="l">
              <a:lnSpc>
                <a:spcPts val="10431"/>
              </a:lnSpc>
            </a:pPr>
            <a:r>
              <a:rPr lang="en-US" sz="6136">
                <a:solidFill>
                  <a:srgbClr val="FF7F2F"/>
                </a:solidFill>
                <a:latin typeface="Londrina Solid"/>
                <a:ea typeface="Londrina Solid"/>
                <a:cs typeface="Londrina Solid"/>
                <a:sym typeface="Londrina Solid"/>
              </a:rPr>
              <a:t>11:</a:t>
            </a:r>
            <a:r>
              <a:rPr lang="en-US" sz="6136">
                <a:solidFill>
                  <a:srgbClr val="10195A"/>
                </a:solidFill>
                <a:latin typeface="Londrina Solid"/>
                <a:ea typeface="Londrina Solid"/>
                <a:cs typeface="Londrina Solid"/>
                <a:sym typeface="Londrina Solid"/>
              </a:rPr>
              <a:t> eleven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028700" y="662697"/>
            <a:ext cx="11964950"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Numbers 20- 100</a:t>
            </a:r>
          </a:p>
        </p:txBody>
      </p:sp>
      <p:sp>
        <p:nvSpPr>
          <p:cNvPr name="TextBox 4" id="4"/>
          <p:cNvSpPr txBox="true"/>
          <p:nvPr/>
        </p:nvSpPr>
        <p:spPr>
          <a:xfrm rot="0">
            <a:off x="7450657" y="3227097"/>
            <a:ext cx="3952111"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70:</a:t>
            </a:r>
            <a:r>
              <a:rPr lang="en-US" sz="6036">
                <a:solidFill>
                  <a:srgbClr val="10195A"/>
                </a:solidFill>
                <a:latin typeface="Londrina Solid"/>
                <a:ea typeface="Londrina Solid"/>
                <a:cs typeface="Londrina Solid"/>
                <a:sym typeface="Londrina Solid"/>
              </a:rPr>
              <a:t> seventy</a:t>
            </a:r>
          </a:p>
        </p:txBody>
      </p:sp>
      <p:sp>
        <p:nvSpPr>
          <p:cNvPr name="TextBox 5" id="5"/>
          <p:cNvSpPr txBox="true"/>
          <p:nvPr/>
        </p:nvSpPr>
        <p:spPr>
          <a:xfrm rot="0">
            <a:off x="7450657" y="4770408"/>
            <a:ext cx="5542993"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80:</a:t>
            </a:r>
            <a:r>
              <a:rPr lang="en-US" sz="6036">
                <a:solidFill>
                  <a:srgbClr val="10195A"/>
                </a:solidFill>
                <a:latin typeface="Londrina Solid"/>
                <a:ea typeface="Londrina Solid"/>
                <a:cs typeface="Londrina Solid"/>
                <a:sym typeface="Londrina Solid"/>
              </a:rPr>
              <a:t> eighty</a:t>
            </a:r>
          </a:p>
        </p:txBody>
      </p:sp>
      <p:sp>
        <p:nvSpPr>
          <p:cNvPr name="TextBox 6" id="6"/>
          <p:cNvSpPr txBox="true"/>
          <p:nvPr/>
        </p:nvSpPr>
        <p:spPr>
          <a:xfrm rot="0">
            <a:off x="7450657" y="6313718"/>
            <a:ext cx="4546727"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90:</a:t>
            </a:r>
            <a:r>
              <a:rPr lang="en-US" sz="6036">
                <a:solidFill>
                  <a:srgbClr val="10195A"/>
                </a:solidFill>
                <a:latin typeface="Londrina Solid"/>
                <a:ea typeface="Londrina Solid"/>
                <a:cs typeface="Londrina Solid"/>
                <a:sym typeface="Londrina Solid"/>
              </a:rPr>
              <a:t> ninety</a:t>
            </a:r>
          </a:p>
        </p:txBody>
      </p:sp>
      <p:sp>
        <p:nvSpPr>
          <p:cNvPr name="TextBox 7" id="7"/>
          <p:cNvSpPr txBox="true"/>
          <p:nvPr/>
        </p:nvSpPr>
        <p:spPr>
          <a:xfrm rot="0">
            <a:off x="7450657" y="7857029"/>
            <a:ext cx="5880002"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100:</a:t>
            </a:r>
            <a:r>
              <a:rPr lang="en-US" sz="6036">
                <a:solidFill>
                  <a:srgbClr val="10195A"/>
                </a:solidFill>
                <a:latin typeface="Londrina Solid"/>
                <a:ea typeface="Londrina Solid"/>
                <a:cs typeface="Londrina Solid"/>
                <a:sym typeface="Londrina Solid"/>
              </a:rPr>
              <a:t> one hundred</a:t>
            </a:r>
          </a:p>
        </p:txBody>
      </p:sp>
      <p:sp>
        <p:nvSpPr>
          <p:cNvPr name="TextBox 8" id="8"/>
          <p:cNvSpPr txBox="true"/>
          <p:nvPr/>
        </p:nvSpPr>
        <p:spPr>
          <a:xfrm rot="0">
            <a:off x="1028700" y="3963312"/>
            <a:ext cx="3539757"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30:</a:t>
            </a:r>
            <a:r>
              <a:rPr lang="en-US" sz="6036">
                <a:solidFill>
                  <a:srgbClr val="10195A"/>
                </a:solidFill>
                <a:latin typeface="Londrina Solid"/>
                <a:ea typeface="Londrina Solid"/>
                <a:cs typeface="Londrina Solid"/>
                <a:sym typeface="Londrina Solid"/>
              </a:rPr>
              <a:t> thirty</a:t>
            </a:r>
          </a:p>
        </p:txBody>
      </p:sp>
      <p:sp>
        <p:nvSpPr>
          <p:cNvPr name="TextBox 9" id="9"/>
          <p:cNvSpPr txBox="true"/>
          <p:nvPr/>
        </p:nvSpPr>
        <p:spPr>
          <a:xfrm rot="0">
            <a:off x="1028700" y="5434095"/>
            <a:ext cx="4515007"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40: </a:t>
            </a:r>
            <a:r>
              <a:rPr lang="en-US" sz="6036">
                <a:solidFill>
                  <a:srgbClr val="10195A"/>
                </a:solidFill>
                <a:latin typeface="Londrina Solid"/>
                <a:ea typeface="Londrina Solid"/>
                <a:cs typeface="Londrina Solid"/>
                <a:sym typeface="Londrina Solid"/>
              </a:rPr>
              <a:t>forty</a:t>
            </a:r>
          </a:p>
        </p:txBody>
      </p:sp>
      <p:sp>
        <p:nvSpPr>
          <p:cNvPr name="TextBox 10" id="10"/>
          <p:cNvSpPr txBox="true"/>
          <p:nvPr/>
        </p:nvSpPr>
        <p:spPr>
          <a:xfrm rot="0">
            <a:off x="1028700" y="6904877"/>
            <a:ext cx="3952111"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50:</a:t>
            </a:r>
            <a:r>
              <a:rPr lang="en-US" sz="6036">
                <a:solidFill>
                  <a:srgbClr val="10195A"/>
                </a:solidFill>
                <a:latin typeface="Londrina Solid"/>
                <a:ea typeface="Londrina Solid"/>
                <a:cs typeface="Londrina Solid"/>
                <a:sym typeface="Londrina Solid"/>
              </a:rPr>
              <a:t> fifty</a:t>
            </a:r>
          </a:p>
        </p:txBody>
      </p:sp>
      <p:sp>
        <p:nvSpPr>
          <p:cNvPr name="TextBox 11" id="11"/>
          <p:cNvSpPr txBox="true"/>
          <p:nvPr/>
        </p:nvSpPr>
        <p:spPr>
          <a:xfrm rot="0">
            <a:off x="1028700" y="8375660"/>
            <a:ext cx="4174239"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60:</a:t>
            </a:r>
            <a:r>
              <a:rPr lang="en-US" sz="6036">
                <a:solidFill>
                  <a:srgbClr val="10195A"/>
                </a:solidFill>
                <a:latin typeface="Londrina Solid"/>
                <a:ea typeface="Londrina Solid"/>
                <a:cs typeface="Londrina Solid"/>
                <a:sym typeface="Londrina Solid"/>
              </a:rPr>
              <a:t> sixty</a:t>
            </a:r>
          </a:p>
        </p:txBody>
      </p:sp>
      <p:sp>
        <p:nvSpPr>
          <p:cNvPr name="TextBox 12" id="12"/>
          <p:cNvSpPr txBox="true"/>
          <p:nvPr/>
        </p:nvSpPr>
        <p:spPr>
          <a:xfrm rot="0">
            <a:off x="1028700" y="2492530"/>
            <a:ext cx="4174239"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20:</a:t>
            </a:r>
            <a:r>
              <a:rPr lang="en-US" sz="6036">
                <a:solidFill>
                  <a:srgbClr val="10195A"/>
                </a:solidFill>
                <a:latin typeface="Londrina Solid"/>
                <a:ea typeface="Londrina Solid"/>
                <a:cs typeface="Londrina Solid"/>
                <a:sym typeface="Londrina Solid"/>
              </a:rPr>
              <a:t> twenty</a:t>
            </a:r>
          </a:p>
        </p:txBody>
      </p:sp>
      <p:pic>
        <p:nvPicPr>
          <p:cNvPr name="Picture 13" id="13"/>
          <p:cNvPicPr>
            <a:picLocks noChangeAspect="true"/>
          </p:cNvPicPr>
          <p:nvPr/>
        </p:nvPicPr>
        <p:blipFill>
          <a:blip r:embed="rId3"/>
          <a:srcRect l="0" t="0" r="0" b="0"/>
          <a:stretch>
            <a:fillRect/>
          </a:stretch>
        </p:blipFill>
        <p:spPr>
          <a:xfrm flipH="false" flipV="false" rot="0">
            <a:off x="13556861" y="2181880"/>
            <a:ext cx="4166924" cy="7788644"/>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25178" t="0" r="0" b="6882"/>
          <a:stretch>
            <a:fillRect/>
          </a:stretch>
        </p:blipFill>
        <p:spPr>
          <a:xfrm flipH="false" flipV="false" rot="0">
            <a:off x="10150616" y="5357640"/>
            <a:ext cx="7108684" cy="4998560"/>
          </a:xfrm>
          <a:prstGeom prst="rect">
            <a:avLst/>
          </a:prstGeom>
        </p:spPr>
      </p:pic>
      <p:sp>
        <p:nvSpPr>
          <p:cNvPr name="TextBox 4" id="4"/>
          <p:cNvSpPr txBox="true"/>
          <p:nvPr/>
        </p:nvSpPr>
        <p:spPr>
          <a:xfrm rot="0">
            <a:off x="1028700" y="662697"/>
            <a:ext cx="15852325"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The numbers in between</a:t>
            </a:r>
          </a:p>
        </p:txBody>
      </p:sp>
      <p:sp>
        <p:nvSpPr>
          <p:cNvPr name="TextBox 5" id="5"/>
          <p:cNvSpPr txBox="true"/>
          <p:nvPr/>
        </p:nvSpPr>
        <p:spPr>
          <a:xfrm rot="0">
            <a:off x="1028700" y="2692477"/>
            <a:ext cx="16230600" cy="1793875"/>
          </a:xfrm>
          <a:prstGeom prst="rect">
            <a:avLst/>
          </a:prstGeom>
        </p:spPr>
        <p:txBody>
          <a:bodyPr anchor="t" rtlCol="false" tIns="0" lIns="0" bIns="0" rIns="0">
            <a:spAutoFit/>
          </a:bodyPr>
          <a:lstStyle/>
          <a:p>
            <a:pPr algn="l">
              <a:lnSpc>
                <a:spcPts val="7309"/>
              </a:lnSpc>
              <a:spcBef>
                <a:spcPct val="0"/>
              </a:spcBef>
            </a:pPr>
            <a:r>
              <a:rPr lang="en-US" sz="4299">
                <a:solidFill>
                  <a:srgbClr val="10195A"/>
                </a:solidFill>
                <a:latin typeface="Glacial Indifference"/>
                <a:ea typeface="Glacial Indifference"/>
                <a:cs typeface="Glacial Indifference"/>
                <a:sym typeface="Glacial Indifference"/>
              </a:rPr>
              <a:t>To make any of the numbers in-between, you simply use the formula:</a:t>
            </a:r>
            <a:r>
              <a:rPr lang="en-US" b="true" sz="4299">
                <a:solidFill>
                  <a:srgbClr val="10195A"/>
                </a:solidFill>
                <a:latin typeface="Glacial Indifference Bold"/>
                <a:ea typeface="Glacial Indifference Bold"/>
                <a:cs typeface="Glacial Indifference Bold"/>
                <a:sym typeface="Glacial Indifference Bold"/>
              </a:rPr>
              <a:t> Tens Number + Number from 0-9. </a:t>
            </a:r>
          </a:p>
        </p:txBody>
      </p:sp>
      <p:sp>
        <p:nvSpPr>
          <p:cNvPr name="TextBox 6" id="6"/>
          <p:cNvSpPr txBox="true"/>
          <p:nvPr/>
        </p:nvSpPr>
        <p:spPr>
          <a:xfrm rot="0">
            <a:off x="1028700" y="5149746"/>
            <a:ext cx="7214365" cy="1197843"/>
          </a:xfrm>
          <a:prstGeom prst="rect">
            <a:avLst/>
          </a:prstGeom>
        </p:spPr>
        <p:txBody>
          <a:bodyPr anchor="t" rtlCol="false" tIns="0" lIns="0" bIns="0" rIns="0">
            <a:spAutoFit/>
          </a:bodyPr>
          <a:lstStyle/>
          <a:p>
            <a:pPr algn="just">
              <a:lnSpc>
                <a:spcPts val="10261"/>
              </a:lnSpc>
            </a:pPr>
            <a:r>
              <a:rPr lang="en-US" sz="6036">
                <a:solidFill>
                  <a:srgbClr val="FF7F2F"/>
                </a:solidFill>
                <a:latin typeface="Londrina Solid"/>
                <a:ea typeface="Londrina Solid"/>
                <a:cs typeface="Londrina Solid"/>
                <a:sym typeface="Londrina Solid"/>
              </a:rPr>
              <a:t>43:</a:t>
            </a:r>
            <a:r>
              <a:rPr lang="en-US" sz="6036">
                <a:solidFill>
                  <a:srgbClr val="10195A"/>
                </a:solidFill>
                <a:latin typeface="Londrina Solid"/>
                <a:ea typeface="Londrina Solid"/>
                <a:cs typeface="Londrina Solid"/>
                <a:sym typeface="Londrina Solid"/>
              </a:rPr>
              <a:t> forty - three</a:t>
            </a:r>
          </a:p>
        </p:txBody>
      </p:sp>
      <p:sp>
        <p:nvSpPr>
          <p:cNvPr name="TextBox 7" id="7"/>
          <p:cNvSpPr txBox="true"/>
          <p:nvPr/>
        </p:nvSpPr>
        <p:spPr>
          <a:xfrm rot="0">
            <a:off x="1028700" y="6551126"/>
            <a:ext cx="7214365" cy="1197843"/>
          </a:xfrm>
          <a:prstGeom prst="rect">
            <a:avLst/>
          </a:prstGeom>
        </p:spPr>
        <p:txBody>
          <a:bodyPr anchor="t" rtlCol="false" tIns="0" lIns="0" bIns="0" rIns="0">
            <a:spAutoFit/>
          </a:bodyPr>
          <a:lstStyle/>
          <a:p>
            <a:pPr algn="just">
              <a:lnSpc>
                <a:spcPts val="10261"/>
              </a:lnSpc>
            </a:pPr>
            <a:r>
              <a:rPr lang="en-US" sz="6036">
                <a:solidFill>
                  <a:srgbClr val="FF7F2F"/>
                </a:solidFill>
                <a:latin typeface="Londrina Solid"/>
                <a:ea typeface="Londrina Solid"/>
                <a:cs typeface="Londrina Solid"/>
                <a:sym typeface="Londrina Solid"/>
              </a:rPr>
              <a:t>36:</a:t>
            </a:r>
            <a:r>
              <a:rPr lang="en-US" sz="6036">
                <a:solidFill>
                  <a:srgbClr val="10195A"/>
                </a:solidFill>
                <a:latin typeface="Londrina Solid"/>
                <a:ea typeface="Londrina Solid"/>
                <a:cs typeface="Londrina Solid"/>
                <a:sym typeface="Londrina Solid"/>
              </a:rPr>
              <a:t> thirty- six</a:t>
            </a:r>
          </a:p>
        </p:txBody>
      </p:sp>
      <p:sp>
        <p:nvSpPr>
          <p:cNvPr name="TextBox 8" id="8"/>
          <p:cNvSpPr txBox="true"/>
          <p:nvPr/>
        </p:nvSpPr>
        <p:spPr>
          <a:xfrm rot="0">
            <a:off x="1028700" y="7952506"/>
            <a:ext cx="7214365" cy="1197843"/>
          </a:xfrm>
          <a:prstGeom prst="rect">
            <a:avLst/>
          </a:prstGeom>
        </p:spPr>
        <p:txBody>
          <a:bodyPr anchor="t" rtlCol="false" tIns="0" lIns="0" bIns="0" rIns="0">
            <a:spAutoFit/>
          </a:bodyPr>
          <a:lstStyle/>
          <a:p>
            <a:pPr algn="just">
              <a:lnSpc>
                <a:spcPts val="10261"/>
              </a:lnSpc>
            </a:pPr>
            <a:r>
              <a:rPr lang="en-US" sz="6036">
                <a:solidFill>
                  <a:srgbClr val="FF7F2F"/>
                </a:solidFill>
                <a:latin typeface="Londrina Solid"/>
                <a:ea typeface="Londrina Solid"/>
                <a:cs typeface="Londrina Solid"/>
                <a:sym typeface="Londrina Solid"/>
              </a:rPr>
              <a:t>25:</a:t>
            </a:r>
            <a:r>
              <a:rPr lang="en-US" sz="6036">
                <a:solidFill>
                  <a:srgbClr val="10195A"/>
                </a:solidFill>
                <a:latin typeface="Londrina Solid"/>
                <a:ea typeface="Londrina Solid"/>
                <a:cs typeface="Londrina Solid"/>
                <a:sym typeface="Londrina Solid"/>
              </a:rPr>
              <a:t> twenty- five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10800000">
            <a:off x="11952459" y="-223375"/>
            <a:ext cx="6099200" cy="2439680"/>
          </a:xfrm>
          <a:prstGeom prst="rect">
            <a:avLst/>
          </a:prstGeom>
        </p:spPr>
      </p:pic>
      <p:sp>
        <p:nvSpPr>
          <p:cNvPr name="TextBox 4" id="4"/>
          <p:cNvSpPr txBox="true"/>
          <p:nvPr/>
        </p:nvSpPr>
        <p:spPr>
          <a:xfrm rot="0">
            <a:off x="1028700" y="662697"/>
            <a:ext cx="15852325"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Numbers 100- 1000</a:t>
            </a:r>
          </a:p>
        </p:txBody>
      </p:sp>
      <p:sp>
        <p:nvSpPr>
          <p:cNvPr name="TextBox 5" id="5"/>
          <p:cNvSpPr txBox="true"/>
          <p:nvPr/>
        </p:nvSpPr>
        <p:spPr>
          <a:xfrm rot="0">
            <a:off x="1028700" y="3963312"/>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200:</a:t>
            </a:r>
            <a:r>
              <a:rPr lang="en-US" sz="6036">
                <a:solidFill>
                  <a:srgbClr val="10195A"/>
                </a:solidFill>
                <a:latin typeface="Londrina Solid"/>
                <a:ea typeface="Londrina Solid"/>
                <a:cs typeface="Londrina Solid"/>
                <a:sym typeface="Londrina Solid"/>
              </a:rPr>
              <a:t> two hundred</a:t>
            </a:r>
          </a:p>
        </p:txBody>
      </p:sp>
      <p:sp>
        <p:nvSpPr>
          <p:cNvPr name="TextBox 6" id="6"/>
          <p:cNvSpPr txBox="true"/>
          <p:nvPr/>
        </p:nvSpPr>
        <p:spPr>
          <a:xfrm rot="0">
            <a:off x="1028700" y="5434095"/>
            <a:ext cx="811530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300: </a:t>
            </a:r>
            <a:r>
              <a:rPr lang="en-US" sz="6036">
                <a:solidFill>
                  <a:srgbClr val="10195A"/>
                </a:solidFill>
                <a:latin typeface="Londrina Solid"/>
                <a:ea typeface="Londrina Solid"/>
                <a:cs typeface="Londrina Solid"/>
                <a:sym typeface="Londrina Solid"/>
              </a:rPr>
              <a:t>three hundred</a:t>
            </a:r>
          </a:p>
        </p:txBody>
      </p:sp>
      <p:sp>
        <p:nvSpPr>
          <p:cNvPr name="TextBox 7" id="7"/>
          <p:cNvSpPr txBox="true"/>
          <p:nvPr/>
        </p:nvSpPr>
        <p:spPr>
          <a:xfrm rot="0">
            <a:off x="1028700" y="6904877"/>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400:</a:t>
            </a:r>
            <a:r>
              <a:rPr lang="en-US" sz="6036">
                <a:solidFill>
                  <a:srgbClr val="10195A"/>
                </a:solidFill>
                <a:latin typeface="Londrina Solid"/>
                <a:ea typeface="Londrina Solid"/>
                <a:cs typeface="Londrina Solid"/>
                <a:sym typeface="Londrina Solid"/>
              </a:rPr>
              <a:t> four hundred</a:t>
            </a:r>
          </a:p>
        </p:txBody>
      </p:sp>
      <p:sp>
        <p:nvSpPr>
          <p:cNvPr name="TextBox 8" id="8"/>
          <p:cNvSpPr txBox="true"/>
          <p:nvPr/>
        </p:nvSpPr>
        <p:spPr>
          <a:xfrm rot="0">
            <a:off x="1028700" y="8375660"/>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500:</a:t>
            </a:r>
            <a:r>
              <a:rPr lang="en-US" sz="6036">
                <a:solidFill>
                  <a:srgbClr val="10195A"/>
                </a:solidFill>
                <a:latin typeface="Londrina Solid"/>
                <a:ea typeface="Londrina Solid"/>
                <a:cs typeface="Londrina Solid"/>
                <a:sym typeface="Londrina Solid"/>
              </a:rPr>
              <a:t> five hundred</a:t>
            </a:r>
          </a:p>
        </p:txBody>
      </p:sp>
      <p:sp>
        <p:nvSpPr>
          <p:cNvPr name="TextBox 9" id="9"/>
          <p:cNvSpPr txBox="true"/>
          <p:nvPr/>
        </p:nvSpPr>
        <p:spPr>
          <a:xfrm rot="0">
            <a:off x="1028700" y="2492530"/>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100:</a:t>
            </a:r>
            <a:r>
              <a:rPr lang="en-US" sz="6036">
                <a:solidFill>
                  <a:srgbClr val="10195A"/>
                </a:solidFill>
                <a:latin typeface="Londrina Solid"/>
                <a:ea typeface="Londrina Solid"/>
                <a:cs typeface="Londrina Solid"/>
                <a:sym typeface="Londrina Solid"/>
              </a:rPr>
              <a:t> one hundred</a:t>
            </a:r>
          </a:p>
        </p:txBody>
      </p:sp>
      <p:sp>
        <p:nvSpPr>
          <p:cNvPr name="TextBox 10" id="10"/>
          <p:cNvSpPr txBox="true"/>
          <p:nvPr/>
        </p:nvSpPr>
        <p:spPr>
          <a:xfrm rot="0">
            <a:off x="9144000" y="3963312"/>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700:</a:t>
            </a:r>
            <a:r>
              <a:rPr lang="en-US" sz="6036">
                <a:solidFill>
                  <a:srgbClr val="10195A"/>
                </a:solidFill>
                <a:latin typeface="Londrina Solid"/>
                <a:ea typeface="Londrina Solid"/>
                <a:cs typeface="Londrina Solid"/>
                <a:sym typeface="Londrina Solid"/>
              </a:rPr>
              <a:t> seven hundred</a:t>
            </a:r>
          </a:p>
        </p:txBody>
      </p:sp>
      <p:sp>
        <p:nvSpPr>
          <p:cNvPr name="TextBox 11" id="11"/>
          <p:cNvSpPr txBox="true"/>
          <p:nvPr/>
        </p:nvSpPr>
        <p:spPr>
          <a:xfrm rot="0">
            <a:off x="9144000" y="5434095"/>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800: </a:t>
            </a:r>
            <a:r>
              <a:rPr lang="en-US" sz="6036">
                <a:solidFill>
                  <a:srgbClr val="10195A"/>
                </a:solidFill>
                <a:latin typeface="Londrina Solid"/>
                <a:ea typeface="Londrina Solid"/>
                <a:cs typeface="Londrina Solid"/>
                <a:sym typeface="Londrina Solid"/>
              </a:rPr>
              <a:t>eight hundred</a:t>
            </a:r>
          </a:p>
        </p:txBody>
      </p:sp>
      <p:sp>
        <p:nvSpPr>
          <p:cNvPr name="TextBox 12" id="12"/>
          <p:cNvSpPr txBox="true"/>
          <p:nvPr/>
        </p:nvSpPr>
        <p:spPr>
          <a:xfrm rot="0">
            <a:off x="9144000" y="6904877"/>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900:</a:t>
            </a:r>
            <a:r>
              <a:rPr lang="en-US" sz="6036">
                <a:solidFill>
                  <a:srgbClr val="10195A"/>
                </a:solidFill>
                <a:latin typeface="Londrina Solid"/>
                <a:ea typeface="Londrina Solid"/>
                <a:cs typeface="Londrina Solid"/>
                <a:sym typeface="Londrina Solid"/>
              </a:rPr>
              <a:t> nine hundred</a:t>
            </a:r>
          </a:p>
        </p:txBody>
      </p:sp>
      <p:sp>
        <p:nvSpPr>
          <p:cNvPr name="TextBox 13" id="13"/>
          <p:cNvSpPr txBox="true"/>
          <p:nvPr/>
        </p:nvSpPr>
        <p:spPr>
          <a:xfrm rot="0">
            <a:off x="9144000" y="2492530"/>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600:</a:t>
            </a:r>
            <a:r>
              <a:rPr lang="en-US" sz="6036">
                <a:solidFill>
                  <a:srgbClr val="10195A"/>
                </a:solidFill>
                <a:latin typeface="Londrina Solid"/>
                <a:ea typeface="Londrina Solid"/>
                <a:cs typeface="Londrina Solid"/>
                <a:sym typeface="Londrina Solid"/>
              </a:rPr>
              <a:t> six hundred</a:t>
            </a:r>
          </a:p>
        </p:txBody>
      </p:sp>
      <p:sp>
        <p:nvSpPr>
          <p:cNvPr name="TextBox 14" id="14"/>
          <p:cNvSpPr txBox="true"/>
          <p:nvPr/>
        </p:nvSpPr>
        <p:spPr>
          <a:xfrm rot="0">
            <a:off x="9144000" y="8375660"/>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1000:</a:t>
            </a:r>
            <a:r>
              <a:rPr lang="en-US" sz="6036">
                <a:solidFill>
                  <a:srgbClr val="10195A"/>
                </a:solidFill>
                <a:latin typeface="Londrina Solid"/>
                <a:ea typeface="Londrina Solid"/>
                <a:cs typeface="Londrina Solid"/>
                <a:sym typeface="Londrina Solid"/>
              </a:rPr>
              <a:t> one thousand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true" flipV="false" rot="0">
            <a:off x="15707265" y="4990879"/>
            <a:ext cx="3502774" cy="5516180"/>
          </a:xfrm>
          <a:prstGeom prst="rect">
            <a:avLst/>
          </a:prstGeom>
        </p:spPr>
      </p:pic>
      <p:sp>
        <p:nvSpPr>
          <p:cNvPr name="TextBox 4" id="4"/>
          <p:cNvSpPr txBox="true"/>
          <p:nvPr/>
        </p:nvSpPr>
        <p:spPr>
          <a:xfrm rot="0">
            <a:off x="1028700" y="667265"/>
            <a:ext cx="15852325"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The numbers in between</a:t>
            </a:r>
          </a:p>
        </p:txBody>
      </p:sp>
      <p:sp>
        <p:nvSpPr>
          <p:cNvPr name="TextBox 5" id="5"/>
          <p:cNvSpPr txBox="true"/>
          <p:nvPr/>
        </p:nvSpPr>
        <p:spPr>
          <a:xfrm rot="0">
            <a:off x="1028700" y="2839999"/>
            <a:ext cx="16629305" cy="1793875"/>
          </a:xfrm>
          <a:prstGeom prst="rect">
            <a:avLst/>
          </a:prstGeom>
        </p:spPr>
        <p:txBody>
          <a:bodyPr anchor="t" rtlCol="false" tIns="0" lIns="0" bIns="0" rIns="0">
            <a:spAutoFit/>
          </a:bodyPr>
          <a:lstStyle/>
          <a:p>
            <a:pPr algn="l">
              <a:lnSpc>
                <a:spcPts val="7309"/>
              </a:lnSpc>
              <a:spcBef>
                <a:spcPct val="0"/>
              </a:spcBef>
            </a:pPr>
            <a:r>
              <a:rPr lang="en-US" sz="4299">
                <a:solidFill>
                  <a:srgbClr val="10195A"/>
                </a:solidFill>
                <a:latin typeface="Glacial Indifference"/>
                <a:ea typeface="Glacial Indifference"/>
                <a:cs typeface="Glacial Indifference"/>
                <a:sym typeface="Glacial Indifference"/>
              </a:rPr>
              <a:t>To make any number in-between the hundreds, simply use the formula: </a:t>
            </a:r>
            <a:r>
              <a:rPr lang="en-US" b="true" sz="4299">
                <a:solidFill>
                  <a:srgbClr val="10195A"/>
                </a:solidFill>
                <a:latin typeface="Glacial Indifference Bold"/>
                <a:ea typeface="Glacial Indifference Bold"/>
                <a:cs typeface="Glacial Indifference Bold"/>
                <a:sym typeface="Glacial Indifference Bold"/>
              </a:rPr>
              <a:t>Hundreds Number and Tens Number + Number from 0-9.</a:t>
            </a:r>
          </a:p>
        </p:txBody>
      </p:sp>
      <p:sp>
        <p:nvSpPr>
          <p:cNvPr name="TextBox 6" id="6"/>
          <p:cNvSpPr txBox="true"/>
          <p:nvPr/>
        </p:nvSpPr>
        <p:spPr>
          <a:xfrm rot="0">
            <a:off x="1028700" y="5149746"/>
            <a:ext cx="13643484"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143:</a:t>
            </a:r>
            <a:r>
              <a:rPr lang="en-US" sz="6036">
                <a:solidFill>
                  <a:srgbClr val="10195A"/>
                </a:solidFill>
                <a:latin typeface="Londrina Solid"/>
                <a:ea typeface="Londrina Solid"/>
                <a:cs typeface="Londrina Solid"/>
                <a:sym typeface="Londrina Solid"/>
              </a:rPr>
              <a:t> one hundred and forty - three</a:t>
            </a:r>
          </a:p>
        </p:txBody>
      </p:sp>
      <p:sp>
        <p:nvSpPr>
          <p:cNvPr name="TextBox 7" id="7"/>
          <p:cNvSpPr txBox="true"/>
          <p:nvPr/>
        </p:nvSpPr>
        <p:spPr>
          <a:xfrm rot="0">
            <a:off x="1028700" y="6551126"/>
            <a:ext cx="12248017" cy="1197843"/>
          </a:xfrm>
          <a:prstGeom prst="rect">
            <a:avLst/>
          </a:prstGeom>
        </p:spPr>
        <p:txBody>
          <a:bodyPr anchor="t" rtlCol="false" tIns="0" lIns="0" bIns="0" rIns="0">
            <a:spAutoFit/>
          </a:bodyPr>
          <a:lstStyle/>
          <a:p>
            <a:pPr algn="just">
              <a:lnSpc>
                <a:spcPts val="10261"/>
              </a:lnSpc>
            </a:pPr>
            <a:r>
              <a:rPr lang="en-US" sz="6036">
                <a:solidFill>
                  <a:srgbClr val="FF7F2F"/>
                </a:solidFill>
                <a:latin typeface="Londrina Solid"/>
                <a:ea typeface="Londrina Solid"/>
                <a:cs typeface="Londrina Solid"/>
                <a:sym typeface="Londrina Solid"/>
              </a:rPr>
              <a:t>368:</a:t>
            </a:r>
            <a:r>
              <a:rPr lang="en-US" sz="6036">
                <a:solidFill>
                  <a:srgbClr val="10195A"/>
                </a:solidFill>
                <a:latin typeface="Londrina Solid"/>
                <a:ea typeface="Londrina Solid"/>
                <a:cs typeface="Londrina Solid"/>
                <a:sym typeface="Londrina Solid"/>
              </a:rPr>
              <a:t> three hundred and sixty- eight</a:t>
            </a:r>
          </a:p>
        </p:txBody>
      </p:sp>
      <p:sp>
        <p:nvSpPr>
          <p:cNvPr name="TextBox 8" id="8"/>
          <p:cNvSpPr txBox="true"/>
          <p:nvPr/>
        </p:nvSpPr>
        <p:spPr>
          <a:xfrm rot="0">
            <a:off x="1028700" y="7952506"/>
            <a:ext cx="1725930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975:</a:t>
            </a:r>
            <a:r>
              <a:rPr lang="en-US" sz="6036">
                <a:solidFill>
                  <a:srgbClr val="10195A"/>
                </a:solidFill>
                <a:latin typeface="Londrina Solid"/>
                <a:ea typeface="Londrina Solid"/>
                <a:cs typeface="Londrina Solid"/>
                <a:sym typeface="Londrina Solid"/>
              </a:rPr>
              <a:t> nine hundred and seventy- five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rcRect l="0" t="0" r="0" b="0"/>
          <a:stretch>
            <a:fillRect/>
          </a:stretch>
        </p:blipFill>
        <p:spPr>
          <a:xfrm flipH="false" flipV="false" rot="-10800000">
            <a:off x="11952459" y="-223375"/>
            <a:ext cx="6099200" cy="2439680"/>
          </a:xfrm>
          <a:prstGeom prst="rect">
            <a:avLst/>
          </a:prstGeom>
        </p:spPr>
      </p:pic>
      <p:sp>
        <p:nvSpPr>
          <p:cNvPr name="TextBox 4" id="4"/>
          <p:cNvSpPr txBox="true"/>
          <p:nvPr/>
        </p:nvSpPr>
        <p:spPr>
          <a:xfrm rot="0">
            <a:off x="1028700" y="662697"/>
            <a:ext cx="15852325" cy="1591708"/>
          </a:xfrm>
          <a:prstGeom prst="rect">
            <a:avLst/>
          </a:prstGeom>
        </p:spPr>
        <p:txBody>
          <a:bodyPr anchor="t" rtlCol="false" tIns="0" lIns="0" bIns="0" rIns="0">
            <a:spAutoFit/>
          </a:bodyPr>
          <a:lstStyle/>
          <a:p>
            <a:pPr algn="l">
              <a:lnSpc>
                <a:spcPts val="12238"/>
              </a:lnSpc>
            </a:pPr>
            <a:r>
              <a:rPr lang="en-US" sz="10830">
                <a:solidFill>
                  <a:srgbClr val="10195A"/>
                </a:solidFill>
                <a:latin typeface="Londrina Solid"/>
                <a:ea typeface="Londrina Solid"/>
                <a:cs typeface="Londrina Solid"/>
                <a:sym typeface="Londrina Solid"/>
              </a:rPr>
              <a:t>Numbers 1000- 10,000</a:t>
            </a:r>
          </a:p>
        </p:txBody>
      </p:sp>
      <p:sp>
        <p:nvSpPr>
          <p:cNvPr name="TextBox 5" id="5"/>
          <p:cNvSpPr txBox="true"/>
          <p:nvPr/>
        </p:nvSpPr>
        <p:spPr>
          <a:xfrm rot="0">
            <a:off x="1028700" y="3963312"/>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2000:</a:t>
            </a:r>
            <a:r>
              <a:rPr lang="en-US" sz="6036">
                <a:solidFill>
                  <a:srgbClr val="10195A"/>
                </a:solidFill>
                <a:latin typeface="Londrina Solid"/>
                <a:ea typeface="Londrina Solid"/>
                <a:cs typeface="Londrina Solid"/>
                <a:sym typeface="Londrina Solid"/>
              </a:rPr>
              <a:t> two thousand</a:t>
            </a:r>
          </a:p>
        </p:txBody>
      </p:sp>
      <p:sp>
        <p:nvSpPr>
          <p:cNvPr name="TextBox 6" id="6"/>
          <p:cNvSpPr txBox="true"/>
          <p:nvPr/>
        </p:nvSpPr>
        <p:spPr>
          <a:xfrm rot="0">
            <a:off x="1028700" y="5434095"/>
            <a:ext cx="7115777"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3000: </a:t>
            </a:r>
            <a:r>
              <a:rPr lang="en-US" sz="6036">
                <a:solidFill>
                  <a:srgbClr val="10195A"/>
                </a:solidFill>
                <a:latin typeface="Londrina Solid"/>
                <a:ea typeface="Londrina Solid"/>
                <a:cs typeface="Londrina Solid"/>
                <a:sym typeface="Londrina Solid"/>
              </a:rPr>
              <a:t>three thousand</a:t>
            </a:r>
          </a:p>
        </p:txBody>
      </p:sp>
      <p:sp>
        <p:nvSpPr>
          <p:cNvPr name="TextBox 7" id="7"/>
          <p:cNvSpPr txBox="true"/>
          <p:nvPr/>
        </p:nvSpPr>
        <p:spPr>
          <a:xfrm rot="0">
            <a:off x="1028700" y="6904877"/>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4000:</a:t>
            </a:r>
            <a:r>
              <a:rPr lang="en-US" sz="6036">
                <a:solidFill>
                  <a:srgbClr val="10195A"/>
                </a:solidFill>
                <a:latin typeface="Londrina Solid"/>
                <a:ea typeface="Londrina Solid"/>
                <a:cs typeface="Londrina Solid"/>
                <a:sym typeface="Londrina Solid"/>
              </a:rPr>
              <a:t> four thousand</a:t>
            </a:r>
          </a:p>
        </p:txBody>
      </p:sp>
      <p:sp>
        <p:nvSpPr>
          <p:cNvPr name="TextBox 8" id="8"/>
          <p:cNvSpPr txBox="true"/>
          <p:nvPr/>
        </p:nvSpPr>
        <p:spPr>
          <a:xfrm rot="0">
            <a:off x="1028700" y="8375660"/>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5000:</a:t>
            </a:r>
            <a:r>
              <a:rPr lang="en-US" sz="6036">
                <a:solidFill>
                  <a:srgbClr val="10195A"/>
                </a:solidFill>
                <a:latin typeface="Londrina Solid"/>
                <a:ea typeface="Londrina Solid"/>
                <a:cs typeface="Londrina Solid"/>
                <a:sym typeface="Londrina Solid"/>
              </a:rPr>
              <a:t> five thousand</a:t>
            </a:r>
          </a:p>
        </p:txBody>
      </p:sp>
      <p:sp>
        <p:nvSpPr>
          <p:cNvPr name="TextBox 9" id="9"/>
          <p:cNvSpPr txBox="true"/>
          <p:nvPr/>
        </p:nvSpPr>
        <p:spPr>
          <a:xfrm rot="0">
            <a:off x="1028700" y="2492530"/>
            <a:ext cx="6566470"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1000:</a:t>
            </a:r>
            <a:r>
              <a:rPr lang="en-US" sz="6036">
                <a:solidFill>
                  <a:srgbClr val="10195A"/>
                </a:solidFill>
                <a:latin typeface="Londrina Solid"/>
                <a:ea typeface="Londrina Solid"/>
                <a:cs typeface="Londrina Solid"/>
                <a:sym typeface="Londrina Solid"/>
              </a:rPr>
              <a:t> one thousand</a:t>
            </a:r>
          </a:p>
        </p:txBody>
      </p:sp>
      <p:sp>
        <p:nvSpPr>
          <p:cNvPr name="TextBox 10" id="10"/>
          <p:cNvSpPr txBox="true"/>
          <p:nvPr/>
        </p:nvSpPr>
        <p:spPr>
          <a:xfrm rot="0">
            <a:off x="9144000" y="3963312"/>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7000:</a:t>
            </a:r>
            <a:r>
              <a:rPr lang="en-US" sz="6036">
                <a:solidFill>
                  <a:srgbClr val="10195A"/>
                </a:solidFill>
                <a:latin typeface="Londrina Solid"/>
                <a:ea typeface="Londrina Solid"/>
                <a:cs typeface="Londrina Solid"/>
                <a:sym typeface="Londrina Solid"/>
              </a:rPr>
              <a:t> seven thousand</a:t>
            </a:r>
          </a:p>
        </p:txBody>
      </p:sp>
      <p:sp>
        <p:nvSpPr>
          <p:cNvPr name="TextBox 11" id="11"/>
          <p:cNvSpPr txBox="true"/>
          <p:nvPr/>
        </p:nvSpPr>
        <p:spPr>
          <a:xfrm rot="0">
            <a:off x="9144000" y="5434095"/>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8000: </a:t>
            </a:r>
            <a:r>
              <a:rPr lang="en-US" sz="6036">
                <a:solidFill>
                  <a:srgbClr val="10195A"/>
                </a:solidFill>
                <a:latin typeface="Londrina Solid"/>
                <a:ea typeface="Londrina Solid"/>
                <a:cs typeface="Londrina Solid"/>
                <a:sym typeface="Londrina Solid"/>
              </a:rPr>
              <a:t>eight thousand</a:t>
            </a:r>
          </a:p>
        </p:txBody>
      </p:sp>
      <p:sp>
        <p:nvSpPr>
          <p:cNvPr name="TextBox 12" id="12"/>
          <p:cNvSpPr txBox="true"/>
          <p:nvPr/>
        </p:nvSpPr>
        <p:spPr>
          <a:xfrm rot="0">
            <a:off x="9144000" y="6904877"/>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9000:</a:t>
            </a:r>
            <a:r>
              <a:rPr lang="en-US" sz="6036">
                <a:solidFill>
                  <a:srgbClr val="10195A"/>
                </a:solidFill>
                <a:latin typeface="Londrina Solid"/>
                <a:ea typeface="Londrina Solid"/>
                <a:cs typeface="Londrina Solid"/>
                <a:sym typeface="Londrina Solid"/>
              </a:rPr>
              <a:t> nine thousand</a:t>
            </a:r>
          </a:p>
        </p:txBody>
      </p:sp>
      <p:sp>
        <p:nvSpPr>
          <p:cNvPr name="TextBox 13" id="13"/>
          <p:cNvSpPr txBox="true"/>
          <p:nvPr/>
        </p:nvSpPr>
        <p:spPr>
          <a:xfrm rot="0">
            <a:off x="9144000" y="8375660"/>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10,000:</a:t>
            </a:r>
            <a:r>
              <a:rPr lang="en-US" sz="6036">
                <a:solidFill>
                  <a:srgbClr val="10195A"/>
                </a:solidFill>
                <a:latin typeface="Londrina Solid"/>
                <a:ea typeface="Londrina Solid"/>
                <a:cs typeface="Londrina Solid"/>
                <a:sym typeface="Londrina Solid"/>
              </a:rPr>
              <a:t> ten thousand</a:t>
            </a:r>
          </a:p>
        </p:txBody>
      </p:sp>
      <p:sp>
        <p:nvSpPr>
          <p:cNvPr name="TextBox 14" id="14"/>
          <p:cNvSpPr txBox="true"/>
          <p:nvPr/>
        </p:nvSpPr>
        <p:spPr>
          <a:xfrm rot="0">
            <a:off x="9144000" y="2492530"/>
            <a:ext cx="7214365" cy="1197843"/>
          </a:xfrm>
          <a:prstGeom prst="rect">
            <a:avLst/>
          </a:prstGeom>
        </p:spPr>
        <p:txBody>
          <a:bodyPr anchor="t" rtlCol="false" tIns="0" lIns="0" bIns="0" rIns="0">
            <a:spAutoFit/>
          </a:bodyPr>
          <a:lstStyle/>
          <a:p>
            <a:pPr algn="l">
              <a:lnSpc>
                <a:spcPts val="10261"/>
              </a:lnSpc>
            </a:pPr>
            <a:r>
              <a:rPr lang="en-US" sz="6036">
                <a:solidFill>
                  <a:srgbClr val="FF7F2F"/>
                </a:solidFill>
                <a:latin typeface="Londrina Solid"/>
                <a:ea typeface="Londrina Solid"/>
                <a:cs typeface="Londrina Solid"/>
                <a:sym typeface="Londrina Solid"/>
              </a:rPr>
              <a:t>6000:</a:t>
            </a:r>
            <a:r>
              <a:rPr lang="en-US" sz="6036">
                <a:solidFill>
                  <a:srgbClr val="10195A"/>
                </a:solidFill>
                <a:latin typeface="Londrina Solid"/>
                <a:ea typeface="Londrina Solid"/>
                <a:cs typeface="Londrina Solid"/>
                <a:sym typeface="Londrina Solid"/>
              </a:rPr>
              <a:t> six thousand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DAGYtEMDc4c</dc:identifier>
  <dcterms:modified xsi:type="dcterms:W3CDTF">2011-08-01T06:04:30Z</dcterms:modified>
  <cp:revision>1</cp:revision>
  <dc:title>English Numbers Presentation in Blue and Orange Animated Style</dc:title>
</cp:coreProperties>
</file>