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8" r:id="rId8"/>
    <p:sldId id="286" r:id="rId9"/>
    <p:sldId id="287" r:id="rId10"/>
    <p:sldId id="288" r:id="rId11"/>
    <p:sldId id="289" r:id="rId12"/>
    <p:sldId id="290" r:id="rId13"/>
    <p:sldId id="266" r:id="rId14"/>
    <p:sldId id="291" r:id="rId15"/>
    <p:sldId id="284" r:id="rId16"/>
    <p:sldId id="292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358246" cy="3929090"/>
          </a:xfrm>
        </p:spPr>
        <p:txBody>
          <a:bodyPr>
            <a:normAutofit/>
          </a:bodyPr>
          <a:lstStyle/>
          <a:p>
            <a:pPr eaLnBrk="0" hangingPunct="0"/>
            <a:r>
              <a:rPr lang="kk-KZ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Бөлім тақырыбы: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Сақтар</a:t>
            </a:r>
            <a:br>
              <a:rPr lang="kk-KZ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Сабақ тақырыбы:</a:t>
            </a:r>
            <a:br>
              <a:rPr lang="kk-KZ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Берел қорғандары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2" y="6027003"/>
            <a:ext cx="2857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 тарихы </a:t>
            </a:r>
          </a:p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5-сынып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75557" y="163774"/>
            <a:ext cx="7668852" cy="12490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k-KZ" sz="32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 әбзелдерін өрнектеуде сақтар жұқа ақ алтынды пайдаланған.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ABEFFB2-F0C7-42B1-B16E-C143CB38F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7" t="13968" r="15003" b="8599"/>
          <a:stretch/>
        </p:blipFill>
        <p:spPr bwMode="auto">
          <a:xfrm>
            <a:off x="575557" y="1211797"/>
            <a:ext cx="3928455" cy="2863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Берел қорғанына табылған әшекейлердегі Еліміздің мемлекеттік рәміздерінде кездесетін бейнелер мен өрнектер. Самұрық, қыран тұмсығы, арқар мүйіз, барыс және ою">
            <a:extLst>
              <a:ext uri="{FF2B5EF4-FFF2-40B4-BE49-F238E27FC236}">
                <a16:creationId xmlns:a16="http://schemas.microsoft.com/office/drawing/2014/main" id="{92B67AF4-9C8D-4283-A9F0-4BF84E930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7327"/>
            <a:ext cx="3928455" cy="2912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385A655-758A-4CD2-A03A-344EAFEE5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11174"/>
            <a:ext cx="3591363" cy="2375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36B6EA-8900-4509-8C8C-87CC3512C15F}"/>
              </a:ext>
            </a:extLst>
          </p:cNvPr>
          <p:cNvSpPr txBox="1"/>
          <p:nvPr/>
        </p:nvSpPr>
        <p:spPr>
          <a:xfrm>
            <a:off x="5132949" y="4662125"/>
            <a:ext cx="38315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kk-KZ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ақтар жасаған құмыралар қоңыр минералды бояумен салынған көркем суреттерімен көз тартады.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6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75557" y="163774"/>
            <a:ext cx="7668852" cy="12490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k-K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Берел қорғандарынан табылған түрлі аң үлгісіндегі әшекейлер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Берел қорғанына табылған әшекейлердегі Еліміздің мемлекеттік рәміздерінде кездесетін бейнелер мен өрнектер. Самұрық, қыран тұмсығы, арқар мүйіз, барыс және ою">
            <a:extLst>
              <a:ext uri="{FF2B5EF4-FFF2-40B4-BE49-F238E27FC236}">
                <a16:creationId xmlns:a16="http://schemas.microsoft.com/office/drawing/2014/main" id="{24C1B55C-4319-488B-9667-2C649E52E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6" y="1644285"/>
            <a:ext cx="4813772" cy="3569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CBFAF40-18E0-4362-BF38-BA10B8E12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20" y="2147376"/>
            <a:ext cx="3900825" cy="2139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171259-835C-40E3-9259-33C128B20303}"/>
              </a:ext>
            </a:extLst>
          </p:cNvPr>
          <p:cNvSpPr txBox="1"/>
          <p:nvPr/>
        </p:nvSpPr>
        <p:spPr>
          <a:xfrm>
            <a:off x="-44615" y="5236752"/>
            <a:ext cx="91886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kk-KZ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 әбзелінде қыран тұмсық, көкбөрі, бұлан мүйіз, жылқы мойын әшекей, алтынмен қапталған жылқының басына орнатылған таутеке мүйізі, грифон бейнелі патша асатаяғы, самұрықтар мен қошқар мүйіздер көп кездеседі.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65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163774"/>
            <a:ext cx="8568951" cy="15370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k-KZ" sz="3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 рәміздердегі өрнектерді сақ қорғандарынан табылған заттардан көруге болады.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CD5404-E5E7-4215-8FF3-5222B5043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0" y="1812452"/>
            <a:ext cx="3318151" cy="328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F30DEA5D-9018-42EE-A9ED-51A502703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6" r="16919"/>
          <a:stretch/>
        </p:blipFill>
        <p:spPr bwMode="auto">
          <a:xfrm>
            <a:off x="3746031" y="3136546"/>
            <a:ext cx="1975246" cy="3304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8F2FD6F-6C02-45B1-A3D2-B85BD51BE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20" y="1916832"/>
            <a:ext cx="3343245" cy="20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4D5DAD-C405-4381-8AAE-4B4FD38A3956}"/>
              </a:ext>
            </a:extLst>
          </p:cNvPr>
          <p:cNvSpPr txBox="1"/>
          <p:nvPr/>
        </p:nvSpPr>
        <p:spPr>
          <a:xfrm>
            <a:off x="0" y="5097148"/>
            <a:ext cx="38208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Мемлекеттік Елтаңбада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қыран </a:t>
            </a:r>
            <a:r>
              <a:rPr lang="kk-KZ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мен таутеке мүйізді пырақ, ою-өрнектер бейнеленген.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55CB-A877-4CF8-A8FD-62BEB2D20F9D}"/>
              </a:ext>
            </a:extLst>
          </p:cNvPr>
          <p:cNvSpPr txBox="1"/>
          <p:nvPr/>
        </p:nvSpPr>
        <p:spPr>
          <a:xfrm>
            <a:off x="5489542" y="4037718"/>
            <a:ext cx="3343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Қы</a:t>
            </a:r>
            <a:r>
              <a:rPr lang="kk-KZ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ран көк Туымызда желбіреп тұр</a:t>
            </a:r>
            <a:r>
              <a:rPr lang="kk-K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EDDA5C-2CDA-4594-9E02-F4A4D371DE70}"/>
              </a:ext>
            </a:extLst>
          </p:cNvPr>
          <p:cNvSpPr txBox="1"/>
          <p:nvPr/>
        </p:nvSpPr>
        <p:spPr>
          <a:xfrm>
            <a:off x="2119082" y="64407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Самұрық «Қазақ Елі» монументіне орнатылды. 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1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930424" y="346756"/>
            <a:ext cx="7283152" cy="12704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1 - тапсырма.</a:t>
            </a:r>
            <a:b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Берел қорғанынан табылған жәдігерлердің атауын табыңыз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392A0-197D-49EB-B639-FBD78FEF6E59}"/>
              </a:ext>
            </a:extLst>
          </p:cNvPr>
          <p:cNvSpPr txBox="1"/>
          <p:nvPr/>
        </p:nvSpPr>
        <p:spPr>
          <a:xfrm>
            <a:off x="2284595" y="5624715"/>
            <a:ext cx="6487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 </a:t>
            </a:r>
          </a:p>
          <a:p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Суреттердегі Берел қорғанынан табылған 3 жәдігердің атауын табады.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35E8B8-B152-4E38-AEBF-CFED28F86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0" y="2086098"/>
            <a:ext cx="1757585" cy="268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52093EC-08D5-4E77-BF9B-9D91001EE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2"/>
          <a:stretch/>
        </p:blipFill>
        <p:spPr bwMode="auto">
          <a:xfrm>
            <a:off x="2644777" y="2339197"/>
            <a:ext cx="3761075" cy="217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7466C9E-2ECF-41B5-BF6C-CB6141E98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40" y="2470064"/>
            <a:ext cx="2583741" cy="217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359;p11">
            <a:extLst>
              <a:ext uri="{FF2B5EF4-FFF2-40B4-BE49-F238E27FC236}">
                <a16:creationId xmlns:a16="http://schemas.microsoft.com/office/drawing/2014/main" id="{63E0BE0A-0935-47C3-AE39-1F63E963E54B}"/>
              </a:ext>
            </a:extLst>
          </p:cNvPr>
          <p:cNvSpPr/>
          <p:nvPr/>
        </p:nvSpPr>
        <p:spPr>
          <a:xfrm>
            <a:off x="108628" y="4853070"/>
            <a:ext cx="2367524" cy="418046"/>
          </a:xfrm>
          <a:prstGeom prst="roundRect">
            <a:avLst>
              <a:gd name="adj" fmla="val 16667"/>
            </a:avLst>
          </a:prstGeom>
          <a:solidFill>
            <a:srgbClr val="EE6402"/>
          </a:solidFill>
          <a:ln w="9525" cap="flat" cmpd="sng">
            <a:solidFill>
              <a:srgbClr val="EE6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1.            ?</a:t>
            </a:r>
          </a:p>
        </p:txBody>
      </p:sp>
      <p:sp>
        <p:nvSpPr>
          <p:cNvPr id="13" name="Google Shape;361;p11">
            <a:extLst>
              <a:ext uri="{FF2B5EF4-FFF2-40B4-BE49-F238E27FC236}">
                <a16:creationId xmlns:a16="http://schemas.microsoft.com/office/drawing/2014/main" id="{8D3B3EDB-19C5-4825-8588-022255B55DCE}"/>
              </a:ext>
            </a:extLst>
          </p:cNvPr>
          <p:cNvSpPr/>
          <p:nvPr/>
        </p:nvSpPr>
        <p:spPr>
          <a:xfrm>
            <a:off x="3196516" y="4631970"/>
            <a:ext cx="2728468" cy="442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             ?</a:t>
            </a:r>
          </a:p>
        </p:txBody>
      </p:sp>
      <p:sp>
        <p:nvSpPr>
          <p:cNvPr id="14" name="Google Shape;356;p11">
            <a:extLst>
              <a:ext uri="{FF2B5EF4-FFF2-40B4-BE49-F238E27FC236}">
                <a16:creationId xmlns:a16="http://schemas.microsoft.com/office/drawing/2014/main" id="{A60D02F2-27D4-4763-8152-E527F1D055B4}"/>
              </a:ext>
            </a:extLst>
          </p:cNvPr>
          <p:cNvSpPr/>
          <p:nvPr/>
        </p:nvSpPr>
        <p:spPr>
          <a:xfrm>
            <a:off x="6645349" y="4853070"/>
            <a:ext cx="2126324" cy="41804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         ?</a:t>
            </a:r>
            <a:endParaRPr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oogle Shape;379;p4">
            <a:extLst>
              <a:ext uri="{FF2B5EF4-FFF2-40B4-BE49-F238E27FC236}">
                <a16:creationId xmlns:a16="http://schemas.microsoft.com/office/drawing/2014/main" id="{D4F5458F-EAF6-4F33-9440-C0C56933D11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832" y="5463336"/>
            <a:ext cx="1528763" cy="1310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200470" y="595506"/>
            <a:ext cx="4649688" cy="8865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35E8B8-B152-4E38-AEBF-CFED28F86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0" y="2086098"/>
            <a:ext cx="1757585" cy="268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52093EC-08D5-4E77-BF9B-9D91001EE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2"/>
          <a:stretch/>
        </p:blipFill>
        <p:spPr bwMode="auto">
          <a:xfrm>
            <a:off x="2644776" y="2056163"/>
            <a:ext cx="3761075" cy="217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7466C9E-2ECF-41B5-BF6C-CB6141E98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40" y="2470064"/>
            <a:ext cx="2583741" cy="217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359;p11">
            <a:extLst>
              <a:ext uri="{FF2B5EF4-FFF2-40B4-BE49-F238E27FC236}">
                <a16:creationId xmlns:a16="http://schemas.microsoft.com/office/drawing/2014/main" id="{63E0BE0A-0935-47C3-AE39-1F63E963E54B}"/>
              </a:ext>
            </a:extLst>
          </p:cNvPr>
          <p:cNvSpPr/>
          <p:nvPr/>
        </p:nvSpPr>
        <p:spPr>
          <a:xfrm>
            <a:off x="108628" y="4853070"/>
            <a:ext cx="2536148" cy="418046"/>
          </a:xfrm>
          <a:prstGeom prst="roundRect">
            <a:avLst>
              <a:gd name="adj" fmla="val 16667"/>
            </a:avLst>
          </a:prstGeom>
          <a:solidFill>
            <a:srgbClr val="EE6402"/>
          </a:solidFill>
          <a:ln w="9525" cap="flat" cmpd="sng">
            <a:solidFill>
              <a:srgbClr val="EE6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    1.  Ер-тоқым</a:t>
            </a:r>
          </a:p>
        </p:txBody>
      </p:sp>
      <p:sp>
        <p:nvSpPr>
          <p:cNvPr id="13" name="Google Shape;361;p11">
            <a:extLst>
              <a:ext uri="{FF2B5EF4-FFF2-40B4-BE49-F238E27FC236}">
                <a16:creationId xmlns:a16="http://schemas.microsoft.com/office/drawing/2014/main" id="{8D3B3EDB-19C5-4825-8588-022255B55DCE}"/>
              </a:ext>
            </a:extLst>
          </p:cNvPr>
          <p:cNvSpPr/>
          <p:nvPr/>
        </p:nvSpPr>
        <p:spPr>
          <a:xfrm>
            <a:off x="3177940" y="4488042"/>
            <a:ext cx="2728468" cy="442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2. Саркофаг</a:t>
            </a:r>
          </a:p>
        </p:txBody>
      </p:sp>
      <p:sp>
        <p:nvSpPr>
          <p:cNvPr id="14" name="Google Shape;356;p11">
            <a:extLst>
              <a:ext uri="{FF2B5EF4-FFF2-40B4-BE49-F238E27FC236}">
                <a16:creationId xmlns:a16="http://schemas.microsoft.com/office/drawing/2014/main" id="{A60D02F2-27D4-4763-8152-E527F1D055B4}"/>
              </a:ext>
            </a:extLst>
          </p:cNvPr>
          <p:cNvSpPr/>
          <p:nvPr/>
        </p:nvSpPr>
        <p:spPr>
          <a:xfrm>
            <a:off x="6645349" y="4853070"/>
            <a:ext cx="2126324" cy="41804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3. Грифон</a:t>
            </a:r>
            <a:endParaRPr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27C9D53B-1D31-436D-B9A5-B3B7629C3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19" y="5262865"/>
            <a:ext cx="1831987" cy="146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7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930424" y="346756"/>
            <a:ext cx="7283152" cy="12704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2-тапсырма.</a:t>
            </a:r>
            <a:b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Сұрақтарға сәйкес жауапты анықтаңыз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392A0-197D-49EB-B639-FBD78FEF6E59}"/>
              </a:ext>
            </a:extLst>
          </p:cNvPr>
          <p:cNvSpPr txBox="1"/>
          <p:nvPr/>
        </p:nvSpPr>
        <p:spPr>
          <a:xfrm>
            <a:off x="1875050" y="595393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 </a:t>
            </a:r>
          </a:p>
          <a:p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Сұрақтардың дұрыс жауабын анықтайды. 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4D9449D-D21D-4AB9-9F0B-F975CBFAC7F3}"/>
              </a:ext>
            </a:extLst>
          </p:cNvPr>
          <p:cNvSpPr/>
          <p:nvPr/>
        </p:nvSpPr>
        <p:spPr>
          <a:xfrm>
            <a:off x="328709" y="1867394"/>
            <a:ext cx="3619457" cy="8216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Жылқылар қалай әсемделген?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EF24A5F-74CA-4F16-A4E4-723EB8B07ABF}"/>
              </a:ext>
            </a:extLst>
          </p:cNvPr>
          <p:cNvSpPr/>
          <p:nvPr/>
        </p:nvSpPr>
        <p:spPr>
          <a:xfrm>
            <a:off x="323527" y="2939172"/>
            <a:ext cx="3619457" cy="8127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Жылқының безендірілген ер-тұрмандары қандай ақпарат береді?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DEB85B6-3237-4ABC-B8DA-38F82F658D5B}"/>
              </a:ext>
            </a:extLst>
          </p:cNvPr>
          <p:cNvSpPr/>
          <p:nvPr/>
        </p:nvSpPr>
        <p:spPr>
          <a:xfrm>
            <a:off x="323527" y="3995763"/>
            <a:ext cx="3619457" cy="81273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Неге жылқыны иесімен бірге жерлеген?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14C6790-1AD4-48CB-B95F-AB04E20944C1}"/>
              </a:ext>
            </a:extLst>
          </p:cNvPr>
          <p:cNvSpPr/>
          <p:nvPr/>
        </p:nvSpPr>
        <p:spPr>
          <a:xfrm>
            <a:off x="313999" y="5052354"/>
            <a:ext cx="3619457" cy="81273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Жерлеу ғұрпы сақтардың дүниетанымын қалай сипаттайды?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F23A808-1440-404B-A945-2335978ABC7A}"/>
              </a:ext>
            </a:extLst>
          </p:cNvPr>
          <p:cNvSpPr/>
          <p:nvPr/>
        </p:nvSpPr>
        <p:spPr>
          <a:xfrm>
            <a:off x="4681357" y="1763125"/>
            <a:ext cx="4235897" cy="106773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дүниедегі өмірге сенді. Ата-баба аруағына сиынды. Көктегі күн құдайына табынды. Шығу тектерін аңдармен байланыстырды.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DEA7FD9-AB61-4D19-B0A7-953719BBC3D1}"/>
              </a:ext>
            </a:extLst>
          </p:cNvPr>
          <p:cNvSpPr/>
          <p:nvPr/>
        </p:nvSpPr>
        <p:spPr>
          <a:xfrm>
            <a:off x="4693554" y="3050250"/>
            <a:ext cx="4235897" cy="8216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Мәйітті ата-баба аруағы әлеміне жеткізуші жүйрік жылқы болғандықтан бірге жерледі.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C586C27-A064-4402-9158-CFE703FEBF38}"/>
              </a:ext>
            </a:extLst>
          </p:cNvPr>
          <p:cNvSpPr/>
          <p:nvPr/>
        </p:nvSpPr>
        <p:spPr>
          <a:xfrm>
            <a:off x="4712667" y="4100172"/>
            <a:ext cx="4235897" cy="8127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Жылқылардың басына маска кигізген. Таутеке мүйізі көсемнің сүйікті атының басына кигізілген.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7FD8DB8-8BA0-4A0E-A26E-39667B814201}"/>
              </a:ext>
            </a:extLst>
          </p:cNvPr>
          <p:cNvSpPr/>
          <p:nvPr/>
        </p:nvSpPr>
        <p:spPr>
          <a:xfrm>
            <a:off x="4712667" y="5141196"/>
            <a:ext cx="4235897" cy="81273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 әбзелдерінің әшекейлері аң стилінде жасалды. Ол  сақтардың наным-сенімін білдірді.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1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930424" y="317260"/>
            <a:ext cx="7283152" cy="10677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4D9449D-D21D-4AB9-9F0B-F975CBFAC7F3}"/>
              </a:ext>
            </a:extLst>
          </p:cNvPr>
          <p:cNvSpPr/>
          <p:nvPr/>
        </p:nvSpPr>
        <p:spPr>
          <a:xfrm>
            <a:off x="328709" y="1867394"/>
            <a:ext cx="3619457" cy="8216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Жылқылар қалай әсемделген?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EF24A5F-74CA-4F16-A4E4-723EB8B07ABF}"/>
              </a:ext>
            </a:extLst>
          </p:cNvPr>
          <p:cNvSpPr/>
          <p:nvPr/>
        </p:nvSpPr>
        <p:spPr>
          <a:xfrm>
            <a:off x="323527" y="2939172"/>
            <a:ext cx="3619457" cy="8127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Жылқының безендірілген ер-тұрмандары қандай ақпарат береді?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DEB85B6-3237-4ABC-B8DA-38F82F658D5B}"/>
              </a:ext>
            </a:extLst>
          </p:cNvPr>
          <p:cNvSpPr/>
          <p:nvPr/>
        </p:nvSpPr>
        <p:spPr>
          <a:xfrm>
            <a:off x="323527" y="3995763"/>
            <a:ext cx="3619457" cy="81273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Неге жылқыны иесімен бірге жерлеген?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14C6790-1AD4-48CB-B95F-AB04E20944C1}"/>
              </a:ext>
            </a:extLst>
          </p:cNvPr>
          <p:cNvSpPr/>
          <p:nvPr/>
        </p:nvSpPr>
        <p:spPr>
          <a:xfrm>
            <a:off x="313999" y="5052354"/>
            <a:ext cx="3619457" cy="81273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Жерлеу ғұрпы сақтардың дүниетанымын қалай сипаттайды?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F23A808-1440-404B-A945-2335978ABC7A}"/>
              </a:ext>
            </a:extLst>
          </p:cNvPr>
          <p:cNvSpPr/>
          <p:nvPr/>
        </p:nvSpPr>
        <p:spPr>
          <a:xfrm>
            <a:off x="4688372" y="1636283"/>
            <a:ext cx="4235897" cy="106773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дүниедегі өмірге сенді. Ата-баба аруағына сиынды. Көктегі күн құдайына табынды. Шығу тектерін аңдармен байланыстырды.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DEA7FD9-AB61-4D19-B0A7-953719BBC3D1}"/>
              </a:ext>
            </a:extLst>
          </p:cNvPr>
          <p:cNvSpPr/>
          <p:nvPr/>
        </p:nvSpPr>
        <p:spPr>
          <a:xfrm>
            <a:off x="4691860" y="3018182"/>
            <a:ext cx="4235897" cy="8216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Мәйітті ата-баба аруағы әлеміне жеткізуші жүйрік жылқы болғандықтан бірге жерледі.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C586C27-A064-4402-9158-CFE703FEBF38}"/>
              </a:ext>
            </a:extLst>
          </p:cNvPr>
          <p:cNvSpPr/>
          <p:nvPr/>
        </p:nvSpPr>
        <p:spPr>
          <a:xfrm>
            <a:off x="4694471" y="4218116"/>
            <a:ext cx="4235897" cy="8127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Жылқылардың басына маска кигізген. Таутеке мүйізі көсемнің сүйікті атының басына кигізілген.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7FD8DB8-8BA0-4A0E-A26E-39667B814201}"/>
              </a:ext>
            </a:extLst>
          </p:cNvPr>
          <p:cNvSpPr/>
          <p:nvPr/>
        </p:nvSpPr>
        <p:spPr>
          <a:xfrm>
            <a:off x="4712667" y="5454307"/>
            <a:ext cx="4235897" cy="81273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 әбзелдерінің әшекейлері аң стилінде жасалды. Ол  сақтардың наным-сенімін білдірді.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034A9D54-8827-4192-9451-3F67C86B6047}"/>
              </a:ext>
            </a:extLst>
          </p:cNvPr>
          <p:cNvCxnSpPr>
            <a:stCxn id="13" idx="3"/>
            <a:endCxn id="19" idx="1"/>
          </p:cNvCxnSpPr>
          <p:nvPr/>
        </p:nvCxnSpPr>
        <p:spPr>
          <a:xfrm>
            <a:off x="3948166" y="2278212"/>
            <a:ext cx="746305" cy="2346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4BE7159-B4A5-4869-9035-C6766F1BFEE5}"/>
              </a:ext>
            </a:extLst>
          </p:cNvPr>
          <p:cNvCxnSpPr>
            <a:stCxn id="14" idx="3"/>
            <a:endCxn id="20" idx="1"/>
          </p:cNvCxnSpPr>
          <p:nvPr/>
        </p:nvCxnSpPr>
        <p:spPr>
          <a:xfrm>
            <a:off x="3942984" y="3345541"/>
            <a:ext cx="769683" cy="251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594A91A-D048-431B-9F82-3D16BA164638}"/>
              </a:ext>
            </a:extLst>
          </p:cNvPr>
          <p:cNvCxnSpPr>
            <a:stCxn id="15" idx="3"/>
            <a:endCxn id="18" idx="1"/>
          </p:cNvCxnSpPr>
          <p:nvPr/>
        </p:nvCxnSpPr>
        <p:spPr>
          <a:xfrm flipV="1">
            <a:off x="3942984" y="3429000"/>
            <a:ext cx="748876" cy="973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CC8A6F8-AFA6-43EE-A2FE-DF18CA3499FC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 flipV="1">
            <a:off x="3933456" y="2170151"/>
            <a:ext cx="754916" cy="3288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103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980534-97CF-43AF-A6A6-C5247787CBB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Берел қорымынан табылған олжалар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арқылы сақтардың қолданбалы өнері мен дүниетанымын сипаттадыңыз.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k-KZ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kk-KZ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kk-KZ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Үйге тапсырма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579" y="1396353"/>
            <a:ext cx="8229600" cy="4525963"/>
          </a:xfrm>
        </p:spPr>
        <p:txBody>
          <a:bodyPr>
            <a:normAutofit/>
          </a:bodyPr>
          <a:lstStyle/>
          <a:p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«Берел қорымынан табылған олжалар сақтардың өмірін толық сипаттай ала ма?» деген мәселе бойынша жақтайтын және қарсы пікірдегі үш дәйек келтіріңіз.</a:t>
            </a:r>
          </a:p>
          <a:p>
            <a:pPr marL="0" indent="0">
              <a:buNone/>
            </a:pPr>
            <a:endParaRPr lang="kk-KZ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AD2F46E-7FFC-48D7-835F-96ECD81B5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87131"/>
              </p:ext>
            </p:extLst>
          </p:nvPr>
        </p:nvGraphicFramePr>
        <p:xfrm>
          <a:off x="971600" y="3737916"/>
          <a:ext cx="7200800" cy="21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3537559996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624256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kk-KZ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«Берел қорымынан табылған олжалар сақтардың өмірін толық сипаттай ала ма?»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68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Жақтаушы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Даттаушы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870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1-дәйек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1-дәйек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30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2-дәйек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2-дәйек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243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3-дәйек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3-дәйек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32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566247"/>
            <a:ext cx="80010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 мақсаты: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5.2.1.2 –ежелгі тайпалардың дүниетанымын сипаттау</a:t>
            </a:r>
            <a:r>
              <a:rPr kumimoji="0" lang="kk-KZ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kk-KZ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5.1.2.2 – </a:t>
            </a:r>
            <a:r>
              <a:rPr lang="kk-KZ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әлеуметтік топтардың ерекшеліктерін түсіндіру</a:t>
            </a:r>
            <a:r>
              <a:rPr kumimoji="0" lang="kk-KZ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kk-KZ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Берел қорымынан табылған олжалар арқылы сақтардың қолданбалы өнерін сипаттайды;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kk-KZ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Берел қорымынан табылған олжалар арқылы сақтардың дүниетанымын сипаттайды.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57900" y="433954"/>
            <a:ext cx="8064896" cy="9221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Берел қорымының ерекшелігі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8D35043-2153-4D94-859D-D793B8A3F072}"/>
              </a:ext>
            </a:extLst>
          </p:cNvPr>
          <p:cNvSpPr/>
          <p:nvPr/>
        </p:nvSpPr>
        <p:spPr>
          <a:xfrm>
            <a:off x="539552" y="2253175"/>
            <a:ext cx="3129442" cy="11758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Лақат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жер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астындағы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тоң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қабатына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барынша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терең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қазылған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ED9EA8C-B2D6-4351-9B07-B906EDED8AC4}"/>
              </a:ext>
            </a:extLst>
          </p:cNvPr>
          <p:cNvSpPr/>
          <p:nvPr/>
        </p:nvSpPr>
        <p:spPr>
          <a:xfrm>
            <a:off x="4860032" y="2239212"/>
            <a:ext cx="3198535" cy="11897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Мәйіт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саркофагта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жерленген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Обада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мәйітпен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бірге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бірнеше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жылқы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көмілген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D33C4E8-67E2-41FB-B181-918425C606CA}"/>
              </a:ext>
            </a:extLst>
          </p:cNvPr>
          <p:cNvSpPr/>
          <p:nvPr/>
        </p:nvSpPr>
        <p:spPr>
          <a:xfrm>
            <a:off x="2744698" y="4005064"/>
            <a:ext cx="3291300" cy="16561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Лақат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асты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мәңгі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тоң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қабат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болғандықтан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мәйіт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пен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жылқылар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ұзақ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бұзылмай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сақталған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Мәйіттер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бальзамдалған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71EDE25F-AEDF-42C2-9171-B541EF39C167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104273" y="1385565"/>
            <a:ext cx="2286076" cy="867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2B00600-4699-44E6-982C-56397A74AC84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>
            <a:off x="4390348" y="1356068"/>
            <a:ext cx="2068952" cy="883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3E522DB-8806-4E0A-9EF4-246CCE0F728C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4390348" y="1356068"/>
            <a:ext cx="0" cy="2648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198551" y="151659"/>
            <a:ext cx="6668244" cy="10284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Берел қорымы - теңдессіз олжалар мекені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7648A1-73DC-42B5-B1B0-05F010CA3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75" y="1314721"/>
            <a:ext cx="38481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321F81-BED5-45DE-B5CA-8B382D6DDC55}"/>
              </a:ext>
            </a:extLst>
          </p:cNvPr>
          <p:cNvSpPr txBox="1"/>
          <p:nvPr/>
        </p:nvSpPr>
        <p:spPr>
          <a:xfrm>
            <a:off x="-227030" y="2708920"/>
            <a:ext cx="23793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Берел,</a:t>
            </a:r>
          </a:p>
          <a:p>
            <a:pPr algn="ctr"/>
            <a:r>
              <a:rPr lang="kk-KZ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№11 обадан табылған </a:t>
            </a:r>
          </a:p>
          <a:p>
            <a:pPr algn="ctr"/>
            <a:r>
              <a:rPr lang="kk-KZ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жәдігерлер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C5EA01-3F1B-442D-8C25-89DF75D54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1115" r="14116"/>
          <a:stretch/>
        </p:blipFill>
        <p:spPr bwMode="auto">
          <a:xfrm>
            <a:off x="5172909" y="1285224"/>
            <a:ext cx="3329472" cy="288126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FD0236-5942-4C2C-B791-5214B257EF7F}"/>
              </a:ext>
            </a:extLst>
          </p:cNvPr>
          <p:cNvSpPr txBox="1"/>
          <p:nvPr/>
        </p:nvSpPr>
        <p:spPr>
          <a:xfrm>
            <a:off x="5293616" y="4113242"/>
            <a:ext cx="3176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Берел қорымынан табылған алтын әшекей бұйымдар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FA5BF0-9457-4245-BF34-EB67F248D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81" y="4225005"/>
            <a:ext cx="1649922" cy="25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584A4B-DC75-4C71-8634-15F56A5F076B}"/>
              </a:ext>
            </a:extLst>
          </p:cNvPr>
          <p:cNvSpPr txBox="1"/>
          <p:nvPr/>
        </p:nvSpPr>
        <p:spPr>
          <a:xfrm>
            <a:off x="4742048" y="6134850"/>
            <a:ext cx="1440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Берел.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Аттың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ері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ED6F5969-957E-4481-BA9C-23D1C89AA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" y="4653136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A6B023-49D3-4CAC-96D3-C13A0BFCA2A5}"/>
              </a:ext>
            </a:extLst>
          </p:cNvPr>
          <p:cNvSpPr txBox="1"/>
          <p:nvPr/>
        </p:nvSpPr>
        <p:spPr>
          <a:xfrm>
            <a:off x="1341548" y="5989995"/>
            <a:ext cx="23721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Берел жылқысы. Реконструкция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D9EB032-DA1B-42CB-8932-351A43FB3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30" y="4816452"/>
            <a:ext cx="2323478" cy="196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D01326-C591-453C-9778-1D406DEAE665}"/>
              </a:ext>
            </a:extLst>
          </p:cNvPr>
          <p:cNvSpPr txBox="1"/>
          <p:nvPr/>
        </p:nvSpPr>
        <p:spPr>
          <a:xfrm>
            <a:off x="7635193" y="5233860"/>
            <a:ext cx="1508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Грифон </a:t>
            </a:r>
          </a:p>
          <a:p>
            <a:pPr algn="ctr"/>
            <a:r>
              <a:rPr lang="kk-KZ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мүсіні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7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719572" y="332681"/>
            <a:ext cx="7704856" cy="12241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Берел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қорымынан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әбзелдері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сән-салтанатпен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әсем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безендірілген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жылқы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сүйектері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табылды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1C63BC86-A526-4ADD-A868-A7B2597A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13687"/>
            <a:ext cx="4652101" cy="3230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CC7D2F-E3F9-4355-BF96-08992BF39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" y="3325197"/>
            <a:ext cx="2064518" cy="206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C5F3886-3509-41BE-9F95-D1FF59073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1427" b="5207"/>
          <a:stretch/>
        </p:blipFill>
        <p:spPr bwMode="auto">
          <a:xfrm>
            <a:off x="6766342" y="3418894"/>
            <a:ext cx="2318448" cy="1970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1DC10C-1AF0-4135-A1CE-F36AAFB1183D}"/>
              </a:ext>
            </a:extLst>
          </p:cNvPr>
          <p:cNvSpPr txBox="1"/>
          <p:nvPr/>
        </p:nvSpPr>
        <p:spPr>
          <a:xfrm>
            <a:off x="2376782" y="5326081"/>
            <a:ext cx="4681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Берел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№10 оба. </a:t>
            </a:r>
          </a:p>
          <a:p>
            <a:pPr algn="ctr"/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Ғұрыптық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элементтерінің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реконструциялық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нұсқасы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Авторы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З.Самашев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34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7" cy="1014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Сақтар Күн құдайына арнап жылқыны құрбандыққа шалған.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12CF767-882D-4CB6-AED0-DBAEB117C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76" y="1367338"/>
            <a:ext cx="4351336" cy="2665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7E394A7-4246-42B1-B230-3241CFA17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47" y="4032638"/>
            <a:ext cx="2971483" cy="2971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0A4D63-8807-4675-9492-5A12AEF83B85}"/>
              </a:ext>
            </a:extLst>
          </p:cNvPr>
          <p:cNvSpPr txBox="1"/>
          <p:nvPr/>
        </p:nvSpPr>
        <p:spPr>
          <a:xfrm>
            <a:off x="1763688" y="3834211"/>
            <a:ext cx="61708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«Құдайлардың жүйрігі - Күнге, </a:t>
            </a:r>
          </a:p>
          <a:p>
            <a:pPr algn="ctr"/>
            <a:r>
              <a:rPr lang="kk-KZ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жануарлардың жүйрігі – жылқы лайық»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8865B7E-B556-4668-B7F2-72659291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8445"/>
            <a:ext cx="1542841" cy="21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68D430-6BF6-4B53-958F-D69223F639ED}"/>
              </a:ext>
            </a:extLst>
          </p:cNvPr>
          <p:cNvSpPr txBox="1"/>
          <p:nvPr/>
        </p:nvSpPr>
        <p:spPr>
          <a:xfrm>
            <a:off x="-308058" y="3429000"/>
            <a:ext cx="33675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ГЕРОДОТ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б.з.д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484-425жж.)</a:t>
            </a:r>
            <a:endParaRPr lang="kk-KZ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Ежелгі грек </a:t>
            </a:r>
          </a:p>
          <a:p>
            <a:pPr algn="ctr"/>
            <a:r>
              <a:rPr lang="kk-KZ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тарихшысы</a:t>
            </a:r>
            <a:endParaRPr lang="ru-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6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8520" y="467772"/>
            <a:ext cx="8352928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Геродот мәліметтерін археологиялық қазба деректері қалай растайды?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7197FEB1-5734-4C0B-B06B-FC9B6C92FB1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732474" y="2242056"/>
            <a:ext cx="1238655" cy="6200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2AB1EA-7699-4199-B48C-E847D3E5F8D6}"/>
              </a:ext>
            </a:extLst>
          </p:cNvPr>
          <p:cNvSpPr txBox="1"/>
          <p:nvPr/>
        </p:nvSpPr>
        <p:spPr>
          <a:xfrm>
            <a:off x="366039" y="4834505"/>
            <a:ext cx="60860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kk-KZ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ақтар құдайлардың ішіндегі құдіреттісі – «Күн құдайы» деп есептейді. Жылқыны ең жүйрік жануар ретінде құрбандыққа шалды.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B0CF6931-A662-4CEF-A91C-F4E61E19E34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952673" y="1004467"/>
            <a:ext cx="1238655" cy="62005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05AF5F-16B6-429F-A2CD-754256A9EACD}"/>
              </a:ext>
            </a:extLst>
          </p:cNvPr>
          <p:cNvSpPr txBox="1"/>
          <p:nvPr/>
        </p:nvSpPr>
        <p:spPr>
          <a:xfrm>
            <a:off x="1596880" y="3429000"/>
            <a:ext cx="60962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Берел обаларынан жылқылардың денелері табылды. Жылқылар адамдар мәйітімен бірге жерленген. </a:t>
            </a: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</a:t>
            </a:r>
            <a:r>
              <a:rPr lang="kk-KZ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енелері шірімес үшін тоң қабаттарға жерлеп, үстін қайыңның тоз қабығымен жапқан.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ABFB4ADB-28A8-4B42-8937-D719C364DBB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062715" y="-215560"/>
            <a:ext cx="1238655" cy="62005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933634-92E8-4800-ABC9-E8CBEDBAE9C0}"/>
              </a:ext>
            </a:extLst>
          </p:cNvPr>
          <p:cNvSpPr txBox="1"/>
          <p:nvPr/>
        </p:nvSpPr>
        <p:spPr>
          <a:xfrm>
            <a:off x="2581760" y="2180611"/>
            <a:ext cx="62005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Сақтарда дүниедегі өмір әрі қарай о дүниеде жалғасады деген сенім болды. «Жүйрік жылқы иесін тезірек басқа өмірге жеткізеді» деген сеніммен әсем безендірген.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7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56152" y="304348"/>
            <a:ext cx="7031695" cy="1189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Берел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обасынан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табылған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бұйым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B68B01D-7F62-424F-9D1A-5F10756F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24" y="1517532"/>
            <a:ext cx="5336209" cy="450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7909F3-9A50-44B6-894E-D826AE85B142}"/>
              </a:ext>
            </a:extLst>
          </p:cNvPr>
          <p:cNvSpPr txBox="1"/>
          <p:nvPr/>
        </p:nvSpPr>
        <p:spPr>
          <a:xfrm>
            <a:off x="5163092" y="1985583"/>
            <a:ext cx="33909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</a:t>
            </a:r>
            <a:r>
              <a:rPr lang="kk-KZ" sz="2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ұс басты, </a:t>
            </a:r>
          </a:p>
          <a:p>
            <a:r>
              <a:rPr lang="kk-KZ" sz="2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жыртқыш денелі, </a:t>
            </a:r>
          </a:p>
          <a:p>
            <a:r>
              <a:rPr lang="kk-KZ" sz="2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қос мүйізді, қос қанатты</a:t>
            </a:r>
          </a:p>
          <a:p>
            <a:r>
              <a:rPr lang="kk-KZ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ГРИФОН</a:t>
            </a:r>
            <a:r>
              <a:rPr lang="kk-KZ" sz="2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мүсіні. </a:t>
            </a:r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BC5AC5-5CF6-4F0F-A728-DCEA26F456B0}"/>
              </a:ext>
            </a:extLst>
          </p:cNvPr>
          <p:cNvSpPr txBox="1"/>
          <p:nvPr/>
        </p:nvSpPr>
        <p:spPr>
          <a:xfrm>
            <a:off x="395536" y="4805895"/>
            <a:ext cx="30863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</a:t>
            </a:r>
            <a:r>
              <a:rPr lang="kk-KZ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өне грек жазбаларында сақтарды </a:t>
            </a:r>
            <a:r>
              <a:rPr lang="kk-KZ" sz="2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«алтын қорыған грифтер»</a:t>
            </a:r>
            <a:r>
              <a:rPr lang="kk-KZ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kk-KZ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деп атаған.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825EAA-AD46-40FA-B26D-28A09F4B8DD9}"/>
              </a:ext>
            </a:extLst>
          </p:cNvPr>
          <p:cNvSpPr txBox="1"/>
          <p:nvPr/>
        </p:nvSpPr>
        <p:spPr>
          <a:xfrm>
            <a:off x="6676275" y="4798541"/>
            <a:ext cx="24016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Табылған жәдігер </a:t>
            </a:r>
          </a:p>
          <a:p>
            <a:r>
              <a:rPr lang="kk-KZ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жерленген адамның </a:t>
            </a:r>
          </a:p>
          <a:p>
            <a:r>
              <a:rPr lang="kk-KZ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үлкен </a:t>
            </a:r>
            <a:r>
              <a:rPr lang="kk-KZ" sz="2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билік иесі </a:t>
            </a:r>
          </a:p>
          <a:p>
            <a:r>
              <a:rPr lang="kk-KZ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болғанын айғақтайды.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7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75557" y="163774"/>
            <a:ext cx="7668852" cy="12490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Обалардан табылған ер-тоқым қалдықтары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10 обадан табылған аттың ері">
            <a:extLst>
              <a:ext uri="{FF2B5EF4-FFF2-40B4-BE49-F238E27FC236}">
                <a16:creationId xmlns:a16="http://schemas.microsoft.com/office/drawing/2014/main" id="{5067B19F-396B-4E30-A987-78B8A7B7F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8135"/>
            <a:ext cx="4896544" cy="3285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AEB254-FB3D-40F8-A595-A67DC9F8FF6A}"/>
              </a:ext>
            </a:extLst>
          </p:cNvPr>
          <p:cNvSpPr txBox="1"/>
          <p:nvPr/>
        </p:nvSpPr>
        <p:spPr>
          <a:xfrm>
            <a:off x="800184" y="5153737"/>
            <a:ext cx="4270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№10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обадан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табылған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З.Самашевтің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мұрағатынан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6D079CEE-92B9-4EAA-89D4-C1DDBFB9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27" y="1654134"/>
            <a:ext cx="2857489" cy="436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2CCC32-B130-416D-BBEB-8BB5ECD48473}"/>
              </a:ext>
            </a:extLst>
          </p:cNvPr>
          <p:cNvSpPr txBox="1"/>
          <p:nvPr/>
        </p:nvSpPr>
        <p:spPr>
          <a:xfrm>
            <a:off x="5049987" y="5992141"/>
            <a:ext cx="4104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№10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обадан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табылған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Суретші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В.Ефимов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8810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706</Words>
  <Application>Microsoft Office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Тема Office</vt:lpstr>
      <vt:lpstr>Бөлім тақырыбы: Сақтар Сабақ тақырыбы: Берел қорғандары</vt:lpstr>
      <vt:lpstr>Презентация PowerPoint</vt:lpstr>
      <vt:lpstr>Берел қорымының ерекшелігі</vt:lpstr>
      <vt:lpstr>Берел қорымы - теңдессіз олжалар мекені</vt:lpstr>
      <vt:lpstr>Берел қорымынан әбзелдері сән-салтанатпен әсем безендірілген жылқы сүйектері табылды. </vt:lpstr>
      <vt:lpstr>Сақтар Күн құдайына арнап жылқыны құрбандыққа шалған.</vt:lpstr>
      <vt:lpstr>Геродот мәліметтерін археологиялық қазба деректері қалай растайды?</vt:lpstr>
      <vt:lpstr>Берел обасынан табылған  ерекше бұйым</vt:lpstr>
      <vt:lpstr>Обалардан табылған ер-тоқым қалдықтары</vt:lpstr>
      <vt:lpstr>Ат әбзелдерін өрнектеуде сақтар жұқа ақ алтынды пайдаланған.</vt:lpstr>
      <vt:lpstr>Берел қорғандарынан табылған түрлі аң үлгісіндегі әшекейлер</vt:lpstr>
      <vt:lpstr>Мемлекеттік рәміздердегі өрнектерді сақ қорғандарынан табылған заттардан көруге болады.</vt:lpstr>
      <vt:lpstr>1 - тапсырма. Берел қорғанынан табылған жәдігерлердің атауын табыңыз</vt:lpstr>
      <vt:lpstr>Жауабы</vt:lpstr>
      <vt:lpstr>2-тапсырма. Сұрақтарға сәйкес жауапты анықтаңыз</vt:lpstr>
      <vt:lpstr>Жауабы</vt:lpstr>
      <vt:lpstr>Қорытынды</vt:lpstr>
      <vt:lpstr>Үйге тапсырма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Бөлім тақырыбы: Терімшілер-аңшылардан бастап жер иеленушілер мен мал өсірушілерге дейін Сабақ тақырыбы: Алғашқы адам қалай пайда болды?</dc:title>
  <dc:creator>001</dc:creator>
  <cp:lastModifiedBy>Пользователь</cp:lastModifiedBy>
  <cp:revision>47</cp:revision>
  <dcterms:created xsi:type="dcterms:W3CDTF">2020-09-10T05:41:24Z</dcterms:created>
  <dcterms:modified xsi:type="dcterms:W3CDTF">2025-01-26T14:54:55Z</dcterms:modified>
</cp:coreProperties>
</file>