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3" r:id="rId2"/>
    <p:sldId id="264" r:id="rId3"/>
    <p:sldId id="256" r:id="rId4"/>
    <p:sldId id="257" r:id="rId5"/>
    <p:sldId id="259" r:id="rId6"/>
    <p:sldId id="267" r:id="rId7"/>
    <p:sldId id="268" r:id="rId8"/>
    <p:sldId id="270" r:id="rId9"/>
    <p:sldId id="260" r:id="rId10"/>
    <p:sldId id="261" r:id="rId11"/>
    <p:sldId id="262" r:id="rId12"/>
    <p:sldId id="265" r:id="rId13"/>
    <p:sldId id="266" r:id="rId14"/>
    <p:sldId id="27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p9CexAqM80o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2560319"/>
            <a:ext cx="9448800" cy="1606732"/>
          </a:xfrm>
        </p:spPr>
        <p:txBody>
          <a:bodyPr>
            <a:normAutofit/>
          </a:bodyPr>
          <a:lstStyle/>
          <a:p>
            <a:r>
              <a:rPr lang="kk-KZ" sz="18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https://www.youtube.com/watch?v=p9CexAqM80o</a:t>
            </a:r>
            <a:r>
              <a:rPr lang="kk-KZ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97280" y="3628501"/>
            <a:ext cx="9448800" cy="1583578"/>
          </a:xfrm>
        </p:spPr>
        <p:txBody>
          <a:bodyPr/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kk-KZ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 дегенде маңызды деп санаған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kk-KZ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мағлұматты дәптерге көшіріп алыңыз. 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kk-KZ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 мағлұматтар арқылы бүгінгі тақырыпты анықтап көріңіз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3275" y="0"/>
            <a:ext cx="4432176" cy="3066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162" y="70621"/>
            <a:ext cx="2469094" cy="15911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8162" y="1746723"/>
            <a:ext cx="2475191" cy="15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71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039" y="222068"/>
            <a:ext cx="3984171" cy="71845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279429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2-топ.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Көтерілістің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алғышарттары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басталу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себептері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көтерілісшілердің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мақсаты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қозғаушы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күштерін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анықтайды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730137"/>
            <a:ext cx="9448800" cy="2834640"/>
          </a:xfrm>
        </p:spPr>
        <p:txBody>
          <a:bodyPr/>
          <a:lstStyle/>
          <a:p>
            <a:pPr algn="just"/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Дескриптор:</a:t>
            </a:r>
          </a:p>
          <a:p>
            <a:pPr algn="just"/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Көтерілістің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алғышарттарын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анықтайды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Көтерілістің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3-4 </a:t>
            </a:r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себебін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атайды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Көтерілістің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қозғаушы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күштерін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анықтайды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Көтерілісшілердің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мақсатын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сипаттайды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Көтерілістің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басталуына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түрткі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болған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жағдайды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түсіндіреді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144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857" y="104503"/>
            <a:ext cx="3971109" cy="8490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486" y="248925"/>
            <a:ext cx="9448800" cy="1825096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3-топ.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Көтерілістің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кезеңдері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барысы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негізгі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ошақтары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750423"/>
            <a:ext cx="9448800" cy="3592286"/>
          </a:xfrm>
        </p:spPr>
        <p:txBody>
          <a:bodyPr>
            <a:normAutofit/>
          </a:bodyPr>
          <a:lstStyle/>
          <a:p>
            <a:pPr algn="just"/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Дескриптор:</a:t>
            </a:r>
          </a:p>
          <a:p>
            <a:pPr algn="just"/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Көтерілістің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негізгі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кезеңдерін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көрсетеді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/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Шайқас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болған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негізгі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ошақтарды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анықтайды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Көтерілісті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басуға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жіберілген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жазалау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отрядтары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туралы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әнгімелейді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Көтерілістің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үдеуі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қандай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өзгерістерге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әкелгенін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талдайды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100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1803404"/>
            <a:ext cx="9117874" cy="1527625"/>
          </a:xfrm>
        </p:spPr>
        <p:txBody>
          <a:bodyPr>
            <a:normAutofit fontScale="90000"/>
          </a:bodyPr>
          <a:lstStyle/>
          <a:p>
            <a:r>
              <a:rPr lang="en-US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4-топ. </a:t>
            </a:r>
            <a:r>
              <a:rPr lang="ru-RU" sz="2700" b="1" noProof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Көтерілістің  нәтижесі, жеңілу себептері мен тарихи маңызы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181497"/>
            <a:ext cx="9448800" cy="3958046"/>
          </a:xfrm>
        </p:spPr>
        <p:txBody>
          <a:bodyPr/>
          <a:lstStyle/>
          <a:p>
            <a:pPr algn="just"/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Дескриптор:</a:t>
            </a:r>
          </a:p>
          <a:p>
            <a:pPr algn="just"/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i="1" noProof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Көтерілістің нәтижесін анықтайды;</a:t>
            </a:r>
          </a:p>
          <a:p>
            <a:pPr algn="just"/>
            <a:r>
              <a:rPr lang="ru-RU" sz="2400" b="1" i="1" noProof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-Көтерілістің жеңілу себептерін атайды;</a:t>
            </a:r>
          </a:p>
          <a:p>
            <a:pPr algn="just"/>
            <a:r>
              <a:rPr lang="ru-RU" sz="2400" b="1" i="1" noProof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-Көтерілістің тарихи маңызын түсіндіреді;</a:t>
            </a:r>
          </a:p>
          <a:p>
            <a:pPr algn="just"/>
            <a:r>
              <a:rPr lang="ru-RU" sz="2400" b="1" i="1" noProof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Көтерілісшілердің түпкі мақсаты неге орындалмағанын талдайды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250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32812" y="770709"/>
            <a:ext cx="6287588" cy="1201782"/>
          </a:xfrm>
        </p:spPr>
        <p:txBody>
          <a:bodyPr>
            <a:normAutofit/>
          </a:bodyPr>
          <a:lstStyle/>
          <a:p>
            <a:r>
              <a:rPr lang="kk-KZ" sz="3200" b="1" dirty="0">
                <a:solidFill>
                  <a:srgbClr val="00B050"/>
                </a:solidFill>
              </a:rPr>
              <a:t>Интерпретация</a:t>
            </a:r>
            <a:r>
              <a:rPr lang="ru-RU" sz="3200" dirty="0">
                <a:solidFill>
                  <a:srgbClr val="00B050"/>
                </a:solidFill>
              </a:rPr>
              <a:t/>
            </a:r>
            <a:br>
              <a:rPr lang="ru-RU" sz="3200" dirty="0">
                <a:solidFill>
                  <a:srgbClr val="00B050"/>
                </a:solidFill>
              </a:rPr>
            </a:br>
            <a:endParaRPr lang="en-US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645920"/>
            <a:ext cx="9448800" cy="5355771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noProof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Исатай мен Махамбетті қандай ортақ идея біріктірді?»</a:t>
            </a:r>
          </a:p>
          <a:p>
            <a:pPr algn="just"/>
            <a:endParaRPr lang="ru-RU" sz="2400" i="1" noProof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i="1" noProof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-Исатай мен Махамбетті ..... біріктірді </a:t>
            </a:r>
          </a:p>
          <a:p>
            <a:pPr algn="ctr"/>
            <a:r>
              <a:rPr lang="ru-RU" sz="2400" i="1" noProof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Исатай мен Махамбеттің  ортақ идеясы...</a:t>
            </a:r>
          </a:p>
          <a:p>
            <a:pPr algn="ctr"/>
            <a:r>
              <a:rPr lang="ru-RU" sz="2400" i="1" noProof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Бірінші .....</a:t>
            </a:r>
          </a:p>
          <a:p>
            <a:pPr algn="ctr"/>
            <a:r>
              <a:rPr lang="ru-RU" sz="2400" i="1" noProof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Екінші .....</a:t>
            </a:r>
          </a:p>
          <a:p>
            <a:pPr algn="ctr"/>
            <a:r>
              <a:rPr lang="ru-RU" sz="2400" i="1" noProof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Үшінші .....</a:t>
            </a:r>
          </a:p>
          <a:p>
            <a:pPr algn="ctr"/>
            <a:r>
              <a:rPr lang="ru-RU" sz="2400" i="1" noProof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Бұл оқиға/тұлға маңызды болды, өйткені...</a:t>
            </a:r>
          </a:p>
          <a:p>
            <a:pPr algn="ctr"/>
            <a:r>
              <a:rPr lang="ru-RU" sz="2400" i="1" noProof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Бұл оқиғаның салдары...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466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30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1214847"/>
            <a:ext cx="9448800" cy="73152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 ТАҚЫРЫБЫ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946367"/>
            <a:ext cx="9448800" cy="2371634"/>
          </a:xfrm>
        </p:spPr>
        <p:txBody>
          <a:bodyPr/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kk-KZ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1836-1838 жылдардағы Бөкей Ордасындағы қазақтардың көтерілісі</a:t>
            </a:r>
          </a:p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kk-KZ" alt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(1-сабақ)</a:t>
            </a:r>
            <a:endParaRPr lang="ru-RU" altLang="ru-RU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20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67497" y="522515"/>
            <a:ext cx="4336870" cy="2050868"/>
          </a:xfrm>
        </p:spPr>
        <p:txBody>
          <a:bodyPr>
            <a:normAutofit/>
          </a:bodyPr>
          <a:lstStyle/>
          <a:p>
            <a:pPr lvl="0"/>
            <a:r>
              <a:rPr lang="kk-KZ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Оқу</a:t>
            </a:r>
            <a:r>
              <a:rPr lang="kk-KZ" sz="3200" b="1" kern="0" cap="none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3200" b="1" kern="0" cap="none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мақсаты:</a:t>
            </a:r>
            <a:r>
              <a:rPr lang="ru-RU" b="1" kern="0" cap="none" dirty="0">
                <a:solidFill>
                  <a:srgbClr val="FF0000"/>
                </a:solidFill>
              </a:rPr>
              <a:t/>
            </a:r>
            <a:br>
              <a:rPr lang="ru-RU" b="1" kern="0" cap="none" dirty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129246"/>
            <a:ext cx="9448800" cy="2638697"/>
          </a:xfrm>
        </p:spPr>
        <p:txBody>
          <a:bodyPr/>
          <a:lstStyle/>
          <a:p>
            <a:r>
              <a:rPr lang="ru-RU" sz="2400" b="1" i="1" noProof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7.3.1.5 – халықтың отаршылдыққа қарсы ұлт-азаттық күресінің себеп-салдарын анықтау; </a:t>
            </a:r>
          </a:p>
          <a:p>
            <a:endParaRPr lang="ru-RU" sz="2400" b="1" i="1" noProof="1" smtClean="0">
              <a:solidFill>
                <a:srgbClr val="0070C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sz="2400" b="1" i="1" noProof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7.3.1.6 – ұлт-азаттық көтеріліс  басшыларының  рөліне баға беру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761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1280160"/>
            <a:ext cx="9448800" cy="836023"/>
          </a:xfrm>
        </p:spPr>
        <p:txBody>
          <a:bodyPr>
            <a:normAutofit/>
          </a:bodyPr>
          <a:lstStyle/>
          <a:p>
            <a:r>
              <a:rPr lang="kk-KZ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Бағалау критерийі:</a:t>
            </a:r>
            <a:endParaRPr lang="en-US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351314"/>
            <a:ext cx="9448800" cy="1966687"/>
          </a:xfrm>
        </p:spPr>
        <p:txBody>
          <a:bodyPr/>
          <a:lstStyle/>
          <a:p>
            <a:r>
              <a:rPr lang="ru-RU" sz="2400" b="1" i="1" noProof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Қолдану</a:t>
            </a:r>
            <a:r>
              <a:rPr lang="en-US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i="1" noProof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Тарихи оқиғаның орның картаға түсіреді</a:t>
            </a:r>
            <a:r>
              <a:rPr lang="en-US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b="1" i="1" noProof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Сыни ойлау мен талдау</a:t>
            </a:r>
            <a:r>
              <a:rPr lang="en-US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noProof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Көтерілістің бастауын,барысын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noProof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нәтижесін, тарихи маңызын талдайды</a:t>
            </a:r>
            <a:r>
              <a:rPr lang="en-US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Бағалау</a:t>
            </a:r>
            <a:r>
              <a:rPr lang="en-US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Көрініс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noProof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басшыларын бағалайды</a:t>
            </a:r>
            <a:r>
              <a:rPr lang="en-US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177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95897" y="1018904"/>
            <a:ext cx="7724503" cy="1502228"/>
          </a:xfrm>
        </p:spPr>
        <p:txBody>
          <a:bodyPr/>
          <a:lstStyle/>
          <a:p>
            <a:pPr lvl="0"/>
            <a:r>
              <a:rPr lang="kk-KZ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Зерттеу сұрақтары:</a:t>
            </a: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9740" y="2295659"/>
            <a:ext cx="4390774" cy="1930902"/>
          </a:xfrm>
        </p:spPr>
        <p:txBody>
          <a:bodyPr/>
          <a:lstStyle/>
          <a:p>
            <a:pPr lvl="0"/>
            <a:r>
              <a:rPr lang="kk-KZ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Исатай мен Махамбеттің  ортақ идеясы қандай болды?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4581" y="552044"/>
            <a:ext cx="1999661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56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13462" y="209007"/>
            <a:ext cx="7606937" cy="1489165"/>
          </a:xfrm>
        </p:spPr>
        <p:txBody>
          <a:bodyPr>
            <a:normAutofit/>
          </a:bodyPr>
          <a:lstStyle/>
          <a:p>
            <a:r>
              <a:rPr lang="ru-RU" sz="2400" noProof="1">
                <a:solidFill>
                  <a:srgbClr val="FF0000"/>
                </a:solidFill>
                <a:latin typeface="Bahnschrift SemiCondensed" panose="020B0502040204020203" pitchFamily="34" charset="0"/>
              </a:rPr>
              <a:t>Көтерілістің шығу себ</a:t>
            </a:r>
            <a:r>
              <a:rPr lang="ru-RU" sz="2400" dirty="0">
                <a:solidFill>
                  <a:srgbClr val="FF0000"/>
                </a:solidFill>
                <a:latin typeface="Bahnschrift SemiCondensed" panose="020B0502040204020203" pitchFamily="34" charset="0"/>
              </a:rPr>
              <a:t>е</a:t>
            </a:r>
            <a:r>
              <a:rPr lang="ru-RU" sz="2400" noProof="1">
                <a:solidFill>
                  <a:srgbClr val="FF0000"/>
                </a:solidFill>
                <a:latin typeface="Bahnschrift SemiCondensed" panose="020B0502040204020203" pitchFamily="34" charset="0"/>
              </a:rPr>
              <a:t>птер</a:t>
            </a:r>
            <a:r>
              <a:rPr lang="ru-RU" sz="2400" dirty="0">
                <a:solidFill>
                  <a:srgbClr val="FF0000"/>
                </a:solidFill>
                <a:latin typeface="Bahnschrift SemiCondensed" panose="020B0502040204020203" pitchFamily="34" charset="0"/>
              </a:rPr>
              <a:t>і</a:t>
            </a:r>
            <a:r>
              <a:rPr lang="en-US" sz="2400" dirty="0">
                <a:solidFill>
                  <a:srgbClr val="FF0000"/>
                </a:solidFill>
                <a:latin typeface="Bahnschrift SemiCondensed" panose="020B0502040204020203" pitchFamily="34" charset="0"/>
              </a:rPr>
              <a:t>: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89610" y="1698172"/>
            <a:ext cx="9030789" cy="3696788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Алым</a:t>
            </a:r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1" i="1" noProof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салықтың көбеюі</a:t>
            </a:r>
          </a:p>
          <a:p>
            <a:r>
              <a:rPr lang="ru-RU" b="1" i="1" noProof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Ақсүйектердің озбырлығы</a:t>
            </a:r>
          </a:p>
          <a:p>
            <a:r>
              <a:rPr lang="ru-RU" b="1" i="1" noProof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Отаршылық қысымнан туындаған жердің жетіспеушілігі</a:t>
            </a:r>
          </a:p>
          <a:p>
            <a:r>
              <a:rPr lang="ru-RU" b="1" i="1" noProof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Жәңгір ханның әділетсіз саясаты </a:t>
            </a:r>
          </a:p>
          <a:p>
            <a:r>
              <a:rPr lang="ru-RU" b="1" i="1" noProof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Ең шұрайлы жерлерді помещиктер мен байлардың өзара бөлісіп алуы </a:t>
            </a:r>
          </a:p>
          <a:p>
            <a:r>
              <a:rPr lang="ru-RU" b="1" i="1" noProof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Тартып алған жерлерді қазақ шаруаларына көтерінкі бағамен жалға беру</a:t>
            </a:r>
          </a:p>
          <a:p>
            <a:r>
              <a:rPr lang="ru-RU" b="1" i="1" noProof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 шаруаларының өзеннең өтіп ,жағалаудағы жерлерді пайдалануға тыйым салуы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347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9531" y="1803405"/>
            <a:ext cx="4493623" cy="1201052"/>
          </a:xfrm>
        </p:spPr>
        <p:txBody>
          <a:bodyPr>
            <a:normAutofit/>
          </a:bodyPr>
          <a:lstStyle/>
          <a:p>
            <a:r>
              <a:rPr lang="ru-RU" sz="2400" noProof="1">
                <a:solidFill>
                  <a:srgbClr val="FF0000"/>
                </a:solidFill>
                <a:latin typeface="Bahnschrift SemiBold" panose="020B0502040204020203" pitchFamily="34" charset="0"/>
              </a:rPr>
              <a:t>Оры</a:t>
            </a:r>
            <a:r>
              <a:rPr lang="ru-RU" sz="2400" dirty="0">
                <a:solidFill>
                  <a:srgbClr val="FF0000"/>
                </a:solidFill>
                <a:latin typeface="Bahnschrift SemiBold" panose="020B0502040204020203" pitchFamily="34" charset="0"/>
              </a:rPr>
              <a:t>с </a:t>
            </a:r>
            <a:r>
              <a:rPr lang="ru-RU" sz="2400" noProof="1">
                <a:solidFill>
                  <a:srgbClr val="FF0000"/>
                </a:solidFill>
                <a:latin typeface="Bahnschrift SemiBold" panose="020B0502040204020203" pitchFamily="34" charset="0"/>
              </a:rPr>
              <a:t>помещигі</a:t>
            </a:r>
            <a:r>
              <a:rPr lang="en-US" sz="2400" dirty="0">
                <a:solidFill>
                  <a:srgbClr val="FF0000"/>
                </a:solidFill>
                <a:latin typeface="Bahnschrift SemiBold" panose="020B0502040204020203" pitchFamily="34" charset="0"/>
              </a:rPr>
              <a:t>: </a:t>
            </a:r>
            <a:r>
              <a:rPr lang="ru-RU" sz="2400" dirty="0">
                <a:solidFill>
                  <a:srgbClr val="FF0000"/>
                </a:solidFill>
                <a:latin typeface="Bahnschrift SemiBold" panose="020B0502040204020203" pitchFamily="34" charset="0"/>
              </a:rPr>
              <a:t>Юсупов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154" y="235132"/>
            <a:ext cx="5773783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86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397" y="-297"/>
            <a:ext cx="12302794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37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41371" y="561702"/>
            <a:ext cx="6379029" cy="1293223"/>
          </a:xfrm>
        </p:spPr>
        <p:txBody>
          <a:bodyPr>
            <a:normAutofit fontScale="90000"/>
          </a:bodyPr>
          <a:lstStyle/>
          <a:p>
            <a:pPr lvl="0"/>
            <a:r>
              <a:rPr lang="kk-KZ" altLang="ru-RU" sz="3600" b="1" i="1" u="sng" kern="0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Мәтінмен жұмыс (10мин)</a:t>
            </a:r>
            <a:r>
              <a:rPr lang="ru-RU" sz="4800" kern="0" cap="none" dirty="0">
                <a:solidFill>
                  <a:sysClr val="windowText" lastClr="000000"/>
                </a:solidFill>
              </a:rPr>
              <a:t/>
            </a:r>
            <a:br>
              <a:rPr lang="ru-RU" sz="4800" kern="0" cap="none" dirty="0">
                <a:solidFill>
                  <a:sysClr val="windowText" lastClr="000000"/>
                </a:solidFill>
              </a:rPr>
            </a:br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345474"/>
            <a:ext cx="9448800" cy="3683726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1-топ. </a:t>
            </a:r>
            <a:r>
              <a:rPr lang="ru-RU" sz="2400" b="1" noProof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Көтеріліс не себепті дәл осы уақытта болғаны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мен </a:t>
            </a:r>
            <a:r>
              <a:rPr lang="ru-RU" sz="2400" b="1" noProof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қамтыған аймағы және  тарихи тұлғаларды анықтайды.</a:t>
            </a:r>
          </a:p>
          <a:p>
            <a:pPr algn="just"/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Дескриптор: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-Көтеріліс қамтыған аумақты картада көрсетеді;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-Көтерілістің басталуына  сылтау болған  оқиға мен 2 тарихи тұлғаға сипаттама  береді;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-Көтерілістің  Бөкей Ордасы территориясын ғана қамтығанын 2 дәлел келтіреді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884576"/>
      </p:ext>
    </p:extLst>
  </p:cSld>
  <p:clrMapOvr>
    <a:masterClrMapping/>
  </p:clrMapOvr>
</p:sld>
</file>

<file path=ppt/theme/theme1.xml><?xml version="1.0" encoding="utf-8"?>
<a:theme xmlns:a="http://schemas.openxmlformats.org/drawingml/2006/main" name="След самолета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69</TotalTime>
  <Words>355</Words>
  <Application>Microsoft Office PowerPoint</Application>
  <PresentationFormat>Широкоэкранный</PresentationFormat>
  <Paragraphs>61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Bahnschrift SemiBold</vt:lpstr>
      <vt:lpstr>Bahnschrift SemiCondensed</vt:lpstr>
      <vt:lpstr>Century Gothic</vt:lpstr>
      <vt:lpstr>Times New Roman</vt:lpstr>
      <vt:lpstr>Wingdings</vt:lpstr>
      <vt:lpstr>След самолета</vt:lpstr>
      <vt:lpstr>https://www.youtube.com/watch?v=p9CexAqM80o </vt:lpstr>
      <vt:lpstr>             САБАҚ ТАҚЫРЫБЫ:</vt:lpstr>
      <vt:lpstr>  Оқу мақсаты: </vt:lpstr>
      <vt:lpstr>Бағалау критерийі:</vt:lpstr>
      <vt:lpstr>Зерттеу сұрақтары: </vt:lpstr>
      <vt:lpstr>Көтерілістің шығу себептері:</vt:lpstr>
      <vt:lpstr>Орыс помещигі: Юсупов</vt:lpstr>
      <vt:lpstr>Презентация PowerPoint</vt:lpstr>
      <vt:lpstr>Мәтінмен жұмыс (10мин) </vt:lpstr>
      <vt:lpstr>2-топ. Көтерілістің алғышарттары, басталу себептері,  көтерілісшілердің мақсаты мен қозғаушы күштерін анықтайды.  </vt:lpstr>
      <vt:lpstr>3-топ. Көтерілістің кезеңдері, барысы, негізгі ошақтары  </vt:lpstr>
      <vt:lpstr>     4-топ. Көтерілістің  нәтижесі, жеңілу себептері мен тарихи маңызы  </vt:lpstr>
      <vt:lpstr>Интерпретация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Оқу мақсаты:</dc:title>
  <dc:creator>САМАЙ АГА</dc:creator>
  <cp:lastModifiedBy>САМАЙ АГА</cp:lastModifiedBy>
  <cp:revision>9</cp:revision>
  <dcterms:created xsi:type="dcterms:W3CDTF">2020-12-22T14:12:49Z</dcterms:created>
  <dcterms:modified xsi:type="dcterms:W3CDTF">2020-12-22T15:25:20Z</dcterms:modified>
</cp:coreProperties>
</file>