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0" r:id="rId5"/>
    <p:sldId id="261" r:id="rId6"/>
    <p:sldId id="262" r:id="rId7"/>
    <p:sldId id="266" r:id="rId8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6D9BD-3292-4C89-A38D-9B4D84005C9A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712E-A5CF-47C1-AE02-35A73E1FD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09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E67F4-FD3A-4E51-8634-EF50E9D49686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A9638-6689-40BC-8244-ECC91F8D7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12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6FFD4-F13D-47BC-85A0-082E6165AAA3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EE400-8429-4DC7-8341-6CA3DA75A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38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EB454-044B-4DB2-AD0C-CAEFF9F398A7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1E71D-3438-42F4-998F-6AD2A551E9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87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C24BB-17B5-41FF-AB45-3CF72CA7D345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666DD-EF35-4F92-883A-2C44E93DC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76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83446-BACA-4E4D-996F-3B9ACAF274AA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FFB9B-4CE2-4266-9F32-8ABEB7E98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15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D659E-4AC1-47E7-822E-03DC051795C6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EF727-9363-48CA-B2C4-A5297E5A59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86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0EB66-3A54-421A-B26F-FBACD5F18D4F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1A982-CF6C-4561-B886-3E6D3F6EC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03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EF77E-FFA0-42E8-9970-6EF142CC2673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EE235-DD36-4AAB-84B1-4AD09FA7C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6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8EDF4-86BD-4038-B3DD-575C8283E9AA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DF0CA-8C08-4C30-8BE8-EFBAA8C2C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65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B0D41-CACD-4AA5-9DE0-1F9D8F7C8216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06097-7A18-4085-8E56-7D5D5A4F27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4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FC2B20-A9AE-4453-AB77-F6BD7CE49790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F14917-FEF5-493E-82CD-26930A3FF3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230313" y="3038475"/>
            <a:ext cx="9144000" cy="1673225"/>
          </a:xfrm>
        </p:spPr>
        <p:txBody>
          <a:bodyPr/>
          <a:lstStyle/>
          <a:p>
            <a:pPr eaLnBrk="1" hangingPunct="1"/>
            <a:r>
              <a:rPr lang="kk-KZ" sz="48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kk-KZ" sz="48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kk-KZ" sz="48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kk-KZ" sz="48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kk-KZ" sz="48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kk-KZ" sz="48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kk-KZ" sz="48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kk-KZ" sz="48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kk-KZ" sz="48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kk-KZ" sz="48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kk-KZ" sz="4800" b="1" i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Сабақтың тақырыбы:</a:t>
            </a:r>
            <a:br>
              <a:rPr lang="kk-KZ" sz="4800" b="1" i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kk-KZ" sz="4800" b="1" i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Айтыстың түрлері</a:t>
            </a:r>
            <a:endParaRPr lang="ru-RU" sz="4800" b="1" i="1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51" name="Прямоугольник 1"/>
          <p:cNvSpPr>
            <a:spLocks noChangeArrowheads="1"/>
          </p:cNvSpPr>
          <p:nvPr/>
        </p:nvSpPr>
        <p:spPr bwMode="auto">
          <a:xfrm>
            <a:off x="2203450" y="1208088"/>
            <a:ext cx="6964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kk-KZ"/>
              <a:t>	</a:t>
            </a:r>
            <a:endParaRPr lang="kk-KZ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793750"/>
          </a:xfrm>
        </p:spPr>
        <p:txBody>
          <a:bodyPr/>
          <a:lstStyle/>
          <a:p>
            <a:pPr algn="ctr" eaLnBrk="1" hangingPunct="1"/>
            <a:r>
              <a:rPr lang="kk-KZ" sz="40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Жаңа сөздер</a:t>
            </a:r>
            <a:endParaRPr lang="ru-RU" sz="4000" b="1" i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5" name="Объект 2"/>
          <p:cNvSpPr>
            <a:spLocks noGrp="1"/>
          </p:cNvSpPr>
          <p:nvPr>
            <p:ph idx="1"/>
          </p:nvPr>
        </p:nvSpPr>
        <p:spPr>
          <a:xfrm>
            <a:off x="838200" y="1035050"/>
            <a:ext cx="10515600" cy="5141913"/>
          </a:xfrm>
        </p:spPr>
        <p:txBody>
          <a:bodyPr/>
          <a:lstStyle/>
          <a:p>
            <a:pPr eaLnBrk="1" hangingPunct="1"/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Суырыпсалма – импровизатор</a:t>
            </a:r>
          </a:p>
          <a:p>
            <a:pPr eaLnBrk="1" hangingPunct="1"/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Суырып салу –импровизировать</a:t>
            </a:r>
          </a:p>
          <a:p>
            <a:pPr eaLnBrk="1" hangingPunct="1"/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Қарсылас – противник</a:t>
            </a:r>
          </a:p>
          <a:p>
            <a:pPr eaLnBrk="1" hangingPunct="1"/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Ақындық сөз – поэтическое слово</a:t>
            </a:r>
          </a:p>
          <a:p>
            <a:pPr eaLnBrk="1" hangingPunct="1"/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Жұп – пара</a:t>
            </a:r>
          </a:p>
          <a:p>
            <a:pPr eaLnBrk="1" hangingPunct="1"/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Тыңдарман – слушатель</a:t>
            </a:r>
          </a:p>
          <a:p>
            <a:pPr eaLnBrk="1" hangingPunct="1"/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Тәңірі – Всевышний, Создатель</a:t>
            </a:r>
          </a:p>
          <a:p>
            <a:pPr eaLnBrk="1" hangingPunct="1"/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Құлшылық еткен – молились</a:t>
            </a:r>
          </a:p>
          <a:p>
            <a:pPr eaLnBrk="1" hangingPunct="1"/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Ойын – тойда  - на праздниках</a:t>
            </a:r>
          </a:p>
          <a:p>
            <a:pPr eaLnBrk="1" hangingPunct="1"/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Қайғы-қасірет - страдание</a:t>
            </a:r>
            <a:endParaRPr lang="ru-RU" i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algn="ctr" eaLnBrk="1" hangingPunct="1"/>
            <a:r>
              <a:rPr lang="kk-KZ" sz="40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Оқылым</a:t>
            </a:r>
            <a:endParaRPr lang="ru-RU" sz="4000" b="1" i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631950" y="1349375"/>
            <a:ext cx="10515600" cy="5308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/>
              <a:t>3-тапсырма. М</a:t>
            </a:r>
            <a:r>
              <a:rPr lang="kk-KZ" smtClean="0"/>
              <a:t>әтінді оқы.</a:t>
            </a:r>
          </a:p>
          <a:p>
            <a:pPr marL="0" indent="0" eaLnBrk="1" hangingPunct="1">
              <a:buFont typeface="Arial" charset="0"/>
              <a:buNone/>
            </a:pPr>
            <a:r>
              <a:rPr lang="kk-KZ" smtClean="0"/>
              <a:t>Айтыстың түрлерімен таныс.</a:t>
            </a: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932363" y="3035300"/>
            <a:ext cx="2611437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sz="2400" b="1" i="1">
                <a:solidFill>
                  <a:srgbClr val="C00000"/>
                </a:solidFill>
                <a:latin typeface="Verdana" pitchFamily="34" charset="0"/>
                <a:cs typeface="Arial" charset="0"/>
              </a:rPr>
              <a:t>Айтыстың </a:t>
            </a:r>
          </a:p>
          <a:p>
            <a:pPr algn="ctr"/>
            <a:r>
              <a:rPr lang="kk-KZ" sz="2400" b="1" i="1">
                <a:solidFill>
                  <a:srgbClr val="C00000"/>
                </a:solidFill>
                <a:latin typeface="Verdana" pitchFamily="34" charset="0"/>
                <a:cs typeface="Arial" charset="0"/>
              </a:rPr>
              <a:t>түрлері</a:t>
            </a:r>
            <a:endParaRPr lang="ru-RU" sz="2400" b="1" i="1">
              <a:solidFill>
                <a:srgbClr val="C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05038" y="3846513"/>
            <a:ext cx="1933575" cy="1109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i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Ақындар </a:t>
            </a:r>
          </a:p>
          <a:p>
            <a:pPr algn="ctr"/>
            <a:r>
              <a:rPr lang="kk-KZ" i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айтысы</a:t>
            </a:r>
            <a:endParaRPr lang="ru-RU" i="1">
              <a:solidFill>
                <a:schemeClr val="tx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05038" y="5418138"/>
            <a:ext cx="193833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i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Қыз  бен жігіт айтысы</a:t>
            </a:r>
            <a:endParaRPr lang="ru-RU" i="1">
              <a:solidFill>
                <a:schemeClr val="tx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423275" y="3846513"/>
            <a:ext cx="2092325" cy="1109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i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Жануарлар мен адам айтысы</a:t>
            </a:r>
            <a:endParaRPr lang="ru-RU" i="1">
              <a:solidFill>
                <a:schemeClr val="tx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23275" y="5418138"/>
            <a:ext cx="2092325" cy="866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i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Жұмбақ айтысы</a:t>
            </a:r>
            <a:endParaRPr lang="ru-RU" i="1">
              <a:solidFill>
                <a:schemeClr val="tx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97475" y="5418138"/>
            <a:ext cx="21494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i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Өлі мен тірінің айтысы</a:t>
            </a:r>
            <a:endParaRPr lang="ru-RU" i="1">
              <a:solidFill>
                <a:schemeClr val="tx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423275" y="2476500"/>
            <a:ext cx="2092325" cy="1087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i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Жар-жар айтысы</a:t>
            </a:r>
            <a:endParaRPr lang="ru-RU" i="1">
              <a:solidFill>
                <a:schemeClr val="tx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05038" y="2476500"/>
            <a:ext cx="1938337" cy="1087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i="1">
                <a:solidFill>
                  <a:schemeClr val="tx1"/>
                </a:solidFill>
                <a:latin typeface="Verdana" pitchFamily="34" charset="0"/>
                <a:cs typeface="Arial" charset="0"/>
              </a:rPr>
              <a:t>Бәдік айтысы</a:t>
            </a:r>
            <a:endParaRPr lang="ru-RU" i="1">
              <a:solidFill>
                <a:schemeClr val="tx1"/>
              </a:solidFill>
              <a:latin typeface="Verdana" pitchFamily="34" charset="0"/>
              <a:cs typeface="Arial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7650163" y="4130675"/>
            <a:ext cx="665162" cy="80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 flipV="1">
            <a:off x="4246563" y="2932113"/>
            <a:ext cx="579437" cy="392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7086600" y="2932113"/>
            <a:ext cx="1143000" cy="785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997700" y="4464050"/>
            <a:ext cx="1317625" cy="1196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4143375" y="4113213"/>
            <a:ext cx="600075" cy="17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316413" y="4537075"/>
            <a:ext cx="1060450" cy="1046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6221413" y="4595813"/>
            <a:ext cx="15875" cy="71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116013" y="365125"/>
            <a:ext cx="10237787" cy="739775"/>
          </a:xfrm>
        </p:spPr>
        <p:txBody>
          <a:bodyPr/>
          <a:lstStyle/>
          <a:p>
            <a:pPr algn="ctr" eaLnBrk="1" hangingPunct="1"/>
            <a:r>
              <a:rPr lang="ru-RU" sz="40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Айтылым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838200" y="1263650"/>
            <a:ext cx="10515600" cy="49133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Суреттерд</a:t>
            </a:r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 қарап, айтыстың қай түріне сәйкес келетінін анықтап, жауаптарын жаз.</a:t>
            </a:r>
          </a:p>
          <a:p>
            <a:pPr marL="0" indent="0" eaLnBrk="1" hangingPunct="1">
              <a:buFont typeface="Arial" charset="0"/>
              <a:buNone/>
            </a:pPr>
            <a:endParaRPr lang="kk-KZ" smtClean="0"/>
          </a:p>
          <a:p>
            <a:pPr marL="0" indent="0" eaLnBrk="1" hangingPunct="1">
              <a:buFont typeface="Arial" charset="0"/>
              <a:buNone/>
            </a:pPr>
            <a:endParaRPr lang="kk-KZ" smtClean="0"/>
          </a:p>
          <a:p>
            <a:pPr marL="0" indent="0" eaLnBrk="1" hangingPunct="1">
              <a:buFont typeface="Arial" charset="0"/>
              <a:buNone/>
            </a:pPr>
            <a:endParaRPr lang="ru-RU" smtClean="0"/>
          </a:p>
        </p:txBody>
      </p:sp>
      <p:pic>
        <p:nvPicPr>
          <p:cNvPr id="512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39938"/>
            <a:ext cx="3384550" cy="231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38200" y="4608513"/>
            <a:ext cx="3248025" cy="862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kk-KZ">
                <a:solidFill>
                  <a:schemeClr val="tx1"/>
                </a:solidFill>
                <a:latin typeface="Verdana" pitchFamily="34" charset="0"/>
                <a:cs typeface="Arial" charset="0"/>
              </a:rPr>
              <a:t>- Бұл қандай айтыс?</a:t>
            </a:r>
          </a:p>
          <a:p>
            <a:r>
              <a:rPr lang="kk-KZ">
                <a:solidFill>
                  <a:schemeClr val="tx1"/>
                </a:solidFill>
                <a:latin typeface="Verdana" pitchFamily="34" charset="0"/>
                <a:cs typeface="Arial" charset="0"/>
              </a:rPr>
              <a:t>- ...</a:t>
            </a:r>
            <a:endParaRPr lang="ru-RU">
              <a:solidFill>
                <a:schemeClr val="tx1"/>
              </a:solidFill>
              <a:latin typeface="Verdana" pitchFamily="34" charset="0"/>
              <a:cs typeface="Arial" charset="0"/>
            </a:endParaRPr>
          </a:p>
        </p:txBody>
      </p:sp>
      <p:pic>
        <p:nvPicPr>
          <p:cNvPr id="512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2039938"/>
            <a:ext cx="3159125" cy="231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337550" y="4608513"/>
            <a:ext cx="3159125" cy="862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kk-KZ">
                <a:solidFill>
                  <a:schemeClr val="tx1"/>
                </a:solidFill>
                <a:latin typeface="Verdana" pitchFamily="34" charset="0"/>
                <a:cs typeface="Arial" charset="0"/>
              </a:rPr>
              <a:t>- Бұл қандай айтыс?</a:t>
            </a:r>
          </a:p>
          <a:p>
            <a:r>
              <a:rPr lang="kk-KZ">
                <a:solidFill>
                  <a:schemeClr val="tx1"/>
                </a:solidFill>
                <a:latin typeface="Verdana" pitchFamily="34" charset="0"/>
                <a:cs typeface="Arial" charset="0"/>
              </a:rPr>
              <a:t>- ...   </a:t>
            </a:r>
            <a:endParaRPr lang="ru-RU">
              <a:solidFill>
                <a:schemeClr val="tx1"/>
              </a:solidFill>
              <a:latin typeface="Verdana" pitchFamily="34" charset="0"/>
              <a:cs typeface="Arial" charset="0"/>
            </a:endParaRPr>
          </a:p>
        </p:txBody>
      </p:sp>
      <p:pic>
        <p:nvPicPr>
          <p:cNvPr id="512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46" t="43750" r="6300" b="6642"/>
          <a:stretch>
            <a:fillRect/>
          </a:stretch>
        </p:blipFill>
        <p:spPr bwMode="auto">
          <a:xfrm>
            <a:off x="4611688" y="2039938"/>
            <a:ext cx="3241675" cy="231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719638" y="4608513"/>
            <a:ext cx="3025775" cy="862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kk-KZ">
                <a:solidFill>
                  <a:schemeClr val="tx1"/>
                </a:solidFill>
                <a:latin typeface="Verdana" pitchFamily="34" charset="0"/>
                <a:cs typeface="Arial" charset="0"/>
              </a:rPr>
              <a:t>- Бұл қандай айтыс?</a:t>
            </a:r>
          </a:p>
          <a:p>
            <a:r>
              <a:rPr lang="kk-KZ">
                <a:solidFill>
                  <a:schemeClr val="tx1"/>
                </a:solidFill>
                <a:latin typeface="Verdana" pitchFamily="34" charset="0"/>
                <a:cs typeface="Arial" charset="0"/>
              </a:rPr>
              <a:t>- ...   </a:t>
            </a:r>
            <a:endParaRPr lang="ru-RU">
              <a:solidFill>
                <a:schemeClr val="tx1"/>
              </a:solidFill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kk-KZ" sz="40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Тілдік бағдар</a:t>
            </a:r>
            <a:endParaRPr lang="ru-RU" sz="4000" b="1" i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26080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  <a:gridCol w="2628900"/>
                <a:gridCol w="26289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Түрі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(вид предложения)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Ереже (правило)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Шылау (союзы)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Мысал (пример)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Кезектес салалас құрмалас сөйлем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(Сложносочиненные предложения с союзами чередования)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Іс-қимылдың кезектесіп келетінін білдіреді (обозначает чередование действий)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Бірде, біресе,кейде (То, или, иногда)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Біресе жаңбыр жауады, біресе қар жауады.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(То дождь идет, то снег идет.)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18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Жазылым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Тапсырма: Сойлемдерд</a:t>
            </a:r>
            <a:r>
              <a:rPr lang="kk-KZ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 кезектес салалас құрмалас сөйлемдерге айналдыр.</a:t>
            </a:r>
          </a:p>
          <a:p>
            <a:pPr marL="0" indent="0" eaLnBrk="1" hangingPunct="1"/>
            <a:endParaRPr lang="kk-KZ" smtClean="0"/>
          </a:p>
          <a:p>
            <a:pPr marL="0" indent="0" eaLnBrk="1" hangingPunct="1">
              <a:buFont typeface="Arial" charset="0"/>
              <a:buAutoNum type="arabicPeriod"/>
            </a:pPr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Қойылымда қыз бен жігіт айтысы  ... ақындар айтысы болады.</a:t>
            </a:r>
          </a:p>
          <a:p>
            <a:pPr marL="0" indent="0" eaLnBrk="1" hangingPunct="1">
              <a:buFont typeface="Arial" charset="0"/>
              <a:buAutoNum type="arabicPeriod"/>
            </a:pPr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Айтыста әлеуметтік мәселелер ... экономикалық мәселелер болды.</a:t>
            </a:r>
          </a:p>
          <a:p>
            <a:pPr marL="0" indent="0" eaLnBrk="1" hangingPunct="1">
              <a:buFont typeface="Arial" charset="0"/>
              <a:buNone/>
            </a:pPr>
            <a:endParaRPr lang="kk-K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kk-KZ" sz="4000" b="1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Рефлексия</a:t>
            </a:r>
            <a:endParaRPr lang="ru-RU" sz="4000" b="1" i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kk-KZ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 Мен бүгін ...  білдім.</a:t>
            </a:r>
            <a:endParaRPr lang="ru-RU" i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225" y="2270125"/>
            <a:ext cx="3808413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211</Words>
  <Application>Microsoft Office PowerPoint</Application>
  <PresentationFormat>Произвольный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 Сабақтың тақырыбы: Айтыстың түрлері</vt:lpstr>
      <vt:lpstr>Жаңа сөздер</vt:lpstr>
      <vt:lpstr>Оқылым</vt:lpstr>
      <vt:lpstr>Айтылым</vt:lpstr>
      <vt:lpstr>Тілдік бағдар</vt:lpstr>
      <vt:lpstr>Жазылым</vt:lpstr>
      <vt:lpstr>Рефлексия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Айтыстың түрлері</dc:title>
  <dc:creator>асер</dc:creator>
  <cp:lastModifiedBy>Акниет</cp:lastModifiedBy>
  <cp:revision>22</cp:revision>
  <dcterms:created xsi:type="dcterms:W3CDTF">2020-03-29T05:45:48Z</dcterms:created>
  <dcterms:modified xsi:type="dcterms:W3CDTF">2020-04-27T12:28:08Z</dcterms:modified>
</cp:coreProperties>
</file>