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18"/>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notesMaster" Target="notesMasters/notesMaster1.xml" /><Relationship Id="rId26" Type="http://schemas.openxmlformats.org/officeDocument/2006/relationships/font" Target="fonts/font8.fntdata" /><Relationship Id="rId3" Type="http://schemas.openxmlformats.org/officeDocument/2006/relationships/slide" Target="slides/slide1.xml" /><Relationship Id="rId21" Type="http://schemas.openxmlformats.org/officeDocument/2006/relationships/font" Target="fonts/font3.fntdata"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font" Target="fonts/font7.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font" Target="fonts/font2.fntdata"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font" Target="fonts/font6.fntdata"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font" Target="fonts/font5.fntdata" /><Relationship Id="rId28"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font" Target="fonts/font1.fntdata"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font" Target="fonts/font4.fntdata"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rgbClr val="000000"/>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8" name="Google Shape;1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09800" y="4464028"/>
            <a:ext cx="9144000" cy="1641490"/>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SzPts val="1400"/>
              <a:buNone/>
              <a:defRPr sz="9600" b="0" i="0" u="none" strike="noStrike" cap="none">
                <a:solidFill>
                  <a:schemeClr val="lt1"/>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7" name="Google Shape;17;p2"/>
          <p:cNvSpPr txBox="1">
            <a:spLocks noGrp="1"/>
          </p:cNvSpPr>
          <p:nvPr>
            <p:ph type="subTitle" idx="1"/>
          </p:nvPr>
        </p:nvSpPr>
        <p:spPr>
          <a:xfrm>
            <a:off x="2209799" y="3694375"/>
            <a:ext cx="9144000" cy="754025"/>
          </a:xfrm>
          <a:prstGeom prst="rect">
            <a:avLst/>
          </a:prstGeom>
          <a:noFill/>
          <a:ln>
            <a:noFill/>
          </a:ln>
        </p:spPr>
        <p:txBody>
          <a:bodyPr spcFirstLastPara="1" wrap="square" lIns="91425" tIns="45700" rIns="91425" bIns="45700" anchor="b" anchorCtr="0"/>
          <a:lstStyle>
            <a:lvl1pPr marR="0" lvl="0" algn="r" rtl="0">
              <a:lnSpc>
                <a:spcPct val="90000"/>
              </a:lnSpc>
              <a:spcBef>
                <a:spcPts val="1000"/>
              </a:spcBef>
              <a:spcAft>
                <a:spcPts val="0"/>
              </a:spcAft>
              <a:buClr>
                <a:schemeClr val="lt2"/>
              </a:buClr>
              <a:buSzPts val="3200"/>
              <a:buFont typeface="Arial"/>
              <a:buNone/>
              <a:defRPr sz="3200" b="0" i="0" u="none" strike="noStrike" cap="none">
                <a:solidFill>
                  <a:schemeClr val="lt2"/>
                </a:solidFill>
                <a:latin typeface="Corbel"/>
                <a:ea typeface="Corbel"/>
                <a:cs typeface="Corbel"/>
                <a:sym typeface="Corbel"/>
              </a:defRPr>
            </a:lvl1pPr>
            <a:lvl2pPr marR="0" lvl="1"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2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85" name="Google Shape;85;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86" name="Google Shape;86;p11"/>
          <p:cNvSpPr txBox="1">
            <a:spLocks noGrp="1"/>
          </p:cNvSpPr>
          <p:nvPr>
            <p:ph type="body" idx="1"/>
          </p:nvPr>
        </p:nvSpPr>
        <p:spPr>
          <a:xfrm>
            <a:off x="1120000" y="2057400"/>
            <a:ext cx="365202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2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92" name="Google Shape;92;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93" name="Google Shape;93;p12"/>
          <p:cNvSpPr txBox="1">
            <a:spLocks noGrp="1"/>
          </p:cNvSpPr>
          <p:nvPr>
            <p:ph type="body" idx="2"/>
          </p:nvPr>
        </p:nvSpPr>
        <p:spPr>
          <a:xfrm>
            <a:off x="1120000" y="2057400"/>
            <a:ext cx="365202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94" name="Google Shape;9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5" name="Google Shape;9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6" name="Google Shape;9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7"/>
        <p:cNvGrpSpPr/>
        <p:nvPr/>
      </p:nvGrpSpPr>
      <p:grpSpPr>
        <a:xfrm>
          <a:off x="0" y="0"/>
          <a:ext cx="0" cy="0"/>
          <a:chOff x="0" y="0"/>
          <a:chExt cx="0" cy="0"/>
        </a:xfrm>
      </p:grpSpPr>
      <p:sp>
        <p:nvSpPr>
          <p:cNvPr id="98" name="Google Shape;9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9" name="Google Shape;9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0" name="Google Shape;10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03" name="Google Shape;10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4" name="Google Shape;10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5" name="Google Shape;10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08" name="Google Shape;108;p15"/>
          <p:cNvSpPr txBox="1">
            <a:spLocks noGrp="1"/>
          </p:cNvSpPr>
          <p:nvPr>
            <p:ph type="body" idx="1"/>
          </p:nvPr>
        </p:nvSpPr>
        <p:spPr>
          <a:xfrm>
            <a:off x="1120000" y="1681163"/>
            <a:ext cx="5025216"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109" name="Google Shape;109;p15"/>
          <p:cNvSpPr txBox="1">
            <a:spLocks noGrp="1"/>
          </p:cNvSpPr>
          <p:nvPr>
            <p:ph type="body" idx="2"/>
          </p:nvPr>
        </p:nvSpPr>
        <p:spPr>
          <a:xfrm>
            <a:off x="1120000" y="2505075"/>
            <a:ext cx="5025216"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10" name="Google Shape;110;p15"/>
          <p:cNvSpPr txBox="1">
            <a:spLocks noGrp="1"/>
          </p:cNvSpPr>
          <p:nvPr>
            <p:ph type="body" idx="3"/>
          </p:nvPr>
        </p:nvSpPr>
        <p:spPr>
          <a:xfrm>
            <a:off x="6319840" y="1681163"/>
            <a:ext cx="503554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11" name="Google Shape;111;p15"/>
          <p:cNvSpPr txBox="1">
            <a:spLocks noGrp="1"/>
          </p:cNvSpPr>
          <p:nvPr>
            <p:ph type="body" idx="4"/>
          </p:nvPr>
        </p:nvSpPr>
        <p:spPr>
          <a:xfrm>
            <a:off x="6319840" y="2505075"/>
            <a:ext cx="503554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12" name="Google Shape;1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3" name="Google Shape;1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4" name="Google Shape;1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17" name="Google Shape;117;p16"/>
          <p:cNvSpPr txBox="1">
            <a:spLocks noGrp="1"/>
          </p:cNvSpPr>
          <p:nvPr>
            <p:ph type="body" idx="1"/>
          </p:nvPr>
        </p:nvSpPr>
        <p:spPr>
          <a:xfrm>
            <a:off x="1120000" y="1825625"/>
            <a:ext cx="5025216"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18" name="Google Shape;118;p16"/>
          <p:cNvSpPr txBox="1">
            <a:spLocks noGrp="1"/>
          </p:cNvSpPr>
          <p:nvPr>
            <p:ph type="body" idx="2"/>
          </p:nvPr>
        </p:nvSpPr>
        <p:spPr>
          <a:xfrm>
            <a:off x="6319840" y="1825625"/>
            <a:ext cx="503396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19" name="Google Shape;1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0" name="Google Shape;1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1" name="Google Shape;1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854532" y="4464028"/>
            <a:ext cx="9144000" cy="164149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9600" b="0" i="0" u="none" strike="noStrike" cap="none">
                <a:solidFill>
                  <a:srgbClr val="E2E2E2"/>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24" name="Google Shape;124;p17"/>
          <p:cNvSpPr txBox="1">
            <a:spLocks noGrp="1"/>
          </p:cNvSpPr>
          <p:nvPr>
            <p:ph type="subTitle" idx="1"/>
          </p:nvPr>
        </p:nvSpPr>
        <p:spPr>
          <a:xfrm>
            <a:off x="854532" y="3693674"/>
            <a:ext cx="9144000" cy="754025"/>
          </a:xfrm>
          <a:prstGeom prst="rect">
            <a:avLst/>
          </a:prstGeom>
          <a:noFill/>
          <a:ln>
            <a:noFill/>
          </a:ln>
        </p:spPr>
        <p:txBody>
          <a:bodyPr spcFirstLastPara="1" wrap="square" lIns="91425" tIns="45700" rIns="91425" bIns="45700" anchor="b" anchorCtr="0"/>
          <a:lstStyle>
            <a:lvl1pPr marR="0" lvl="0" algn="l" rtl="0">
              <a:lnSpc>
                <a:spcPct val="90000"/>
              </a:lnSpc>
              <a:spcBef>
                <a:spcPts val="1000"/>
              </a:spcBef>
              <a:spcAft>
                <a:spcPts val="0"/>
              </a:spcAft>
              <a:buClr>
                <a:schemeClr val="lt2"/>
              </a:buClr>
              <a:buSzPts val="3200"/>
              <a:buFont typeface="Arial"/>
              <a:buNone/>
              <a:defRPr sz="3200" b="0" i="0" u="none" strike="noStrike" cap="none">
                <a:solidFill>
                  <a:schemeClr val="lt2"/>
                </a:solidFill>
                <a:latin typeface="Corbel"/>
                <a:ea typeface="Corbel"/>
                <a:cs typeface="Corbel"/>
                <a:sym typeface="Corbel"/>
              </a:defRPr>
            </a:lvl1pPr>
            <a:lvl2pPr marR="0" lvl="1" algn="ctr"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2pPr>
            <a:lvl3pPr marR="0" lvl="2" algn="ctr" rtl="0">
              <a:lnSpc>
                <a:spcPct val="90000"/>
              </a:lnSpc>
              <a:spcBef>
                <a:spcPts val="500"/>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ctr"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ctr"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25" name="Google Shape;1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6" name="Google Shape;1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7" name="Google Shape;1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Цитата с подписью">
  <p:cSld name="Цитата с подписью">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446212" y="365125"/>
            <a:ext cx="9302752" cy="299290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38" name="Google Shape;138;p19"/>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139" name="Google Shape;139;p19"/>
          <p:cNvSpPr txBox="1">
            <a:spLocks noGrp="1"/>
          </p:cNvSpPr>
          <p:nvPr>
            <p:ph type="body" idx="2"/>
          </p:nvPr>
        </p:nvSpPr>
        <p:spPr>
          <a:xfrm>
            <a:off x="838200" y="4501729"/>
            <a:ext cx="10512424" cy="1489496"/>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140" name="Google Shape;1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1" name="Google Shape;1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2" name="Google Shape;1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23" name="Google Shape;23;p3"/>
          <p:cNvSpPr txBox="1">
            <a:spLocks noGrp="1"/>
          </p:cNvSpPr>
          <p:nvPr>
            <p:ph type="body" idx="1"/>
          </p:nvPr>
        </p:nvSpPr>
        <p:spPr>
          <a:xfrm>
            <a:off x="1120775" y="1825625"/>
            <a:ext cx="10233025"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29" name="Google Shape;29;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35" name="Google Shape;35;p5"/>
          <p:cNvSpPr txBox="1">
            <a:spLocks noGrp="1"/>
          </p:cNvSpPr>
          <p:nvPr>
            <p:ph type="body" idx="1"/>
          </p:nvPr>
        </p:nvSpPr>
        <p:spPr>
          <a:xfrm rot="5400000">
            <a:off x="4061619" y="-1115219"/>
            <a:ext cx="4351337" cy="102330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толбец с тремя рисунками">
  <p:cSld name="Столбец с тремя рисунками">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41" name="Google Shape;41;p6"/>
          <p:cNvSpPr txBox="1">
            <a:spLocks noGrp="1"/>
          </p:cNvSpPr>
          <p:nvPr>
            <p:ph type="body" idx="1"/>
          </p:nvPr>
        </p:nvSpPr>
        <p:spPr>
          <a:xfrm>
            <a:off x="1332085" y="4297503"/>
            <a:ext cx="2940050"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42" name="Google Shape;42;p6"/>
          <p:cNvSpPr>
            <a:spLocks noGrp="1"/>
          </p:cNvSpPr>
          <p:nvPr>
            <p:ph type="pic" idx="2"/>
          </p:nvPr>
        </p:nvSpPr>
        <p:spPr>
          <a:xfrm>
            <a:off x="1332085" y="2256354"/>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43" name="Google Shape;43;p6"/>
          <p:cNvSpPr txBox="1">
            <a:spLocks noGrp="1"/>
          </p:cNvSpPr>
          <p:nvPr>
            <p:ph type="body" idx="3"/>
          </p:nvPr>
        </p:nvSpPr>
        <p:spPr>
          <a:xfrm>
            <a:off x="1332085" y="4873765"/>
            <a:ext cx="2940050" cy="65918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44" name="Google Shape;44;p6"/>
          <p:cNvSpPr txBox="1">
            <a:spLocks noGrp="1"/>
          </p:cNvSpPr>
          <p:nvPr>
            <p:ph type="body" idx="4"/>
          </p:nvPr>
        </p:nvSpPr>
        <p:spPr>
          <a:xfrm>
            <a:off x="4568997" y="4297503"/>
            <a:ext cx="2930525"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45" name="Google Shape;45;p6"/>
          <p:cNvSpPr>
            <a:spLocks noGrp="1"/>
          </p:cNvSpPr>
          <p:nvPr>
            <p:ph type="pic" idx="5"/>
          </p:nvPr>
        </p:nvSpPr>
        <p:spPr>
          <a:xfrm>
            <a:off x="4568996" y="2256354"/>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46" name="Google Shape;46;p6"/>
          <p:cNvSpPr txBox="1">
            <a:spLocks noGrp="1"/>
          </p:cNvSpPr>
          <p:nvPr>
            <p:ph type="body" idx="6"/>
          </p:nvPr>
        </p:nvSpPr>
        <p:spPr>
          <a:xfrm>
            <a:off x="4567644" y="4873764"/>
            <a:ext cx="2934406" cy="65918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47" name="Google Shape;47;p6"/>
          <p:cNvSpPr txBox="1">
            <a:spLocks noGrp="1"/>
          </p:cNvSpPr>
          <p:nvPr>
            <p:ph type="body" idx="7"/>
          </p:nvPr>
        </p:nvSpPr>
        <p:spPr>
          <a:xfrm>
            <a:off x="7804322" y="4297503"/>
            <a:ext cx="2932113"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48" name="Google Shape;48;p6"/>
          <p:cNvSpPr>
            <a:spLocks noGrp="1"/>
          </p:cNvSpPr>
          <p:nvPr>
            <p:ph type="pic" idx="8"/>
          </p:nvPr>
        </p:nvSpPr>
        <p:spPr>
          <a:xfrm>
            <a:off x="7804321" y="2256354"/>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49" name="Google Shape;49;p6"/>
          <p:cNvSpPr txBox="1">
            <a:spLocks noGrp="1"/>
          </p:cNvSpPr>
          <p:nvPr>
            <p:ph type="body" idx="9"/>
          </p:nvPr>
        </p:nvSpPr>
        <p:spPr>
          <a:xfrm>
            <a:off x="7804197" y="4873762"/>
            <a:ext cx="2935997" cy="65918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ри колонки">
  <p:cSld name="Три колонки">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55" name="Google Shape;55;p7"/>
          <p:cNvSpPr txBox="1">
            <a:spLocks noGrp="1"/>
          </p:cNvSpPr>
          <p:nvPr>
            <p:ph type="body" idx="1"/>
          </p:nvPr>
        </p:nvSpPr>
        <p:spPr>
          <a:xfrm>
            <a:off x="1337282" y="1885950"/>
            <a:ext cx="2946866"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56" name="Google Shape;56;p7"/>
          <p:cNvSpPr txBox="1">
            <a:spLocks noGrp="1"/>
          </p:cNvSpPr>
          <p:nvPr>
            <p:ph type="body" idx="2"/>
          </p:nvPr>
        </p:nvSpPr>
        <p:spPr>
          <a:xfrm>
            <a:off x="1356798" y="2571750"/>
            <a:ext cx="2927350" cy="358933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7" name="Google Shape;57;p7"/>
          <p:cNvSpPr txBox="1">
            <a:spLocks noGrp="1"/>
          </p:cNvSpPr>
          <p:nvPr>
            <p:ph type="body" idx="3"/>
          </p:nvPr>
        </p:nvSpPr>
        <p:spPr>
          <a:xfrm>
            <a:off x="4587994" y="1885950"/>
            <a:ext cx="2936241"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58" name="Google Shape;58;p7"/>
          <p:cNvSpPr txBox="1">
            <a:spLocks noGrp="1"/>
          </p:cNvSpPr>
          <p:nvPr>
            <p:ph type="body" idx="4"/>
          </p:nvPr>
        </p:nvSpPr>
        <p:spPr>
          <a:xfrm>
            <a:off x="4577441" y="2571750"/>
            <a:ext cx="2946794" cy="358933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9" name="Google Shape;59;p7"/>
          <p:cNvSpPr txBox="1">
            <a:spLocks noGrp="1"/>
          </p:cNvSpPr>
          <p:nvPr>
            <p:ph type="body" idx="5"/>
          </p:nvPr>
        </p:nvSpPr>
        <p:spPr>
          <a:xfrm>
            <a:off x="7829035" y="1885950"/>
            <a:ext cx="2932113"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0" name="Google Shape;60;p7"/>
          <p:cNvSpPr txBox="1">
            <a:spLocks noGrp="1"/>
          </p:cNvSpPr>
          <p:nvPr>
            <p:ph type="body" idx="6"/>
          </p:nvPr>
        </p:nvSpPr>
        <p:spPr>
          <a:xfrm>
            <a:off x="7829035" y="2571750"/>
            <a:ext cx="2932113" cy="358933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61" name="Google Shape;6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2" name="Google Shape;6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3" name="Google Shape;6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Карточка имени">
  <p:cSld name="Карточка имени">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9788" y="2326967"/>
            <a:ext cx="10515600"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66" name="Google Shape;66;p8"/>
          <p:cNvSpPr txBox="1">
            <a:spLocks noGrp="1"/>
          </p:cNvSpPr>
          <p:nvPr>
            <p:ph type="body" idx="1"/>
          </p:nvPr>
        </p:nvSpPr>
        <p:spPr>
          <a:xfrm>
            <a:off x="839788" y="4850581"/>
            <a:ext cx="10514012" cy="114064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67" name="Google Shape;6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8" name="Google Shape;6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9" name="Google Shape;6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и подпись">
  <p:cSld name="Заголовок и подпись">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9788" y="365125"/>
            <a:ext cx="10515600" cy="3534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2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72" name="Google Shape;72;p9"/>
          <p:cNvSpPr txBox="1">
            <a:spLocks noGrp="1"/>
          </p:cNvSpPr>
          <p:nvPr>
            <p:ph type="body" idx="1"/>
          </p:nvPr>
        </p:nvSpPr>
        <p:spPr>
          <a:xfrm>
            <a:off x="839788" y="4489399"/>
            <a:ext cx="10514012" cy="1501826"/>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73" name="Google Shape;7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4" name="Google Shape;7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5" name="Google Shape;7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Панорамная фотография с подписью">
  <p:cSld name="Панорамная фотография с подписью">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9788" y="4367160"/>
            <a:ext cx="10515600" cy="81935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2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78" name="Google Shape;78;p10"/>
          <p:cNvSpPr>
            <a:spLocks noGrp="1"/>
          </p:cNvSpPr>
          <p:nvPr>
            <p:ph type="pic" idx="2"/>
          </p:nvPr>
        </p:nvSpPr>
        <p:spPr>
          <a:xfrm>
            <a:off x="839788" y="987425"/>
            <a:ext cx="10515600" cy="33797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R="0" lvl="1" algn="l" rtl="0">
              <a:lnSpc>
                <a:spcPct val="90000"/>
              </a:lnSpc>
              <a:spcBef>
                <a:spcPts val="500"/>
              </a:spcBef>
              <a:spcAft>
                <a:spcPts val="0"/>
              </a:spcAft>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R="0" lvl="2" algn="l" rtl="0">
              <a:lnSpc>
                <a:spcPct val="90000"/>
              </a:lnSpc>
              <a:spcBef>
                <a:spcPts val="50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R="0" lvl="3"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R="0" lvl="4" algn="l" rtl="0">
              <a:lnSpc>
                <a:spcPct val="90000"/>
              </a:lnSpc>
              <a:spcBef>
                <a:spcPts val="500"/>
              </a:spcBef>
              <a:spcAft>
                <a:spcPts val="0"/>
              </a:spcAft>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79" name="Google Shape;79;p10"/>
          <p:cNvSpPr txBox="1">
            <a:spLocks noGrp="1"/>
          </p:cNvSpPr>
          <p:nvPr>
            <p:ph type="body" idx="1"/>
          </p:nvPr>
        </p:nvSpPr>
        <p:spPr>
          <a:xfrm>
            <a:off x="839788" y="5186516"/>
            <a:ext cx="10514012" cy="68247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80" name="Google Shape;8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1" name="Google Shape;8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2" name="Google Shape;8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theme" Target="../theme/theme2.xml" /><Relationship Id="rId1" Type="http://schemas.openxmlformats.org/officeDocument/2006/relationships/slideLayout" Target="../slideLayouts/slideLayout1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1" name="Google Shape;11;p1"/>
          <p:cNvSpPr txBox="1">
            <a:spLocks noGrp="1"/>
          </p:cNvSpPr>
          <p:nvPr>
            <p:ph type="body" idx="1"/>
          </p:nvPr>
        </p:nvSpPr>
        <p:spPr>
          <a:xfrm>
            <a:off x="1120775" y="1825625"/>
            <a:ext cx="10233025"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strike="noStrike" cap="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8"/>
          <p:cNvSpPr txBox="1"/>
          <p:nvPr/>
        </p:nvSpPr>
        <p:spPr>
          <a:xfrm>
            <a:off x="1111250" y="787400"/>
            <a:ext cx="6096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Corbel"/>
              <a:buNone/>
            </a:pPr>
            <a:r>
              <a:rPr lang="en-US" sz="8000" b="0" i="0" u="none">
                <a:solidFill>
                  <a:schemeClr val="lt1"/>
                </a:solidFill>
                <a:latin typeface="Corbel"/>
                <a:ea typeface="Corbel"/>
                <a:cs typeface="Corbel"/>
                <a:sym typeface="Corbel"/>
              </a:rPr>
              <a:t>“</a:t>
            </a:r>
            <a:endParaRPr/>
          </a:p>
        </p:txBody>
      </p:sp>
      <p:sp>
        <p:nvSpPr>
          <p:cNvPr id="130" name="Google Shape;130;p18"/>
          <p:cNvSpPr txBox="1"/>
          <p:nvPr/>
        </p:nvSpPr>
        <p:spPr>
          <a:xfrm>
            <a:off x="10437812" y="2743200"/>
            <a:ext cx="6096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Corbel"/>
              <a:buNone/>
            </a:pPr>
            <a:r>
              <a:rPr lang="en-US" sz="8000" b="0" i="0" u="none">
                <a:solidFill>
                  <a:schemeClr val="lt1"/>
                </a:solidFill>
                <a:latin typeface="Corbel"/>
                <a:ea typeface="Corbel"/>
                <a:cs typeface="Corbel"/>
                <a:sym typeface="Corbel"/>
              </a:rPr>
              <a:t>”</a:t>
            </a:r>
            <a:endParaRPr/>
          </a:p>
        </p:txBody>
      </p:sp>
      <p:sp>
        <p:nvSpPr>
          <p:cNvPr id="131" name="Google Shape;131;p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5400" b="0" i="0" u="none" strike="noStrike" cap="none">
                <a:solidFill>
                  <a:srgbClr val="EDEDED"/>
                </a:solidFill>
                <a:latin typeface="Corbel"/>
                <a:ea typeface="Corbel"/>
                <a:cs typeface="Corbel"/>
                <a:sym typeface="Corbel"/>
              </a:defRPr>
            </a:lvl1pPr>
            <a:lvl2pPr marR="0" lvl="1"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2pPr>
            <a:lvl3pPr marR="0" lvl="2"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3pPr>
            <a:lvl4pPr marR="0" lvl="3"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4pPr>
            <a:lvl5pPr marR="0" lvl="4"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5pPr>
            <a:lvl6pPr marR="0" lvl="5"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6pPr>
            <a:lvl7pPr marR="0" lvl="6"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7pPr>
            <a:lvl8pPr marR="0" lvl="7"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8pPr>
            <a:lvl9pPr marR="0" lvl="8" algn="l" rtl="0">
              <a:lnSpc>
                <a:spcPct val="90000"/>
              </a:lnSpc>
              <a:spcBef>
                <a:spcPts val="0"/>
              </a:spcBef>
              <a:spcAft>
                <a:spcPts val="0"/>
              </a:spcAft>
              <a:buSzPts val="1400"/>
              <a:buNone/>
              <a:defRPr sz="5400" b="0" i="0" u="none" strike="noStrike" cap="none">
                <a:solidFill>
                  <a:schemeClr val="lt1"/>
                </a:solidFill>
                <a:latin typeface="Corbel"/>
                <a:ea typeface="Corbel"/>
                <a:cs typeface="Corbel"/>
                <a:sym typeface="Corbel"/>
              </a:defRPr>
            </a:lvl9pPr>
          </a:lstStyle>
          <a:p>
            <a:endParaRPr/>
          </a:p>
        </p:txBody>
      </p:sp>
      <p:sp>
        <p:nvSpPr>
          <p:cNvPr id="132" name="Google Shape;132;p18"/>
          <p:cNvSpPr txBox="1">
            <a:spLocks noGrp="1"/>
          </p:cNvSpPr>
          <p:nvPr>
            <p:ph type="body" idx="1"/>
          </p:nvPr>
        </p:nvSpPr>
        <p:spPr>
          <a:xfrm>
            <a:off x="1120775" y="1825625"/>
            <a:ext cx="10233025"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33" name="Google Shape;1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4" name="Google Shape;1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5" name="Google Shape;1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png"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0"/>
          <p:cNvSpPr txBox="1"/>
          <p:nvPr/>
        </p:nvSpPr>
        <p:spPr>
          <a:xfrm>
            <a:off x="757237" y="3444875"/>
            <a:ext cx="9043987"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Тақырыбы: Зобалаң жылдар жаңғырығы</a:t>
            </a:r>
            <a:endParaRPr/>
          </a:p>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                   (Қуғын-сүргін, ашаршылық құрбандарын еске алу )</a:t>
            </a:r>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1"/>
          <p:cNvPicPr preferRelativeResize="0"/>
          <p:nvPr/>
        </p:nvPicPr>
        <p:blipFill rotWithShape="1">
          <a:blip r:embed="rId3">
            <a:alphaModFix/>
          </a:blip>
          <a:srcRect/>
          <a:stretch/>
        </p:blipFill>
        <p:spPr>
          <a:xfrm>
            <a:off x="0" y="0"/>
            <a:ext cx="6329362" cy="6884987"/>
          </a:xfrm>
          <a:prstGeom prst="rect">
            <a:avLst/>
          </a:prstGeom>
          <a:noFill/>
          <a:ln>
            <a:noFill/>
          </a:ln>
        </p:spPr>
      </p:pic>
      <p:sp>
        <p:nvSpPr>
          <p:cNvPr id="217" name="Google Shape;217;p31"/>
          <p:cNvSpPr txBox="1"/>
          <p:nvPr/>
        </p:nvSpPr>
        <p:spPr>
          <a:xfrm>
            <a:off x="6329362" y="-261937"/>
            <a:ext cx="5629275" cy="67405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Қазақстанның ауыл халқы 1930 жылдың 1 маусымынан 1933 жылдың 1 маусымына дейін 3 млн. 379,5 мың адамға кеміп кеткен. Егер бұл кемуден 1 млн-нан астам босқындарды шығарып тастасақ, 1930 — 33 жылдардағы аштық құрбандарының 2 млн. 200 мың адамнан асып түсетінін аңғарамыз. 1992 жылы осы мәселені арнайы зерттеген Қазақстан Республика Жоғарғы Кеңесі Төралқасының комиссиясы өзінің қорытындысында былай деп жазды: “Қазақ елі аштықтан және соған байланысты індеттерден, сондай-ақ табиғи өлім деңгейінің үнемі жоғары болуынан 2 млн. 200 мың адамнан, яғни барлық Қазақ халқының 48 процентінен айрылды”. </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2"/>
          <p:cNvPicPr preferRelativeResize="0"/>
          <p:nvPr/>
        </p:nvPicPr>
        <p:blipFill rotWithShape="1">
          <a:blip r:embed="rId3">
            <a:alphaModFix/>
          </a:blip>
          <a:srcRect/>
          <a:stretch/>
        </p:blipFill>
        <p:spPr>
          <a:xfrm>
            <a:off x="4167187" y="2778125"/>
            <a:ext cx="3879850" cy="3941762"/>
          </a:xfrm>
          <a:prstGeom prst="rect">
            <a:avLst/>
          </a:prstGeom>
          <a:noFill/>
          <a:ln>
            <a:noFill/>
          </a:ln>
        </p:spPr>
      </p:pic>
      <p:pic>
        <p:nvPicPr>
          <p:cNvPr id="223" name="Google Shape;223;p32"/>
          <p:cNvPicPr preferRelativeResize="0"/>
          <p:nvPr/>
        </p:nvPicPr>
        <p:blipFill rotWithShape="1">
          <a:blip r:embed="rId4">
            <a:alphaModFix/>
          </a:blip>
          <a:srcRect/>
          <a:stretch/>
        </p:blipFill>
        <p:spPr>
          <a:xfrm>
            <a:off x="176212" y="163512"/>
            <a:ext cx="3732212" cy="4586287"/>
          </a:xfrm>
          <a:prstGeom prst="rect">
            <a:avLst/>
          </a:prstGeom>
          <a:noFill/>
          <a:ln>
            <a:noFill/>
          </a:ln>
        </p:spPr>
      </p:pic>
      <p:pic>
        <p:nvPicPr>
          <p:cNvPr id="224" name="Google Shape;224;p32"/>
          <p:cNvPicPr preferRelativeResize="0"/>
          <p:nvPr/>
        </p:nvPicPr>
        <p:blipFill rotWithShape="1">
          <a:blip r:embed="rId5">
            <a:alphaModFix/>
          </a:blip>
          <a:srcRect/>
          <a:stretch/>
        </p:blipFill>
        <p:spPr>
          <a:xfrm>
            <a:off x="8047037" y="304800"/>
            <a:ext cx="3990975" cy="4613275"/>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3"/>
          <p:cNvPicPr preferRelativeResize="0"/>
          <p:nvPr/>
        </p:nvPicPr>
        <p:blipFill rotWithShape="1">
          <a:blip r:embed="rId3">
            <a:alphaModFix/>
          </a:blip>
          <a:srcRect/>
          <a:stretch/>
        </p:blipFill>
        <p:spPr>
          <a:xfrm>
            <a:off x="6157912" y="-6350"/>
            <a:ext cx="6034087" cy="6864350"/>
          </a:xfrm>
          <a:prstGeom prst="rect">
            <a:avLst/>
          </a:prstGeom>
          <a:noFill/>
          <a:ln>
            <a:noFill/>
          </a:ln>
        </p:spPr>
      </p:pic>
      <p:sp>
        <p:nvSpPr>
          <p:cNvPr id="230" name="Google Shape;230;p33"/>
          <p:cNvSpPr txBox="1"/>
          <p:nvPr/>
        </p:nvSpPr>
        <p:spPr>
          <a:xfrm>
            <a:off x="61912" y="315912"/>
            <a:ext cx="6096000" cy="56308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Қазақстандағы тұнғыш репрессия 1928 жылдан басталды. Өйткені 1925 ж .Қазақстан өлкелік партия комитетінін 1 -хатшысы болып келген Ф.И.Голощекин республиканың саяси-экономикалық және әлеуеттік жағдайымен танысқаннан кейін «Қазақстанға Ұлы Қазан революциясының ешқандай ықпалы болмады,сондықтан мұнда «Кіші Қазан» революциясын жасау керек» деген теріс қорытындыға келіп, республикада репрессиялык шаралар жүргізе бастайды . Ол ең алдымен ескі зиялыларға ауыз салады. Солардын ішінде қазақстандық Ә.Бөкейханов, Ж.Ақбаев , Ә.Ермеков т.б. болды.</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4"/>
          <p:cNvPicPr preferRelativeResize="0"/>
          <p:nvPr/>
        </p:nvPicPr>
        <p:blipFill rotWithShape="1">
          <a:blip r:embed="rId3">
            <a:alphaModFix/>
          </a:blip>
          <a:srcRect/>
          <a:stretch/>
        </p:blipFill>
        <p:spPr>
          <a:xfrm>
            <a:off x="0" y="-174625"/>
            <a:ext cx="6272212" cy="7032625"/>
          </a:xfrm>
          <a:prstGeom prst="rect">
            <a:avLst/>
          </a:prstGeom>
          <a:noFill/>
          <a:ln>
            <a:noFill/>
          </a:ln>
        </p:spPr>
      </p:pic>
      <p:sp>
        <p:nvSpPr>
          <p:cNvPr id="236" name="Google Shape;236;p34"/>
          <p:cNvSpPr txBox="1"/>
          <p:nvPr/>
        </p:nvSpPr>
        <p:spPr>
          <a:xfrm>
            <a:off x="6415087" y="158750"/>
            <a:ext cx="5573712" cy="6986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Екінші репрессия 1937-38 жылдары жүргізілді.</a:t>
            </a:r>
            <a:endParaRPr/>
          </a:p>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   Бұл іс бойынша А.Асылбеков, Н.Нұрмақов , С.Сейфуллин , Т.Рысқұлов т.б. ұсталып, ату жазасына кесілді . Бұдан кейін осы облыста кызмет істеген Ғ. И. Пинхасик, Ә. Макатов, Ж.Сәдуакасов,М.Тәтімов , Ж.Сұлтанбеков , X.Әміров,О.Беков,X.Жүсіпбеков, Т.Нұртазин,С.Талжанов,Р.Әлсенов , А . Асылбековтыңәкесі-Мүсәпір , С.Сейфулиннің әкесі - Сейфулла , Хасен Жетпісбаев сияқты карттар камауға алынып, ауыр жазаға ұшырады</a:t>
            </a:r>
            <a:endParaRPr/>
          </a:p>
          <a:p>
            <a:pPr marL="0" marR="0" lvl="0" indent="0" algn="l" rtl="0">
              <a:lnSpc>
                <a:spcPct val="100000"/>
              </a:lnSpc>
              <a:spcBef>
                <a:spcPts val="0"/>
              </a:spcBef>
              <a:spcAft>
                <a:spcPts val="0"/>
              </a:spcAft>
              <a:buClr>
                <a:schemeClr val="lt1"/>
              </a:buClr>
              <a:buSzPts val="1600"/>
              <a:buFont typeface="Corbel"/>
              <a:buNone/>
            </a:pPr>
            <a:endParaRPr sz="1600" b="0"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5"/>
          <p:cNvPicPr preferRelativeResize="0"/>
          <p:nvPr/>
        </p:nvPicPr>
        <p:blipFill rotWithShape="1">
          <a:blip r:embed="rId3">
            <a:alphaModFix/>
          </a:blip>
          <a:srcRect/>
          <a:stretch/>
        </p:blipFill>
        <p:spPr>
          <a:xfrm>
            <a:off x="0" y="0"/>
            <a:ext cx="12192001" cy="68580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6"/>
          <p:cNvPicPr preferRelativeResize="0"/>
          <p:nvPr/>
        </p:nvPicPr>
        <p:blipFill rotWithShape="1">
          <a:blip r:embed="rId3">
            <a:alphaModFix/>
          </a:blip>
          <a:srcRect/>
          <a:stretch/>
        </p:blipFill>
        <p:spPr>
          <a:xfrm>
            <a:off x="0" y="4762"/>
            <a:ext cx="12192000" cy="6853237"/>
          </a:xfrm>
          <a:prstGeom prst="rect">
            <a:avLst/>
          </a:prstGeom>
          <a:noFill/>
          <a:ln>
            <a:noFill/>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p:nvPr/>
        </p:nvSpPr>
        <p:spPr>
          <a:xfrm>
            <a:off x="176212" y="157162"/>
            <a:ext cx="7067550" cy="67405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Тәуелсіздігімізді алған жылдардың ішінде тарихшыларға Қазақстан тарихнамасында күрделі болып келген тақырыптарды ақиқаттық тұрғыдан ашып көрсетуге, шынайы баға беруге мүмкіндік туды. Академик М. Қ. Қозыбаев “Қазақ халқы босағасы берік, шаңырағы биік мемлекет болған екен, ендеше, оған өзіне лайық тарихы да жазылуы қажет”- деуі Қазақстан тарихшыларына 70 жыл бойы кеңестік жүйе идеологиясында болып бұрмаланған ата тарихымызды қайтадан ой елегінен өткізіп, жаңаша көзқараспен, әдістемемен зерделеу міндетін жүктеді. Қоғамдық татулық пен демократиялық мемлекет құруды мақсат тұтқан және халқымыздың тарихи санасын қалыптастыруға бағытталған шараларды жүзеге асырып жатқан кездерде, қазақ халқының тарихында өзіндік терең із қалдырған қайраткерлердің ғұмырнамасын жасауды қолға алды. </a:t>
            </a:r>
            <a:endParaRPr/>
          </a:p>
        </p:txBody>
      </p:sp>
      <p:pic>
        <p:nvPicPr>
          <p:cNvPr id="169" name="Google Shape;169;p23"/>
          <p:cNvPicPr preferRelativeResize="0"/>
          <p:nvPr/>
        </p:nvPicPr>
        <p:blipFill rotWithShape="1">
          <a:blip r:embed="rId3">
            <a:alphaModFix/>
          </a:blip>
          <a:srcRect/>
          <a:stretch/>
        </p:blipFill>
        <p:spPr>
          <a:xfrm>
            <a:off x="7243762" y="0"/>
            <a:ext cx="4948237" cy="6858000"/>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p:nvPr/>
        </p:nvSpPr>
        <p:spPr>
          <a:xfrm>
            <a:off x="6478587" y="142875"/>
            <a:ext cx="5713412" cy="61245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Times New Roman"/>
              <a:buNone/>
            </a:pPr>
            <a:r>
              <a:rPr lang="en-US" sz="2800" b="0" i="0" u="none" strike="noStrike" cap="none">
                <a:solidFill>
                  <a:schemeClr val="lt1"/>
                </a:solidFill>
                <a:latin typeface="Times New Roman"/>
                <a:ea typeface="Times New Roman"/>
                <a:cs typeface="Times New Roman"/>
                <a:sym typeface="Times New Roman"/>
              </a:rPr>
              <a:t>Қазақстанның жаңа тәуелсіздік таңында оның шынайы, төл тарихын ашып жазу – тек ер Манаш ағамыздың ғана маңдайына жазылған ақжолтай бақ-ырыс болды. Ол тарихи санамыздың түбірлі жаңа тұжырымдамасын жасады, ақтаңдақтардың (20-30 ж.ж. аштық туралы шындықты қалпына келтіру, зұлымдық, тоталитарлық тәртіптің құрбандарын еске алу т.б.) ащы ақиқатын алғаш рет жан-жақты ашып берді</a:t>
            </a:r>
            <a:endParaRPr/>
          </a:p>
        </p:txBody>
      </p:sp>
      <p:pic>
        <p:nvPicPr>
          <p:cNvPr id="175" name="Google Shape;175;p24"/>
          <p:cNvPicPr preferRelativeResize="0"/>
          <p:nvPr/>
        </p:nvPicPr>
        <p:blipFill rotWithShape="1">
          <a:blip r:embed="rId3">
            <a:alphaModFix/>
          </a:blip>
          <a:srcRect/>
          <a:stretch/>
        </p:blipFill>
        <p:spPr>
          <a:xfrm>
            <a:off x="0" y="0"/>
            <a:ext cx="6478587" cy="6846887"/>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a:stretch/>
        </p:blipFill>
        <p:spPr>
          <a:xfrm>
            <a:off x="5743575" y="0"/>
            <a:ext cx="6448425" cy="6858000"/>
          </a:xfrm>
          <a:prstGeom prst="rect">
            <a:avLst/>
          </a:prstGeom>
          <a:noFill/>
          <a:ln>
            <a:noFill/>
          </a:ln>
        </p:spPr>
      </p:pic>
      <p:sp>
        <p:nvSpPr>
          <p:cNvPr id="181" name="Google Shape;181;p25"/>
          <p:cNvSpPr txBox="1"/>
          <p:nvPr/>
        </p:nvSpPr>
        <p:spPr>
          <a:xfrm>
            <a:off x="0" y="-42862"/>
            <a:ext cx="5743575" cy="71104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1992 жылы Институт бірнеше жоғары және орта мектептерге арналған оқу құралдарын, оқулықтар, жинақтар басып шығарды. Жоғары оқу орындарына арналған 16 баспа табақ көлемінде “Ақтаңдақтар ақиқаты” оқу құралы жарық көрді. 1992-1993 жылдар аралығында М. Қозыбаев ҚР жоғарғы Кеңесінің Ұлттық қауіпсіздік комитетінің мүшесі, 1993 ж. ҚР Президентінің қасындағы мемлекеттік саясат туралы ұлттық кеңесінің мүшесі, адам құқығы жөніндегі республикалық комиссияның мүшесі, ҚР Тарих және мәдениет қорғау және пайдалану жөніндегі ғылыми-методикалық Кеңесінің төрағасы болып тағайындалды. М. Қозыбаев тарихи және мәдени ескерткіштерді қорғауда да елеулі еңбек сіңірді.</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p:nvPr/>
        </p:nvSpPr>
        <p:spPr>
          <a:xfrm>
            <a:off x="119062" y="247650"/>
            <a:ext cx="6096000" cy="62468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000"/>
              <a:buFont typeface="Times New Roman"/>
              <a:buNone/>
            </a:pPr>
            <a:r>
              <a:rPr lang="en-US" sz="2000" b="0" i="0" u="none" strike="noStrike" cap="none">
                <a:solidFill>
                  <a:schemeClr val="lt1"/>
                </a:solidFill>
                <a:latin typeface="Times New Roman"/>
                <a:ea typeface="Times New Roman"/>
                <a:cs typeface="Times New Roman"/>
                <a:sym typeface="Times New Roman"/>
              </a:rPr>
              <a:t>Ғалым 20-шы ғасырдың аяғы мен 30-шы жылдардағы халық басына түскен қасіретке сол кездегі республика басшысы болған Ф.И. Голощекин сөзсіз кінәлі деген қорытындыға келеді [27]. 1921-1922 жж. ашаршылық, ірі бай жартылай феодалдардың мал-мүлкін тәркілеу, ұжымдастыру, 1931-1933 жж. ашаршылық мәселелерін жете қарастырды. 1931-33 жылдардағы ашаршылықтың шығуының себебі елді ұжымдастыру мен тәркілеудегі орын алған асыра сілтеумен олқылықтар деп есептесе, ал 20-30 жж. қуғын-сүргіннің шығуының себебін тоталитарлық жүйенің қатаюынан, халықты бір уыста ұстауға тырысуынан деп түсіндіріп, сталинизм зұлыматының мән-мағынасын айқындап, оның қазақ халқына тигізген зардаптарына баға беріп, толымды тұжырымдар жасады. Қ. Алдажұмановпен бірлесе жазған еңбегінде 40-шы жылдардың екінші жартысы мен 50-ші жылдардың басындағы идеологиялық қуғындау арнайы түрде ойластырылып, дайындаған саяси компаниялардың ісі екендігін көрсетеді. </a:t>
            </a:r>
            <a:endParaRPr/>
          </a:p>
        </p:txBody>
      </p:sp>
      <p:pic>
        <p:nvPicPr>
          <p:cNvPr id="187" name="Google Shape;187;p26"/>
          <p:cNvPicPr preferRelativeResize="0"/>
          <p:nvPr/>
        </p:nvPicPr>
        <p:blipFill rotWithShape="1">
          <a:blip r:embed="rId3">
            <a:alphaModFix/>
          </a:blip>
          <a:srcRect/>
          <a:stretch/>
        </p:blipFill>
        <p:spPr>
          <a:xfrm>
            <a:off x="6470650" y="357187"/>
            <a:ext cx="5283200" cy="5886450"/>
          </a:xfrm>
          <a:prstGeom prst="rect">
            <a:avLst/>
          </a:prstGeom>
          <a:noFill/>
          <a:ln>
            <a:noFill/>
          </a:ln>
        </p:spPr>
      </p:pic>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p:nvPr/>
        </p:nvSpPr>
        <p:spPr>
          <a:xfrm>
            <a:off x="271462" y="307975"/>
            <a:ext cx="6257925" cy="65563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000"/>
              <a:buFont typeface="Times New Roman"/>
              <a:buNone/>
            </a:pPr>
            <a:r>
              <a:rPr lang="en-US" sz="2000" b="0" i="0" u="none" strike="noStrike" cap="none">
                <a:solidFill>
                  <a:schemeClr val="lt1"/>
                </a:solidFill>
                <a:latin typeface="Times New Roman"/>
                <a:ea typeface="Times New Roman"/>
                <a:cs typeface="Times New Roman"/>
                <a:sym typeface="Times New Roman"/>
              </a:rPr>
              <a:t>Қазақстан тарихының киелі ордасы Ұлттық Ғылым Академиясының Ш. Ш. Уәлиханов атындағы тарих институтын басқарған жылдары тарихшы мамандарды “ақтаңдақ” аталып келген мәселелерді зерделеуге жұмылдырды, тарихи сананы қалыптастырудың жолдары айқындалды, институттың кадрлық потенциалы нығайтылды, ғылыми-зерттеу дәрежесі көтерілді. Академик М. Қ. Қозыбаевтың тікелей ұйытқысымен тарихи зерттеулер методологиясының мәселесі, жинақталған тарихи білімдерді қайта пайымдау, Қазақстанның саяси-әлеуметтік және экономикалық даму тарихын, жақын, алыс шетелдермен қарым-қатынасына байланысты мәселелер отандық тарих ғылымының өзекті бағыттарына айналды. ХХ ғасыр басындағы ұлт интеллигенциясының қалыптасу үрдісі, 20-30-шы жылдардағы саяси жағдай, ауылшаруашылығын ұжымдастыру, байларды тәркілеу, қуғын-сүргін, Ұлы Отан соғысы жылдарындағы қазақ халқының патриоттық істерін зерделеуде зерттеудің концептуалдық тұжырымдамаларын жасады</a:t>
            </a:r>
            <a:r>
              <a:rPr lang="en-US" sz="1800" b="0" i="0" u="none" strike="noStrike" cap="none">
                <a:solidFill>
                  <a:schemeClr val="lt1"/>
                </a:solidFill>
                <a:latin typeface="Corbel"/>
                <a:ea typeface="Corbel"/>
                <a:cs typeface="Corbel"/>
                <a:sym typeface="Corbel"/>
              </a:rPr>
              <a:t>. </a:t>
            </a:r>
            <a:endParaRPr/>
          </a:p>
        </p:txBody>
      </p:sp>
      <p:pic>
        <p:nvPicPr>
          <p:cNvPr id="193" name="Google Shape;193;p27"/>
          <p:cNvPicPr preferRelativeResize="0"/>
          <p:nvPr/>
        </p:nvPicPr>
        <p:blipFill rotWithShape="1">
          <a:blip r:embed="rId3">
            <a:alphaModFix/>
          </a:blip>
          <a:srcRect/>
          <a:stretch/>
        </p:blipFill>
        <p:spPr>
          <a:xfrm>
            <a:off x="6529387" y="161925"/>
            <a:ext cx="5662612" cy="6696075"/>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8"/>
          <p:cNvPicPr preferRelativeResize="0"/>
          <p:nvPr/>
        </p:nvPicPr>
        <p:blipFill rotWithShape="1">
          <a:blip r:embed="rId3">
            <a:alphaModFix/>
          </a:blip>
          <a:srcRect/>
          <a:stretch/>
        </p:blipFill>
        <p:spPr>
          <a:xfrm>
            <a:off x="0" y="-7937"/>
            <a:ext cx="12192000" cy="689768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9"/>
          <p:cNvPicPr preferRelativeResize="0"/>
          <p:nvPr/>
        </p:nvPicPr>
        <p:blipFill rotWithShape="1">
          <a:blip r:embed="rId3">
            <a:alphaModFix/>
          </a:blip>
          <a:srcRect/>
          <a:stretch/>
        </p:blipFill>
        <p:spPr>
          <a:xfrm>
            <a:off x="0" y="0"/>
            <a:ext cx="5472112" cy="6864350"/>
          </a:xfrm>
          <a:prstGeom prst="rect">
            <a:avLst/>
          </a:prstGeom>
          <a:noFill/>
          <a:ln>
            <a:noFill/>
          </a:ln>
        </p:spPr>
      </p:pic>
      <p:sp>
        <p:nvSpPr>
          <p:cNvPr id="204" name="Google Shape;204;p29"/>
          <p:cNvSpPr txBox="1"/>
          <p:nvPr/>
        </p:nvSpPr>
        <p:spPr>
          <a:xfrm>
            <a:off x="5634037" y="3749675"/>
            <a:ext cx="6373812" cy="31083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Times New Roman"/>
              <a:buNone/>
            </a:pPr>
            <a:r>
              <a:rPr lang="en-US" sz="2800" b="0" i="0" u="none" strike="noStrike" cap="none">
                <a:solidFill>
                  <a:schemeClr val="lt1"/>
                </a:solidFill>
                <a:latin typeface="Times New Roman"/>
                <a:ea typeface="Times New Roman"/>
                <a:cs typeface="Times New Roman"/>
                <a:sym typeface="Times New Roman"/>
              </a:rPr>
              <a:t>1921-1922 жылдардағы ашаршылық</a:t>
            </a:r>
            <a:endParaRPr/>
          </a:p>
          <a:p>
            <a:pPr marL="0" marR="0" lvl="0" indent="0" algn="just" rtl="0">
              <a:lnSpc>
                <a:spcPct val="100000"/>
              </a:lnSpc>
              <a:spcBef>
                <a:spcPts val="0"/>
              </a:spcBef>
              <a:spcAft>
                <a:spcPts val="0"/>
              </a:spcAft>
              <a:buClr>
                <a:schemeClr val="lt1"/>
              </a:buClr>
              <a:buSzPts val="2800"/>
              <a:buFont typeface="Times New Roman"/>
              <a:buNone/>
            </a:pPr>
            <a:r>
              <a:rPr lang="en-US" sz="2800" b="0" i="0" u="none" strike="noStrike" cap="none">
                <a:solidFill>
                  <a:schemeClr val="lt1"/>
                </a:solidFill>
                <a:latin typeface="Times New Roman"/>
                <a:ea typeface="Times New Roman"/>
                <a:cs typeface="Times New Roman"/>
                <a:sym typeface="Times New Roman"/>
              </a:rPr>
              <a:t>Көшпелі Қазақ қауымы күшті жұт жылдары ғана болмаса, өзінің өткен ұзақ тарихында А-қа сирек ұшыраған. Тек “ақтабан шұбырынды...” сияқты жаугершілік жылдары, саны -ге дейін кеміген. </a:t>
            </a:r>
            <a:endParaRPr/>
          </a:p>
        </p:txBody>
      </p:sp>
      <p:sp>
        <p:nvSpPr>
          <p:cNvPr id="205" name="Google Shape;205;p29"/>
          <p:cNvSpPr txBox="1"/>
          <p:nvPr/>
        </p:nvSpPr>
        <p:spPr>
          <a:xfrm>
            <a:off x="5634037" y="0"/>
            <a:ext cx="6096000" cy="37861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Қазақстан тарихында екі алапат ашаршылық халық жадында қатты сақталған. Олардың алғашқысы — 1921/22 жылы болған ашаршылық Оның басты-басты екі себебі бар: алғашқысы — Ресейдегі Азамат соғысының кесірінен Қазақ даласындағы шаруашылықтардың күйзеліске ұрынуы (қ. Азық-түлік отрядтары, Азық-түлік салғырты), екіншісі — табиғи апат, қолайсыз ауа райы салдарынан орын алған жұт</a:t>
            </a: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0"/>
          <p:cNvPicPr preferRelativeResize="0"/>
          <p:nvPr/>
        </p:nvPicPr>
        <p:blipFill rotWithShape="1">
          <a:blip r:embed="rId3">
            <a:alphaModFix/>
          </a:blip>
          <a:srcRect/>
          <a:stretch/>
        </p:blipFill>
        <p:spPr>
          <a:xfrm>
            <a:off x="5743575" y="0"/>
            <a:ext cx="6448425" cy="6858000"/>
          </a:xfrm>
          <a:prstGeom prst="rect">
            <a:avLst/>
          </a:prstGeom>
          <a:noFill/>
          <a:ln>
            <a:noFill/>
          </a:ln>
        </p:spPr>
      </p:pic>
      <p:sp>
        <p:nvSpPr>
          <p:cNvPr id="211" name="Google Shape;211;p30"/>
          <p:cNvSpPr txBox="1"/>
          <p:nvPr/>
        </p:nvSpPr>
        <p:spPr>
          <a:xfrm>
            <a:off x="0" y="369887"/>
            <a:ext cx="5616575" cy="56943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Times New Roman"/>
              <a:buNone/>
            </a:pPr>
            <a:r>
              <a:rPr lang="en-US" sz="2800" b="0" i="0" u="none" strike="noStrike" cap="none">
                <a:solidFill>
                  <a:schemeClr val="lt1"/>
                </a:solidFill>
                <a:latin typeface="Times New Roman"/>
                <a:ea typeface="Times New Roman"/>
                <a:cs typeface="Times New Roman"/>
                <a:sym typeface="Times New Roman"/>
              </a:rPr>
              <a:t>Екінші ашаршылық 1930 — 33 жылы болды. Оның себебі — Қазақстанда жүргізілген сталиндік-голощекиндік реформа, содан туындаған шаруалардың жекеменшігін тәркілеу мен жою, бас көтертпес ет, астық т.б. ауыл шаруашылығы өнімдері салықтары, көшпелі және жартылай көшпелі Қазақ шаруаларын жаппай және күшпен отырықшыландыру науқандары болып табылады.</a:t>
            </a:r>
            <a:endParaRPr/>
          </a:p>
        </p:txBody>
      </p:sp>
    </p:spTree>
  </p:cSld>
  <p:clrMapOvr>
    <a:masterClrMapping/>
  </p:clrMapOvr>
  <p:transition>
    <p:fade thruBlk="1"/>
  </p:transition>
</p:sld>
</file>

<file path=ppt/theme/theme1.xml><?xml version="1.0" encoding="utf-8"?>
<a:theme xmlns:a="http://schemas.openxmlformats.org/drawingml/2006/main" name="Глубина">
  <a:themeElements>
    <a:clrScheme name="Глубина">
      <a:dk1>
        <a:srgbClr val="000000"/>
      </a:dk1>
      <a:lt1>
        <a:srgbClr val="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Глубина">
  <a:themeElements>
    <a:clrScheme name="Глубина">
      <a:dk1>
        <a:srgbClr val="000000"/>
      </a:dk1>
      <a:lt1>
        <a:srgbClr val="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Широкоэкранный</PresentationFormat>
  <Paragraphs>18</Paragraphs>
  <Slides>15</Slides>
  <Notes>15</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Глубина</vt:lpstr>
      <vt:lpstr>1_Глубина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77477947964</cp:lastModifiedBy>
  <cp:revision>2</cp:revision>
  <dcterms:modified xsi:type="dcterms:W3CDTF">2023-05-19T08:51:12Z</dcterms:modified>
</cp:coreProperties>
</file>