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3" r:id="rId5"/>
    <p:sldId id="265" r:id="rId6"/>
    <p:sldId id="260" r:id="rId7"/>
    <p:sldId id="264" r:id="rId8"/>
    <p:sldId id="266" r:id="rId9"/>
    <p:sldId id="267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theme" Target="theme/theme1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viewProps" Target="view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presProps" Target="presProps.xml" /><Relationship Id="rId5" Type="http://schemas.openxmlformats.org/officeDocument/2006/relationships/slide" Target="slides/slide4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tableStyles" Target="tableStyle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 /><Relationship Id="rId1" Type="http://schemas.openxmlformats.org/officeDocument/2006/relationships/themeOverride" Target="../theme/themeOverride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3AF8F4-FB50-4895-8B61-027C34A21AC1}" type="datetimeFigureOut">
              <a:rPr lang="ru-RU"/>
              <a:pPr>
                <a:defRPr/>
              </a:pPr>
              <a:t>19.05.2023</a:t>
            </a:fld>
            <a:endParaRPr lang="ru-RU"/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94FDA8-C0D2-4C59-BA71-BEDC02D8C3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B47D86-FE9C-4F99-937A-74E22E0A343D}" type="datetimeFigureOut">
              <a:rPr lang="ru-RU"/>
              <a:pPr>
                <a:defRPr/>
              </a:pPr>
              <a:t>19.05.2023</a:t>
            </a:fld>
            <a:endParaRPr lang="ru-RU"/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726DAC-20DB-48D7-A4B9-F0A401DD21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86C8E1-6CA4-4372-9A61-80EF1C5228D9}" type="datetimeFigureOut">
              <a:rPr lang="ru-RU"/>
              <a:pPr>
                <a:defRPr/>
              </a:pPr>
              <a:t>19.05.2023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4E067-4FD5-4B07-A3F7-3FE8357083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CC61AC-2972-4FDE-BA79-7C6E7772E532}" type="datetimeFigureOut">
              <a:rPr lang="ru-RU"/>
              <a:pPr>
                <a:defRPr/>
              </a:pPr>
              <a:t>19.05.2023</a:t>
            </a:fld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6A374E-CAD8-4DCB-B2FA-78D5FDFD3C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6DC84C-897A-4E25-A5BF-F58B1223FFD1}" type="datetimeFigureOut">
              <a:rPr lang="ru-RU"/>
              <a:pPr>
                <a:defRPr/>
              </a:pPr>
              <a:t>19.05.2023</a:t>
            </a:fld>
            <a:endParaRPr lang="ru-RU"/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71FF1B-ECD0-43C9-B808-E2D4CC295F6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531726-FF6B-418C-91EF-6A85AA208E68}" type="datetimeFigureOut">
              <a:rPr lang="ru-RU"/>
              <a:pPr>
                <a:defRPr/>
              </a:pPr>
              <a:t>19.05.2023</a:t>
            </a:fld>
            <a:endParaRPr lang="ru-RU"/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7247B6-760B-43F2-B186-73F1C501E7A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2828D3-0128-4145-9EF8-2ADAAB99ED70}" type="datetimeFigureOut">
              <a:rPr lang="ru-RU"/>
              <a:pPr>
                <a:defRPr/>
              </a:pPr>
              <a:t>19.05.2023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C087F0-94D2-4D82-A01B-6D93E2DD5D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A9373B-8398-4581-9139-C85BCB4EBA0C}" type="datetimeFigureOut">
              <a:rPr lang="ru-RU"/>
              <a:pPr>
                <a:defRPr/>
              </a:pPr>
              <a:t>19.05.2023</a:t>
            </a:fld>
            <a:endParaRPr lang="ru-RU"/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05E473-B433-4475-8F62-41F7949EB5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0C4284-7AE2-46E3-ADAA-308B153529D2}" type="datetimeFigureOut">
              <a:rPr lang="ru-RU"/>
              <a:pPr>
                <a:defRPr/>
              </a:pPr>
              <a:t>19.05.2023</a:t>
            </a:fld>
            <a:endParaRPr lang="ru-RU"/>
          </a:p>
        </p:txBody>
      </p:sp>
      <p:sp>
        <p:nvSpPr>
          <p:cNvPr id="3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630050-B26A-40E8-A4C2-EA6D96CCC5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1422A5-9219-43CF-B8F3-33666686BE3C}" type="datetimeFigureOut">
              <a:rPr lang="ru-RU"/>
              <a:pPr>
                <a:defRPr/>
              </a:pPr>
              <a:t>19.05.2023</a:t>
            </a:fld>
            <a:endParaRPr lang="ru-RU"/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79DFFC-05EB-4D5A-81C4-6AE9C8AC1F2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507EA5-B302-481A-B5D4-FD665505F723}" type="datetimeFigureOut">
              <a:rPr lang="ru-RU"/>
              <a:pPr>
                <a:defRPr/>
              </a:pPr>
              <a:t>19.05.2023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3BFC3D-788A-4292-A5D7-AB4EBDCD14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9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0AE6C5E-0B31-4F51-957E-4B743B05401B}" type="datetimeFigureOut">
              <a:rPr lang="ru-RU"/>
              <a:pPr>
                <a:defRPr/>
              </a:pPr>
              <a:t>19.05.2023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C6B89EC-51D9-4CA8-93C9-1C475888BE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0" r:id="rId4"/>
    <p:sldLayoutId id="2147483686" r:id="rId5"/>
    <p:sldLayoutId id="2147483681" r:id="rId6"/>
    <p:sldLayoutId id="2147483687" r:id="rId7"/>
    <p:sldLayoutId id="2147483688" r:id="rId8"/>
    <p:sldLayoutId id="2147483689" r:id="rId9"/>
    <p:sldLayoutId id="2147483682" r:id="rId10"/>
    <p:sldLayoutId id="214748369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kk.wikipedia.org/wiki/1930" TargetMode="External" /><Relationship Id="rId13" Type="http://schemas.openxmlformats.org/officeDocument/2006/relationships/hyperlink" Target="https://kk.wikipedia.org/wiki/%D0%9F%D0%B0%D1%80%D1%82%D0%B8%D1%8F" TargetMode="External" /><Relationship Id="rId18" Type="http://schemas.openxmlformats.org/officeDocument/2006/relationships/hyperlink" Target="https://kk.wikipedia.org/wiki/%D0%A1%D0%BE%D1%82" TargetMode="External" /><Relationship Id="rId3" Type="http://schemas.openxmlformats.org/officeDocument/2006/relationships/hyperlink" Target="https://kk.wikipedia.org/wiki/%D0%A1%D1%82%D0%B0%D0%BB%D0%B8%D0%BD" TargetMode="External" /><Relationship Id="rId7" Type="http://schemas.openxmlformats.org/officeDocument/2006/relationships/hyperlink" Target="https://kk.wikipedia.org/wiki/1928" TargetMode="External" /><Relationship Id="rId12" Type="http://schemas.openxmlformats.org/officeDocument/2006/relationships/hyperlink" Target="https://kk.wikipedia.org/wiki/1938" TargetMode="External" /><Relationship Id="rId17" Type="http://schemas.openxmlformats.org/officeDocument/2006/relationships/hyperlink" Target="https://kk.wikipedia.org/wiki/%D0%9C%D2%AF%D0%B4%D0%B4%D0%B5" TargetMode="External" /><Relationship Id="rId2" Type="http://schemas.openxmlformats.org/officeDocument/2006/relationships/hyperlink" Target="https://kk.wikipedia.org/wiki/1937" TargetMode="External" /><Relationship Id="rId16" Type="http://schemas.openxmlformats.org/officeDocument/2006/relationships/hyperlink" Target="https://kk.wikipedia.org/wiki/1933" TargetMode="External" /><Relationship Id="rId1" Type="http://schemas.openxmlformats.org/officeDocument/2006/relationships/slideLayout" Target="../slideLayouts/slideLayout2.xml" /><Relationship Id="rId6" Type="http://schemas.openxmlformats.org/officeDocument/2006/relationships/hyperlink" Target="https://kk.wikipedia.org/wiki/%D0%A0%D0%B5%D1%81%D0%BF%D1%83%D0%B1%D0%BB%D0%B8%D0%BA%D0%B0" TargetMode="External" /><Relationship Id="rId11" Type="http://schemas.openxmlformats.org/officeDocument/2006/relationships/hyperlink" Target="https://kk.wikipedia.org/wiki/1936" TargetMode="External" /><Relationship Id="rId5" Type="http://schemas.openxmlformats.org/officeDocument/2006/relationships/hyperlink" Target="https://kk.wikipedia.org/wiki/%D0%9E%D0%BF%D0%BF%D0%BE%D0%B7%D0%B8%D1%86%D0%B8%D1%8F" TargetMode="External" /><Relationship Id="rId15" Type="http://schemas.openxmlformats.org/officeDocument/2006/relationships/hyperlink" Target="https://kk.wikipedia.org/wiki/1954" TargetMode="External" /><Relationship Id="rId10" Type="http://schemas.openxmlformats.org/officeDocument/2006/relationships/hyperlink" Target="https://kk.wikipedia.org/wiki/%D2%9A%D0%B0%D0%B7%D0%B0%D0%BD" TargetMode="External" /><Relationship Id="rId4" Type="http://schemas.openxmlformats.org/officeDocument/2006/relationships/hyperlink" Target="https://kk.wikipedia.org/wiki/%D2%9A%D2%B1%D0%B9%D1%8B%D1%80%D1%88%D1%8B%D2%9B" TargetMode="External" /><Relationship Id="rId9" Type="http://schemas.openxmlformats.org/officeDocument/2006/relationships/hyperlink" Target="https://kk.wikipedia.org/wiki/%D2%9A%D1%8B%D1%80%D0%BA%D2%AF%D0%B9%D0%B5%D0%BA" TargetMode="External" /><Relationship Id="rId14" Type="http://schemas.openxmlformats.org/officeDocument/2006/relationships/hyperlink" Target="https://kk.wikipedia.org/wiki/1931" TargetMode="External" 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kk.wikipedia.org/wiki/%D0%9A%D0%B5%D2%A3%D0%B5%D1%81" TargetMode="External" /><Relationship Id="rId3" Type="http://schemas.openxmlformats.org/officeDocument/2006/relationships/hyperlink" Target="https://kk.wikipedia.org/wiki/1930" TargetMode="External" /><Relationship Id="rId7" Type="http://schemas.openxmlformats.org/officeDocument/2006/relationships/hyperlink" Target="https://kk.wikipedia.org/wiki/%D0%A1%D0%B8%D0%BF%D0%B0%D1%82" TargetMode="External" /><Relationship Id="rId12" Type="http://schemas.openxmlformats.org/officeDocument/2006/relationships/hyperlink" Target="https://kk.wikipedia.org/wiki/%D0%9C%D0%B5%D0%BC%D0%BB%D0%B5%D0%BA%D0%B5%D1%82" TargetMode="External" /><Relationship Id="rId2" Type="http://schemas.openxmlformats.org/officeDocument/2006/relationships/hyperlink" Target="https://kk.wikipedia.org/wiki/1937" TargetMode="External" /><Relationship Id="rId1" Type="http://schemas.openxmlformats.org/officeDocument/2006/relationships/slideLayout" Target="../slideLayouts/slideLayout2.xml" /><Relationship Id="rId6" Type="http://schemas.openxmlformats.org/officeDocument/2006/relationships/hyperlink" Target="https://kk.wikipedia.org/wiki/1950" TargetMode="External" /><Relationship Id="rId11" Type="http://schemas.openxmlformats.org/officeDocument/2006/relationships/hyperlink" Target="https://kk.wikipedia.org/wiki/%D0%90%D0%B7%D0%B0%D0%BC%D0%B0%D1%82" TargetMode="External" /><Relationship Id="rId5" Type="http://schemas.openxmlformats.org/officeDocument/2006/relationships/hyperlink" Target="https://kk.wikipedia.org/wiki/1920" TargetMode="External" /><Relationship Id="rId10" Type="http://schemas.openxmlformats.org/officeDocument/2006/relationships/hyperlink" Target="https://kk.wikipedia.org/wiki/%D0%9A%D0%BE%D0%BD%D1%82%D1%80%D1%80%D0%B5%D0%B2%D0%BE%D0%BB%D1%8E%D1%86%D0%B8%D1%8F" TargetMode="External" /><Relationship Id="rId4" Type="http://schemas.openxmlformats.org/officeDocument/2006/relationships/hyperlink" Target="https://kk.wikipedia.org/wiki/%D0%96%D2%AF%D1%80%D0%B3%D0%B5%D0%BD%D0%BE%D0%B2_%D0%A2%D0%B5%D0%BC%D1%96%D1%80%D0%B1%D0%B5%D0%BA_%D2%9A%D0%B0%D1%80%D0%B0%D2%B1%D0%BB%D1%8B" TargetMode="External" /><Relationship Id="rId9" Type="http://schemas.openxmlformats.org/officeDocument/2006/relationships/hyperlink" Target="https://kk.wikipedia.org/wiki/1926" TargetMode="Externa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kk.wikipedia.org/wiki/%D0%90%D1%83%D1%8B%D0%BB_%D1%88%D0%B0%D1%80%D1%83%D0%B0%D1%88%D1%8B%D0%BB%D1%8B%D2%93%D1%8B" TargetMode="External" /><Relationship Id="rId3" Type="http://schemas.openxmlformats.org/officeDocument/2006/relationships/hyperlink" Target="https://kk.wikipedia.org/wiki/%D2%9A%D0%BE%D2%93%D0%B0%D0%BC" TargetMode="External" /><Relationship Id="rId7" Type="http://schemas.openxmlformats.org/officeDocument/2006/relationships/hyperlink" Target="https://kk.wikipedia.org/wiki/%D0%A2%D0%B0%D1%80%D0%B8%D1%85" TargetMode="External" /><Relationship Id="rId2" Type="http://schemas.openxmlformats.org/officeDocument/2006/relationships/hyperlink" Target="https://kk.wikipedia.org/w/index.php?title=%D0%A0%D0%B5%D1%82&amp;action=edit&amp;redlink=1" TargetMode="External" /><Relationship Id="rId1" Type="http://schemas.openxmlformats.org/officeDocument/2006/relationships/slideLayout" Target="../slideLayouts/slideLayout2.xml" /><Relationship Id="rId6" Type="http://schemas.openxmlformats.org/officeDocument/2006/relationships/hyperlink" Target="https://kk.wikipedia.org/wiki/%D0%9A%D3%A9%D0%B7%D2%9B%D0%B0%D1%80%D0%B0%D1%81" TargetMode="External" /><Relationship Id="rId5" Type="http://schemas.openxmlformats.org/officeDocument/2006/relationships/hyperlink" Target="https://kk.wikipedia.org/wiki/%D0%9C%D0%B0%D2%9B%D1%81%D0%B0%D1%82" TargetMode="External" /><Relationship Id="rId4" Type="http://schemas.openxmlformats.org/officeDocument/2006/relationships/hyperlink" Target="https://kk.wikipedia.org/wiki/%D0%98%D0%B4%D0%B5%D1%8F" TargetMode="External" /><Relationship Id="rId9" Type="http://schemas.openxmlformats.org/officeDocument/2006/relationships/image" Target="../media/image6.jpeg" 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kk.wikipedia.org/wiki/%D2%9A%D2%B1%D0%BF%D0%B8%D1%8F" TargetMode="External" /><Relationship Id="rId3" Type="http://schemas.openxmlformats.org/officeDocument/2006/relationships/hyperlink" Target="https://kk.wikipedia.org/wiki/1938" TargetMode="External" /><Relationship Id="rId7" Type="http://schemas.openxmlformats.org/officeDocument/2006/relationships/hyperlink" Target="https://kk.wikipedia.org/wiki/%D3%A8%D0%BD%D0%B4%D1%96%D1%80%D1%96%D1%81" TargetMode="External" /><Relationship Id="rId12" Type="http://schemas.openxmlformats.org/officeDocument/2006/relationships/hyperlink" Target="https://kk.wikipedia.org/wiki/%D0%9A%D0%B5%D2%A3%D0%B5%D1%81_%D3%A9%D0%BA%D1%96%D0%BC%D0%B5%D1%82%D1%96" TargetMode="External" /><Relationship Id="rId2" Type="http://schemas.openxmlformats.org/officeDocument/2006/relationships/hyperlink" Target="https://kk.wikipedia.org/wiki/1937" TargetMode="External" /><Relationship Id="rId1" Type="http://schemas.openxmlformats.org/officeDocument/2006/relationships/slideLayout" Target="../slideLayouts/slideLayout2.xml" /><Relationship Id="rId6" Type="http://schemas.openxmlformats.org/officeDocument/2006/relationships/hyperlink" Target="https://kk.wikipedia.org/wiki/%D0%A8%D0%B0%D1%80%D1%83%D0%B0%D1%88%D1%8B%D0%BB%D1%8B%D2%9B" TargetMode="External" /><Relationship Id="rId11" Type="http://schemas.openxmlformats.org/officeDocument/2006/relationships/hyperlink" Target="https://kk.wikipedia.org/wiki/%D0%A2%D3%99%D1%81%D1%96%D0%BB" TargetMode="External" /><Relationship Id="rId5" Type="http://schemas.openxmlformats.org/officeDocument/2006/relationships/hyperlink" Target="https://kk.wikipedia.org/wiki/%D2%9A%D0%BE%D2%93%D0%B0%D0%BC" TargetMode="External" /><Relationship Id="rId10" Type="http://schemas.openxmlformats.org/officeDocument/2006/relationships/hyperlink" Target="https://kk.wikipedia.org/wiki/1950" TargetMode="External" /><Relationship Id="rId4" Type="http://schemas.openxmlformats.org/officeDocument/2006/relationships/hyperlink" Target="https://kk.wikipedia.org/wiki/%D0%9C%D0%B5%D0%BC%D0%BB%D0%B5%D0%BA%D0%B5%D1%82" TargetMode="External" /><Relationship Id="rId9" Type="http://schemas.openxmlformats.org/officeDocument/2006/relationships/hyperlink" Target="https://kk.wikipedia.org/wiki/1920" TargetMode="External" 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 /><Relationship Id="rId2" Type="http://schemas.openxmlformats.org/officeDocument/2006/relationships/image" Target="../media/image7.jpeg" /><Relationship Id="rId1" Type="http://schemas.openxmlformats.org/officeDocument/2006/relationships/slideLayout" Target="../slideLayouts/slideLayout2.xml" /><Relationship Id="rId4" Type="http://schemas.openxmlformats.org/officeDocument/2006/relationships/image" Target="../media/image9.pn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907704" y="1052736"/>
            <a:ext cx="5291490" cy="1613793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Wave4">
              <a:avLst/>
            </a:prstTxWarp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r>
              <a:rPr lang="ru-RU" sz="5400" b="1" cap="none" spc="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ru-RU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ПРЕЗЕНТАЦИЯ</a:t>
            </a:r>
            <a:endParaRPr lang="ru-RU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043608" y="3140968"/>
            <a:ext cx="7504517" cy="923330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 wrap="none" lIns="91440" tIns="45720" rIns="91440" bIns="45720">
            <a:prstTxWarp prst="textCanUp">
              <a:avLst/>
            </a:prstTxWarp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riblet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kk-KZ" sz="5400" b="1" cap="none" spc="0" dirty="0">
                <a:ln/>
                <a:solidFill>
                  <a:schemeClr val="accent3"/>
                </a:soli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Саяси – қуғын сүргін </a:t>
            </a:r>
            <a:endParaRPr lang="ru-RU" sz="5400" b="1" cap="none" spc="0" dirty="0">
              <a:ln/>
              <a:solidFill>
                <a:schemeClr val="accent3"/>
              </a:solidFill>
              <a:effectLst>
                <a:glow rad="1397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  <p:transition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2492896"/>
            <a:ext cx="7128792" cy="3819053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  <a:spcAft>
                <a:spcPts val="0"/>
              </a:spcAft>
              <a:buFont typeface="Wingdings 2"/>
              <a:buChar char=""/>
              <a:defRPr/>
            </a:pPr>
            <a:r>
              <a:rPr lang="ru-RU" sz="1800" dirty="0">
                <a:solidFill>
                  <a:schemeClr val="tx1"/>
                </a:solidFill>
              </a:rPr>
              <a:t>Тек </a:t>
            </a:r>
            <a:r>
              <a:rPr lang="ru-RU" sz="1800" dirty="0" err="1">
                <a:solidFill>
                  <a:schemeClr val="tx1"/>
                </a:solidFill>
              </a:rPr>
              <a:t>бір</a:t>
            </a:r>
            <a:r>
              <a:rPr lang="ru-RU" sz="1800" dirty="0">
                <a:solidFill>
                  <a:schemeClr val="tx1"/>
                </a:solidFill>
              </a:rPr>
              <a:t> партия </a:t>
            </a:r>
            <a:r>
              <a:rPr lang="ru-RU" sz="1800" dirty="0" err="1">
                <a:solidFill>
                  <a:schemeClr val="tx1"/>
                </a:solidFill>
              </a:rPr>
              <a:t>билік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</a:rPr>
              <a:t>жүргізеді</a:t>
            </a:r>
            <a:r>
              <a:rPr lang="ru-RU" sz="1800" dirty="0">
                <a:solidFill>
                  <a:schemeClr val="tx1"/>
                </a:solidFill>
              </a:rPr>
              <a:t>.</a:t>
            </a:r>
          </a:p>
          <a:p>
            <a:pPr algn="just">
              <a:spcBef>
                <a:spcPts val="0"/>
              </a:spcBef>
              <a:spcAft>
                <a:spcPts val="0"/>
              </a:spcAft>
              <a:buFont typeface="Wingdings 2"/>
              <a:buChar char=""/>
              <a:defRPr/>
            </a:pPr>
            <a:r>
              <a:rPr lang="ru-RU" sz="1800" dirty="0" err="1">
                <a:solidFill>
                  <a:schemeClr val="tx1"/>
                </a:solidFill>
              </a:rPr>
              <a:t>Басқару қатаң түрде бір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</a:rPr>
              <a:t>орталықтан жүргізіледі.</a:t>
            </a:r>
            <a:endParaRPr lang="ru-RU" sz="1800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spcAft>
                <a:spcPts val="0"/>
              </a:spcAft>
              <a:buFont typeface="Wingdings 2"/>
              <a:buChar char=""/>
              <a:defRPr/>
            </a:pPr>
            <a:r>
              <a:rPr lang="ru-RU" sz="1800" dirty="0" err="1">
                <a:solidFill>
                  <a:schemeClr val="tx1"/>
                </a:solidFill>
              </a:rPr>
              <a:t>Бір</a:t>
            </a:r>
            <a:r>
              <a:rPr lang="ru-RU" sz="1800" dirty="0">
                <a:solidFill>
                  <a:schemeClr val="tx1"/>
                </a:solidFill>
              </a:rPr>
              <a:t> идеология </a:t>
            </a:r>
            <a:r>
              <a:rPr lang="ru-RU" sz="1800" dirty="0" err="1">
                <a:solidFill>
                  <a:schemeClr val="tx1"/>
                </a:solidFill>
              </a:rPr>
              <a:t>ғана жарияланады</a:t>
            </a:r>
            <a:r>
              <a:rPr lang="ru-RU" sz="1800" dirty="0">
                <a:solidFill>
                  <a:schemeClr val="tx1"/>
                </a:solidFill>
              </a:rPr>
              <a:t>.</a:t>
            </a:r>
          </a:p>
          <a:p>
            <a:pPr algn="just">
              <a:spcBef>
                <a:spcPts val="0"/>
              </a:spcBef>
              <a:spcAft>
                <a:spcPts val="0"/>
              </a:spcAft>
              <a:buFont typeface="Wingdings 2"/>
              <a:buChar char=""/>
              <a:defRPr/>
            </a:pPr>
            <a:r>
              <a:rPr lang="ru-RU" sz="1800" dirty="0" err="1">
                <a:solidFill>
                  <a:schemeClr val="tx1"/>
                </a:solidFill>
              </a:rPr>
              <a:t>Еркін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</a:rPr>
              <a:t>пікір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</a:rPr>
              <a:t>айтуға тыйым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</a:rPr>
              <a:t>салынады</a:t>
            </a:r>
            <a:r>
              <a:rPr lang="ru-RU" sz="1800" dirty="0">
                <a:solidFill>
                  <a:schemeClr val="tx1"/>
                </a:solidFill>
              </a:rPr>
              <a:t>.</a:t>
            </a:r>
          </a:p>
          <a:p>
            <a:pPr algn="just">
              <a:spcBef>
                <a:spcPts val="0"/>
              </a:spcBef>
              <a:spcAft>
                <a:spcPts val="0"/>
              </a:spcAft>
              <a:buFont typeface="Wingdings 2"/>
              <a:buChar char=""/>
              <a:defRPr/>
            </a:pPr>
            <a:r>
              <a:rPr lang="ru-RU" sz="1800" dirty="0" err="1">
                <a:solidFill>
                  <a:schemeClr val="tx1"/>
                </a:solidFill>
              </a:rPr>
              <a:t>ұлтты   жойып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</a:rPr>
              <a:t>жіберу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</a:rPr>
              <a:t>саясаты</a:t>
            </a:r>
            <a:r>
              <a:rPr lang="ru-RU" sz="18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899592" y="0"/>
            <a:ext cx="7447232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hevron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Тоталитарлық  режім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5" name="Рисунок 4" descr="dab3e27b644cc35184295f815ef937c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88024" y="3140968"/>
            <a:ext cx="4176464" cy="3456384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467544" y="4149080"/>
            <a:ext cx="410445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  <a:defRPr/>
            </a:pPr>
            <a:r>
              <a:rPr lang="ru-RU" dirty="0"/>
              <a:t>Репрессия, </a:t>
            </a:r>
            <a:r>
              <a:rPr lang="ru-RU" dirty="0" err="1"/>
              <a:t>күш қолдану мемлекеттің ең негізгі</a:t>
            </a:r>
            <a:r>
              <a:rPr lang="ru-RU" dirty="0"/>
              <a:t> </a:t>
            </a:r>
            <a:r>
              <a:rPr lang="ru-RU" dirty="0" err="1"/>
              <a:t>функциясы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табылады</a:t>
            </a:r>
            <a:r>
              <a:rPr lang="ru-RU" dirty="0"/>
              <a:t>.</a:t>
            </a:r>
          </a:p>
          <a:p>
            <a:pPr algn="just">
              <a:spcAft>
                <a:spcPts val="0"/>
              </a:spcAft>
              <a:buFont typeface="Wingdings 2"/>
              <a:buNone/>
              <a:defRPr/>
            </a:pPr>
            <a:r>
              <a:rPr lang="ru-RU" b="1" dirty="0"/>
              <a:t>Репрессия – </a:t>
            </a:r>
            <a:r>
              <a:rPr lang="ru-RU" dirty="0" err="1"/>
              <a:t>бүтіндей жою</a:t>
            </a:r>
            <a:r>
              <a:rPr lang="ru-RU" dirty="0"/>
              <a:t>, </a:t>
            </a:r>
            <a:r>
              <a:rPr lang="ru-RU" dirty="0" err="1"/>
              <a:t>басып</a:t>
            </a:r>
            <a:r>
              <a:rPr lang="ru-RU" dirty="0"/>
              <a:t>- </a:t>
            </a:r>
            <a:r>
              <a:rPr lang="ru-RU" dirty="0" err="1"/>
              <a:t>жаншу</a:t>
            </a:r>
            <a:r>
              <a:rPr lang="ru-RU" dirty="0"/>
              <a:t> </a:t>
            </a:r>
            <a:r>
              <a:rPr lang="ru-RU" dirty="0" err="1"/>
              <a:t>мақсатында жүргізілетін жазалау</a:t>
            </a:r>
            <a:r>
              <a:rPr lang="ru-RU" dirty="0"/>
              <a:t> </a:t>
            </a:r>
            <a:r>
              <a:rPr lang="ru-RU" dirty="0" err="1"/>
              <a:t>шаралары</a:t>
            </a:r>
            <a:r>
              <a:rPr lang="ru-RU" dirty="0"/>
              <a:t>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39552" y="980729"/>
            <a:ext cx="828092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  <a:buFont typeface="Wingdings 2"/>
              <a:buNone/>
              <a:defRPr/>
            </a:pPr>
            <a:r>
              <a:rPr lang="ru-RU" b="1" dirty="0"/>
              <a:t>	</a:t>
            </a:r>
            <a:r>
              <a:rPr lang="ru-RU" b="1" dirty="0" err="1">
                <a:solidFill>
                  <a:srgbClr val="002060"/>
                </a:solidFill>
              </a:rPr>
              <a:t>Тоталитарлық  режім</a:t>
            </a:r>
            <a:r>
              <a:rPr lang="ru-RU" b="1" dirty="0">
                <a:solidFill>
                  <a:srgbClr val="002060"/>
                </a:solidFill>
              </a:rPr>
              <a:t> </a:t>
            </a:r>
            <a:r>
              <a:rPr lang="ru-RU" dirty="0"/>
              <a:t> – </a:t>
            </a:r>
            <a:r>
              <a:rPr lang="ru-RU" dirty="0" err="1"/>
              <a:t>Тоталитарлық </a:t>
            </a:r>
            <a:r>
              <a:rPr lang="ru-RU" dirty="0"/>
              <a:t>– (</a:t>
            </a:r>
            <a:r>
              <a:rPr lang="ru-RU" dirty="0" err="1"/>
              <a:t>латын</a:t>
            </a:r>
            <a:r>
              <a:rPr lang="ru-RU" dirty="0"/>
              <a:t> </a:t>
            </a:r>
            <a:r>
              <a:rPr lang="ru-RU" dirty="0" err="1"/>
              <a:t>сезінен</a:t>
            </a:r>
            <a:r>
              <a:rPr lang="ru-RU" dirty="0"/>
              <a:t> – </a:t>
            </a:r>
            <a:r>
              <a:rPr lang="en-US" dirty="0" err="1">
                <a:latin typeface="Algerian" pitchFamily="82" charset="0"/>
              </a:rPr>
              <a:t>totalis</a:t>
            </a:r>
            <a:r>
              <a:rPr lang="en-US" dirty="0">
                <a:latin typeface="Algerian" pitchFamily="82" charset="0"/>
              </a:rPr>
              <a:t> </a:t>
            </a:r>
            <a:r>
              <a:rPr lang="ru-RU" dirty="0" err="1"/>
              <a:t>барлық, толық</a:t>
            </a:r>
            <a:r>
              <a:rPr lang="ru-RU" dirty="0"/>
              <a:t>) </a:t>
            </a:r>
            <a:r>
              <a:rPr lang="ru-RU" dirty="0" err="1"/>
              <a:t>қоғамдағы мемлекеттік</a:t>
            </a:r>
            <a:r>
              <a:rPr lang="ru-RU" dirty="0"/>
              <a:t> </a:t>
            </a:r>
            <a:r>
              <a:rPr lang="ru-RU" dirty="0" err="1"/>
              <a:t>билік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топтың, бір</a:t>
            </a:r>
            <a:r>
              <a:rPr lang="ru-RU" dirty="0"/>
              <a:t> </a:t>
            </a:r>
            <a:r>
              <a:rPr lang="ru-RU" dirty="0" err="1"/>
              <a:t>партияның қолында  шоғырланған, елде</a:t>
            </a:r>
            <a:r>
              <a:rPr lang="ru-RU" dirty="0"/>
              <a:t> </a:t>
            </a:r>
            <a:r>
              <a:rPr lang="ru-RU" dirty="0" err="1"/>
              <a:t>демократиялық бостандық </a:t>
            </a:r>
            <a:r>
              <a:rPr lang="ru-RU" dirty="0"/>
              <a:t>пен </a:t>
            </a:r>
            <a:r>
              <a:rPr lang="ru-RU" dirty="0" err="1"/>
              <a:t>саяси</a:t>
            </a:r>
            <a:r>
              <a:rPr lang="ru-RU" dirty="0"/>
              <a:t> </a:t>
            </a:r>
            <a:r>
              <a:rPr lang="ru-RU" dirty="0" err="1"/>
              <a:t>оппозицияның болуына</a:t>
            </a:r>
            <a:r>
              <a:rPr lang="ru-RU" dirty="0"/>
              <a:t> </a:t>
            </a:r>
            <a:r>
              <a:rPr lang="ru-RU" dirty="0" err="1"/>
              <a:t>тыйым</a:t>
            </a:r>
            <a:r>
              <a:rPr lang="ru-RU" dirty="0"/>
              <a:t> </a:t>
            </a:r>
            <a:r>
              <a:rPr lang="ru-RU" dirty="0" err="1"/>
              <a:t>салған </a:t>
            </a:r>
            <a:r>
              <a:rPr lang="ru-RU" dirty="0"/>
              <a:t>режим. </a:t>
            </a:r>
            <a:r>
              <a:rPr lang="ru-RU" dirty="0" err="1"/>
              <a:t>Мемлекет</a:t>
            </a:r>
            <a:r>
              <a:rPr lang="ru-RU" dirty="0"/>
              <a:t> </a:t>
            </a:r>
            <a:r>
              <a:rPr lang="ru-RU" dirty="0" err="1"/>
              <a:t>жеке</a:t>
            </a:r>
            <a:r>
              <a:rPr lang="ru-RU" dirty="0"/>
              <a:t> </a:t>
            </a:r>
            <a:r>
              <a:rPr lang="ru-RU" dirty="0" err="1"/>
              <a:t>адамның барлық істерін</a:t>
            </a:r>
            <a:r>
              <a:rPr lang="ru-RU" dirty="0"/>
              <a:t> </a:t>
            </a:r>
            <a:r>
              <a:rPr lang="ru-RU" dirty="0" err="1"/>
              <a:t>бақылауға алады</a:t>
            </a:r>
            <a:r>
              <a:rPr lang="ru-RU" dirty="0"/>
              <a:t>. </a:t>
            </a:r>
            <a:r>
              <a:rPr lang="ru-RU" dirty="0" err="1"/>
              <a:t>Тоталитарлық режимде</a:t>
            </a:r>
            <a:r>
              <a:rPr lang="ru-RU" dirty="0"/>
              <a:t>:</a:t>
            </a:r>
          </a:p>
        </p:txBody>
      </p:sp>
    </p:spTree>
  </p:cSld>
  <p:clrMapOvr>
    <a:masterClrMapping/>
  </p:clrMapOvr>
  <p:transition>
    <p:pull dir="l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3960" y="548680"/>
            <a:ext cx="8380040" cy="1034752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>
                <a:solidFill>
                  <a:srgbClr val="7030A0"/>
                </a:solidFill>
              </a:rPr>
              <a:t>1993 </a:t>
            </a:r>
            <a:r>
              <a:rPr lang="ru-RU" dirty="0" err="1">
                <a:solidFill>
                  <a:srgbClr val="7030A0"/>
                </a:solidFill>
              </a:rPr>
              <a:t>жылы</a:t>
            </a:r>
            <a:r>
              <a:rPr lang="ru-RU" dirty="0">
                <a:solidFill>
                  <a:srgbClr val="7030A0"/>
                </a:solidFill>
              </a:rPr>
              <a:t> </a:t>
            </a:r>
            <a:r>
              <a:rPr lang="ru-RU" dirty="0" err="1">
                <a:solidFill>
                  <a:srgbClr val="7030A0"/>
                </a:solidFill>
              </a:rPr>
              <a:t>республикада</a:t>
            </a:r>
            <a:r>
              <a:rPr lang="ru-RU" dirty="0">
                <a:solidFill>
                  <a:srgbClr val="7030A0"/>
                </a:solidFill>
              </a:rPr>
              <a:t> </a:t>
            </a:r>
            <a:r>
              <a:rPr lang="ru-RU" dirty="0" err="1">
                <a:solidFill>
                  <a:srgbClr val="7030A0"/>
                </a:solidFill>
              </a:rPr>
              <a:t>саяси</a:t>
            </a:r>
            <a:r>
              <a:rPr lang="ru-RU" dirty="0">
                <a:solidFill>
                  <a:srgbClr val="7030A0"/>
                </a:solidFill>
              </a:rPr>
              <a:t> </a:t>
            </a:r>
            <a:r>
              <a:rPr lang="ru-RU" dirty="0" err="1">
                <a:solidFill>
                  <a:srgbClr val="7030A0"/>
                </a:solidFill>
              </a:rPr>
              <a:t>қуғын-сүргін құрбандарын ақтау туралы</a:t>
            </a:r>
            <a:r>
              <a:rPr lang="ru-RU" dirty="0">
                <a:solidFill>
                  <a:srgbClr val="7030A0"/>
                </a:solidFill>
              </a:rPr>
              <a:t> </a:t>
            </a:r>
            <a:r>
              <a:rPr lang="ru-RU" dirty="0" err="1">
                <a:solidFill>
                  <a:srgbClr val="7030A0"/>
                </a:solidFill>
              </a:rPr>
              <a:t>заң қабылдады</a:t>
            </a:r>
            <a:r>
              <a:rPr lang="ru-RU" dirty="0">
                <a:solidFill>
                  <a:srgbClr val="7030A0"/>
                </a:solidFill>
              </a:rPr>
              <a:t>. </a:t>
            </a:r>
            <a:r>
              <a:rPr lang="ru-RU" dirty="0" err="1">
                <a:solidFill>
                  <a:srgbClr val="7030A0"/>
                </a:solidFill>
              </a:rPr>
              <a:t>Мақсаты: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1556792"/>
            <a:ext cx="8111752" cy="3528392"/>
          </a:xfrm>
        </p:spPr>
        <p:txBody>
          <a:bodyPr>
            <a:noAutofit/>
          </a:bodyPr>
          <a:lstStyle/>
          <a:p>
            <a:pPr>
              <a:spcAft>
                <a:spcPts val="0"/>
              </a:spcAft>
              <a:buFont typeface="Wingdings 2"/>
              <a:buChar char=""/>
              <a:defRPr/>
            </a:pPr>
            <a:r>
              <a:rPr lang="ru-RU" sz="1800" dirty="0" err="1">
                <a:solidFill>
                  <a:schemeClr val="tx1"/>
                </a:solidFill>
              </a:rPr>
              <a:t>отаршылдық салдарын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</a:rPr>
              <a:t>жою</a:t>
            </a:r>
            <a:endParaRPr lang="ru-RU" sz="1800" dirty="0">
              <a:solidFill>
                <a:schemeClr val="tx1"/>
              </a:solidFill>
            </a:endParaRPr>
          </a:p>
          <a:p>
            <a:pPr>
              <a:spcAft>
                <a:spcPts val="0"/>
              </a:spcAft>
              <a:buFont typeface="Wingdings 2"/>
              <a:buChar char=""/>
              <a:defRPr/>
            </a:pPr>
            <a:r>
              <a:rPr lang="ru-RU" sz="1800" dirty="0" err="1">
                <a:solidFill>
                  <a:schemeClr val="tx1"/>
                </a:solidFill>
              </a:rPr>
              <a:t>саяси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</a:rPr>
              <a:t>зұлматтан зардап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</a:rPr>
              <a:t>шеккен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</a:rPr>
              <a:t>жандардың құқығын қалпына келтіру</a:t>
            </a:r>
            <a:endParaRPr lang="ru-RU" sz="1800" dirty="0">
              <a:solidFill>
                <a:schemeClr val="tx1"/>
              </a:solidFill>
            </a:endParaRPr>
          </a:p>
          <a:p>
            <a:pPr>
              <a:spcAft>
                <a:spcPts val="0"/>
              </a:spcAft>
              <a:buFont typeface="Wingdings 2"/>
              <a:buChar char=""/>
              <a:defRPr/>
            </a:pPr>
            <a:r>
              <a:rPr lang="ru-RU" sz="1800" dirty="0" err="1">
                <a:solidFill>
                  <a:schemeClr val="tx1"/>
                </a:solidFill>
              </a:rPr>
              <a:t>тоталитарлық режімнің акциялары</a:t>
            </a:r>
            <a:r>
              <a:rPr lang="ru-RU" sz="1800" dirty="0">
                <a:solidFill>
                  <a:schemeClr val="tx1"/>
                </a:solidFill>
              </a:rPr>
              <a:t> мен </a:t>
            </a:r>
            <a:r>
              <a:rPr lang="ru-RU" sz="1800" dirty="0" err="1">
                <a:solidFill>
                  <a:schemeClr val="tx1"/>
                </a:solidFill>
              </a:rPr>
              <a:t>актілерге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</a:rPr>
              <a:t>саяси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</a:rPr>
              <a:t>құқықтық баға </a:t>
            </a:r>
            <a:r>
              <a:rPr lang="ru-RU" sz="1800" dirty="0">
                <a:solidFill>
                  <a:schemeClr val="tx1"/>
                </a:solidFill>
              </a:rPr>
              <a:t>беру</a:t>
            </a:r>
          </a:p>
          <a:p>
            <a:pPr>
              <a:spcAft>
                <a:spcPts val="0"/>
              </a:spcAft>
              <a:buNone/>
              <a:defRPr/>
            </a:pPr>
            <a:r>
              <a:rPr lang="ru-RU" sz="1800" dirty="0">
                <a:solidFill>
                  <a:schemeClr val="tx1"/>
                </a:solidFill>
              </a:rPr>
              <a:t>	</a:t>
            </a:r>
            <a:r>
              <a:rPr lang="ru-RU" sz="1800" dirty="0" err="1">
                <a:solidFill>
                  <a:schemeClr val="tx1"/>
                </a:solidFill>
              </a:rPr>
              <a:t>Бүгінгі таңда </a:t>
            </a:r>
            <a:r>
              <a:rPr lang="ru-RU" sz="1800" dirty="0">
                <a:solidFill>
                  <a:schemeClr val="tx1"/>
                </a:solidFill>
              </a:rPr>
              <a:t>1921-1954 ж </a:t>
            </a:r>
            <a:r>
              <a:rPr lang="ru-RU" sz="1800" dirty="0" err="1">
                <a:solidFill>
                  <a:schemeClr val="tx1"/>
                </a:solidFill>
              </a:rPr>
              <a:t>аралығында </a:t>
            </a:r>
            <a:r>
              <a:rPr lang="ru-RU" sz="1800" dirty="0">
                <a:solidFill>
                  <a:schemeClr val="tx1"/>
                </a:solidFill>
              </a:rPr>
              <a:t>103 </a:t>
            </a:r>
            <a:r>
              <a:rPr lang="ru-RU" sz="1800" dirty="0" err="1">
                <a:solidFill>
                  <a:schemeClr val="tx1"/>
                </a:solidFill>
              </a:rPr>
              <a:t>мың адам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</a:rPr>
              <a:t>қуғын-сүргінге ұшырап</a:t>
            </a:r>
            <a:r>
              <a:rPr lang="ru-RU" sz="1800" dirty="0">
                <a:solidFill>
                  <a:schemeClr val="tx1"/>
                </a:solidFill>
              </a:rPr>
              <a:t>, </a:t>
            </a:r>
            <a:r>
              <a:rPr lang="ru-RU" sz="1800" dirty="0" err="1">
                <a:solidFill>
                  <a:schemeClr val="tx1"/>
                </a:solidFill>
              </a:rPr>
              <a:t>олардың </a:t>
            </a:r>
            <a:r>
              <a:rPr lang="ru-RU" sz="1800" dirty="0">
                <a:solidFill>
                  <a:schemeClr val="tx1"/>
                </a:solidFill>
              </a:rPr>
              <a:t>25 </a:t>
            </a:r>
            <a:r>
              <a:rPr lang="ru-RU" sz="1800" dirty="0" err="1">
                <a:solidFill>
                  <a:schemeClr val="tx1"/>
                </a:solidFill>
              </a:rPr>
              <a:t>мыңнан астамы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</a:rPr>
              <a:t>атылған</a:t>
            </a:r>
            <a:r>
              <a:rPr lang="ru-RU" sz="1800" dirty="0">
                <a:solidFill>
                  <a:schemeClr val="tx1"/>
                </a:solidFill>
              </a:rPr>
              <a:t>. </a:t>
            </a:r>
            <a:r>
              <a:rPr lang="ru-RU" sz="1800" dirty="0" err="1">
                <a:solidFill>
                  <a:schemeClr val="tx1"/>
                </a:solidFill>
              </a:rPr>
              <a:t>Елімізде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</a:rPr>
              <a:t>бүгінгі таңда </a:t>
            </a:r>
            <a:r>
              <a:rPr lang="ru-RU" sz="1800" dirty="0">
                <a:solidFill>
                  <a:schemeClr val="tx1"/>
                </a:solidFill>
              </a:rPr>
              <a:t>345 </a:t>
            </a:r>
            <a:r>
              <a:rPr lang="ru-RU" sz="1800" dirty="0" err="1">
                <a:solidFill>
                  <a:schemeClr val="tx1"/>
                </a:solidFill>
              </a:rPr>
              <a:t>мың заңсыз</a:t>
            </a:r>
            <a:r>
              <a:rPr lang="ru-RU" sz="1800" dirty="0">
                <a:solidFill>
                  <a:schemeClr val="tx1"/>
                </a:solidFill>
              </a:rPr>
              <a:t>  </a:t>
            </a:r>
            <a:r>
              <a:rPr lang="ru-RU" sz="1800" dirty="0" err="1">
                <a:solidFill>
                  <a:schemeClr val="tx1"/>
                </a:solidFill>
              </a:rPr>
              <a:t>қуғындалған адам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</a:rPr>
              <a:t>ақталды</a:t>
            </a:r>
            <a:r>
              <a:rPr lang="ru-RU" sz="1800" dirty="0">
                <a:solidFill>
                  <a:schemeClr val="tx1"/>
                </a:solidFill>
              </a:rPr>
              <a:t>. </a:t>
            </a:r>
            <a:r>
              <a:rPr lang="ru-RU" sz="1800" dirty="0" err="1">
                <a:solidFill>
                  <a:schemeClr val="tx1"/>
                </a:solidFill>
              </a:rPr>
              <a:t>Олардыңішінде қазақстанға жер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</a:rPr>
              <a:t>аударылғандар </a:t>
            </a:r>
            <a:r>
              <a:rPr lang="ru-RU" sz="1800" dirty="0">
                <a:solidFill>
                  <a:schemeClr val="tx1"/>
                </a:solidFill>
              </a:rPr>
              <a:t>бар.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55576" y="3789040"/>
            <a:ext cx="288032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  <a:buNone/>
              <a:defRPr/>
            </a:pPr>
            <a:endParaRPr lang="ru-RU" dirty="0"/>
          </a:p>
          <a:p>
            <a:pPr>
              <a:spcAft>
                <a:spcPts val="0"/>
              </a:spcAft>
              <a:buFont typeface="Wingdings 2"/>
              <a:buNone/>
              <a:defRPr/>
            </a:pPr>
            <a:endParaRPr lang="ru-RU" dirty="0"/>
          </a:p>
          <a:p>
            <a:pPr>
              <a:spcAft>
                <a:spcPts val="0"/>
              </a:spcAft>
              <a:buFont typeface="Wingdings 2"/>
              <a:buNone/>
              <a:defRPr/>
            </a:pPr>
            <a:r>
              <a:rPr lang="ru-RU" dirty="0" err="1">
                <a:solidFill>
                  <a:srgbClr val="002060"/>
                </a:solidFill>
              </a:rPr>
              <a:t>Қазақстанда саяси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қуғын –сүргін құрбандарын еске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алу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күні </a:t>
            </a:r>
            <a:r>
              <a:rPr lang="ru-RU" dirty="0">
                <a:solidFill>
                  <a:srgbClr val="002060"/>
                </a:solidFill>
              </a:rPr>
              <a:t>1997 </a:t>
            </a:r>
            <a:r>
              <a:rPr lang="ru-RU" dirty="0" err="1">
                <a:solidFill>
                  <a:srgbClr val="002060"/>
                </a:solidFill>
              </a:rPr>
              <a:t>жылдан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бері</a:t>
            </a:r>
            <a:r>
              <a:rPr lang="ru-RU" dirty="0">
                <a:solidFill>
                  <a:srgbClr val="002060"/>
                </a:solidFill>
              </a:rPr>
              <a:t>                  31 </a:t>
            </a:r>
            <a:r>
              <a:rPr lang="ru-RU" dirty="0" err="1">
                <a:solidFill>
                  <a:srgbClr val="002060"/>
                </a:solidFill>
              </a:rPr>
              <a:t>мамырда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атап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өтіледі</a:t>
            </a:r>
            <a:r>
              <a:rPr lang="ru-RU" dirty="0">
                <a:solidFill>
                  <a:srgbClr val="002060"/>
                </a:solidFill>
              </a:rPr>
              <a:t>.</a:t>
            </a:r>
            <a:r>
              <a:rPr lang="ru-RU" dirty="0">
                <a:solidFill>
                  <a:srgbClr val="0070C0"/>
                </a:solidFill>
              </a:rPr>
              <a:t> </a:t>
            </a:r>
          </a:p>
        </p:txBody>
      </p:sp>
      <p:pic>
        <p:nvPicPr>
          <p:cNvPr id="5" name="Рисунок 4" descr="images (7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79912" y="3645024"/>
            <a:ext cx="4968552" cy="2935213"/>
          </a:xfrm>
          <a:prstGeom prst="rect">
            <a:avLst/>
          </a:prstGeom>
        </p:spPr>
      </p:pic>
    </p:spTree>
  </p:cSld>
  <p:clrMapOvr>
    <a:masterClrMapping/>
  </p:clrMapOvr>
  <p:transition>
    <p:wheel spokes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683568" y="260649"/>
            <a:ext cx="806489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hlinkClick r:id="rId2"/>
              </a:rPr>
              <a:t>	</a:t>
            </a:r>
            <a:r>
              <a:rPr lang="ru-RU" sz="1650" dirty="0">
                <a:hlinkClick r:id="rId2"/>
              </a:rPr>
              <a:t>1937</a:t>
            </a:r>
            <a:r>
              <a:rPr lang="ru-RU" sz="1650" dirty="0"/>
              <a:t> </a:t>
            </a:r>
            <a:r>
              <a:rPr lang="ru-RU" sz="1650" dirty="0" err="1"/>
              <a:t>жылы</a:t>
            </a:r>
            <a:r>
              <a:rPr lang="ru-RU" sz="1650" dirty="0"/>
              <a:t> БК(б)П </a:t>
            </a:r>
            <a:r>
              <a:rPr lang="ru-RU" sz="1650" dirty="0" err="1"/>
              <a:t>ОК-нің</a:t>
            </a:r>
            <a:r>
              <a:rPr lang="ru-RU" sz="1650" dirty="0"/>
              <a:t>, И. В. </a:t>
            </a:r>
            <a:r>
              <a:rPr lang="ru-RU" sz="1650" dirty="0">
                <a:hlinkClick r:id="rId3"/>
              </a:rPr>
              <a:t>Сталин</a:t>
            </a:r>
            <a:r>
              <a:rPr lang="ru-RU" sz="1650" dirty="0"/>
              <a:t> мен </a:t>
            </a:r>
            <a:r>
              <a:rPr lang="ru-RU" sz="1650" dirty="0" err="1"/>
              <a:t>айналасындағылардың </a:t>
            </a:r>
            <a:r>
              <a:rPr lang="ru-RU" sz="1650" dirty="0"/>
              <a:t>«</a:t>
            </a:r>
            <a:r>
              <a:rPr lang="ru-RU" sz="1650" dirty="0" err="1"/>
              <a:t>халық жаулары</a:t>
            </a:r>
            <a:r>
              <a:rPr lang="ru-RU" sz="1650" dirty="0"/>
              <a:t> </a:t>
            </a:r>
            <a:r>
              <a:rPr lang="ru-RU" sz="1650" dirty="0" err="1"/>
              <a:t>және олардың</a:t>
            </a:r>
            <a:r>
              <a:rPr lang="ru-RU" sz="1650" dirty="0"/>
              <a:t> </a:t>
            </a:r>
            <a:r>
              <a:rPr lang="ru-RU" sz="1650" dirty="0" err="1">
                <a:hlinkClick r:id="rId4"/>
              </a:rPr>
              <a:t>құйыршықтарын</a:t>
            </a:r>
            <a:r>
              <a:rPr lang="ru-RU" sz="1650" dirty="0"/>
              <a:t> </a:t>
            </a:r>
            <a:r>
              <a:rPr lang="ru-RU" sz="1650" dirty="0" err="1"/>
              <a:t>түп-тамырымен жоюдың</a:t>
            </a:r>
            <a:r>
              <a:rPr lang="ru-RU" sz="1650" dirty="0"/>
              <a:t>» </a:t>
            </a:r>
            <a:r>
              <a:rPr lang="ru-RU" sz="1650" dirty="0" err="1"/>
              <a:t>қажеттігі жөніндегі нұсқауы барлық жерде</a:t>
            </a:r>
            <a:r>
              <a:rPr lang="ru-RU" sz="1650" dirty="0"/>
              <a:t> </a:t>
            </a:r>
            <a:r>
              <a:rPr lang="ru-RU" sz="1650" dirty="0" err="1"/>
              <a:t>қолдау тапты</a:t>
            </a:r>
            <a:r>
              <a:rPr lang="ru-RU" sz="1650" dirty="0"/>
              <a:t>.  Осы </a:t>
            </a:r>
            <a:r>
              <a:rPr lang="ru-RU" sz="1650" dirty="0" err="1"/>
              <a:t>жағдайда </a:t>
            </a:r>
            <a:r>
              <a:rPr lang="ru-RU" sz="1650" dirty="0"/>
              <a:t>И. В. Сталин мен </a:t>
            </a:r>
            <a:r>
              <a:rPr lang="ru-RU" sz="1650" dirty="0" err="1"/>
              <a:t>серіктері</a:t>
            </a:r>
            <a:r>
              <a:rPr lang="ru-RU" sz="1650" dirty="0"/>
              <a:t> </a:t>
            </a:r>
            <a:r>
              <a:rPr lang="ru-RU" sz="1650" dirty="0" err="1">
                <a:hlinkClick r:id="rId5"/>
              </a:rPr>
              <a:t>оппозицияны</a:t>
            </a:r>
            <a:r>
              <a:rPr lang="ru-RU" sz="1650" dirty="0"/>
              <a:t> </a:t>
            </a:r>
            <a:r>
              <a:rPr lang="ru-RU" sz="1650" dirty="0" err="1"/>
              <a:t>орталықта ғана емес</a:t>
            </a:r>
            <a:r>
              <a:rPr lang="ru-RU" sz="1650" dirty="0"/>
              <a:t>, </a:t>
            </a:r>
            <a:r>
              <a:rPr lang="ru-RU" sz="1650" dirty="0" err="1"/>
              <a:t>ұлттық </a:t>
            </a:r>
            <a:r>
              <a:rPr lang="ru-RU" sz="1650" dirty="0" err="1">
                <a:hlinkClick r:id="rId6"/>
              </a:rPr>
              <a:t>республикаларда</a:t>
            </a:r>
            <a:r>
              <a:rPr lang="ru-RU" sz="1650" dirty="0"/>
              <a:t> да </a:t>
            </a:r>
            <a:r>
              <a:rPr lang="ru-RU" sz="1650" dirty="0" err="1"/>
              <a:t>біржолата</a:t>
            </a:r>
            <a:r>
              <a:rPr lang="ru-RU" sz="1650" dirty="0"/>
              <a:t> </a:t>
            </a:r>
            <a:r>
              <a:rPr lang="ru-RU" sz="1650" dirty="0" err="1"/>
              <a:t>талқандауды ұйғарды</a:t>
            </a:r>
            <a:r>
              <a:rPr lang="ru-RU" sz="1650" dirty="0"/>
              <a:t>.</a:t>
            </a:r>
          </a:p>
          <a:p>
            <a:r>
              <a:rPr lang="ru-RU" sz="1650" dirty="0">
                <a:hlinkClick r:id="rId7"/>
              </a:rPr>
              <a:t>	1928</a:t>
            </a:r>
            <a:r>
              <a:rPr lang="ru-RU" sz="1650" dirty="0"/>
              <a:t> </a:t>
            </a:r>
            <a:r>
              <a:rPr lang="ru-RU" sz="1650" dirty="0" err="1"/>
              <a:t>жылдың ортасынан</a:t>
            </a:r>
            <a:r>
              <a:rPr lang="ru-RU" sz="1650" dirty="0"/>
              <a:t> </a:t>
            </a:r>
            <a:r>
              <a:rPr lang="ru-RU" sz="1650" dirty="0" err="1"/>
              <a:t>бастап</a:t>
            </a:r>
            <a:r>
              <a:rPr lang="ru-RU" sz="1650" dirty="0"/>
              <a:t> </a:t>
            </a:r>
            <a:r>
              <a:rPr lang="ru-RU" sz="1650" u="sng" dirty="0" err="1"/>
              <a:t>Алаш</a:t>
            </a:r>
            <a:r>
              <a:rPr lang="ru-RU" sz="1650" u="sng" dirty="0"/>
              <a:t> </a:t>
            </a:r>
            <a:r>
              <a:rPr lang="ru-RU" sz="1650" u="sng" dirty="0" err="1"/>
              <a:t>қозғалысына</a:t>
            </a:r>
            <a:r>
              <a:rPr lang="ru-RU" sz="1650" dirty="0"/>
              <a:t> </a:t>
            </a:r>
            <a:r>
              <a:rPr lang="ru-RU" sz="1650" dirty="0" err="1"/>
              <a:t>қатысқан зиялылар</a:t>
            </a:r>
            <a:r>
              <a:rPr lang="ru-RU" sz="1650" dirty="0"/>
              <a:t> </a:t>
            </a:r>
            <a:r>
              <a:rPr lang="ru-RU" sz="1650" dirty="0" err="1"/>
              <a:t>жаппай</a:t>
            </a:r>
            <a:r>
              <a:rPr lang="ru-RU" sz="1650" dirty="0"/>
              <a:t> </a:t>
            </a:r>
            <a:r>
              <a:rPr lang="ru-RU" sz="1650" dirty="0" err="1"/>
              <a:t>тұтқындала бастады</a:t>
            </a:r>
            <a:r>
              <a:rPr lang="ru-RU" sz="1650" dirty="0"/>
              <a:t>. </a:t>
            </a:r>
            <a:r>
              <a:rPr lang="ru-RU" sz="1650" dirty="0" err="1"/>
              <a:t>Оларға «буржуазияшыл-ұлтшылдар» деген</a:t>
            </a:r>
            <a:r>
              <a:rPr lang="ru-RU" sz="1650" dirty="0"/>
              <a:t> </a:t>
            </a:r>
            <a:r>
              <a:rPr lang="ru-RU" sz="1650" dirty="0" err="1"/>
              <a:t>жалған айып</a:t>
            </a:r>
            <a:r>
              <a:rPr lang="ru-RU" sz="1650" dirty="0"/>
              <a:t> </a:t>
            </a:r>
            <a:r>
              <a:rPr lang="ru-RU" sz="1650" dirty="0" err="1"/>
              <a:t>тағылды.</a:t>
            </a:r>
            <a:r>
              <a:rPr lang="ru-RU" sz="1650" dirty="0"/>
              <a:t> </a:t>
            </a:r>
            <a:r>
              <a:rPr lang="ru-RU" sz="1650" dirty="0" err="1"/>
              <a:t>Сол</a:t>
            </a:r>
            <a:r>
              <a:rPr lang="ru-RU" sz="1650" dirty="0"/>
              <a:t> </a:t>
            </a:r>
            <a:r>
              <a:rPr lang="ru-RU" sz="1650" dirty="0" err="1"/>
              <a:t>жылы</a:t>
            </a:r>
            <a:r>
              <a:rPr lang="ru-RU" sz="1650" dirty="0"/>
              <a:t> 44 </a:t>
            </a:r>
            <a:r>
              <a:rPr lang="ru-RU" sz="1650" dirty="0" err="1"/>
              <a:t>алашордашы</a:t>
            </a:r>
            <a:r>
              <a:rPr lang="ru-RU" sz="1650" dirty="0"/>
              <a:t> </a:t>
            </a:r>
            <a:r>
              <a:rPr lang="ru-RU" sz="1650" dirty="0" err="1"/>
              <a:t>тұтқындалып</a:t>
            </a:r>
            <a:r>
              <a:rPr lang="ru-RU" sz="1650" dirty="0"/>
              <a:t>, </a:t>
            </a:r>
            <a:r>
              <a:rPr lang="ru-RU" sz="1650" dirty="0" err="1"/>
              <a:t>оның ішінде</a:t>
            </a:r>
            <a:r>
              <a:rPr lang="ru-RU" sz="1650" dirty="0"/>
              <a:t> Д.</a:t>
            </a:r>
            <a:r>
              <a:rPr lang="ru-RU" sz="1650" dirty="0" err="1"/>
              <a:t>Әділев</a:t>
            </a:r>
            <a:r>
              <a:rPr lang="ru-RU" sz="1650" dirty="0"/>
              <a:t>, Ж. </a:t>
            </a:r>
            <a:r>
              <a:rPr lang="ru-RU" sz="1650" u="sng" dirty="0" err="1"/>
              <a:t>Аймауытов</a:t>
            </a:r>
            <a:r>
              <a:rPr lang="ru-RU" sz="1650" dirty="0"/>
              <a:t>, Ә.</a:t>
            </a:r>
            <a:r>
              <a:rPr lang="ru-RU" sz="1650" dirty="0" err="1"/>
              <a:t>Байділдин</a:t>
            </a:r>
            <a:r>
              <a:rPr lang="ru-RU" sz="1650" dirty="0"/>
              <a:t>, ату </a:t>
            </a:r>
            <a:r>
              <a:rPr lang="ru-RU" sz="1650" dirty="0" err="1"/>
              <a:t>жазасына</a:t>
            </a:r>
            <a:r>
              <a:rPr lang="ru-RU" sz="1650" dirty="0"/>
              <a:t> </a:t>
            </a:r>
            <a:r>
              <a:rPr lang="ru-RU" sz="1650" dirty="0" err="1"/>
              <a:t>кесілді</a:t>
            </a:r>
            <a:r>
              <a:rPr lang="ru-RU" sz="1650" dirty="0"/>
              <a:t> </a:t>
            </a:r>
            <a:r>
              <a:rPr lang="ru-RU" sz="1650" dirty="0" err="1"/>
              <a:t>Қалғандары түрмеге қамалады</a:t>
            </a:r>
            <a:r>
              <a:rPr lang="ru-RU" sz="1650" dirty="0"/>
              <a:t>. </a:t>
            </a:r>
            <a:r>
              <a:rPr lang="ru-RU" sz="1650" dirty="0" err="1"/>
              <a:t>Ұлттық зиялылардың екінші</a:t>
            </a:r>
            <a:r>
              <a:rPr lang="ru-RU" sz="1650" dirty="0"/>
              <a:t> </a:t>
            </a:r>
            <a:r>
              <a:rPr lang="ru-RU" sz="1650" dirty="0" err="1"/>
              <a:t>тобы</a:t>
            </a:r>
            <a:r>
              <a:rPr lang="ru-RU" sz="1650" dirty="0"/>
              <a:t> </a:t>
            </a:r>
            <a:r>
              <a:rPr lang="ru-RU" sz="1650" dirty="0">
                <a:hlinkClick r:id="rId8"/>
              </a:rPr>
              <a:t>1930</a:t>
            </a:r>
            <a:r>
              <a:rPr lang="ru-RU" sz="1650" dirty="0"/>
              <a:t> </a:t>
            </a:r>
            <a:r>
              <a:rPr lang="ru-RU" sz="1650" dirty="0" err="1"/>
              <a:t>жылдың</a:t>
            </a:r>
            <a:r>
              <a:rPr lang="ru-RU" sz="1650" dirty="0"/>
              <a:t> </a:t>
            </a:r>
            <a:r>
              <a:rPr lang="ru-RU" sz="1650" dirty="0" err="1">
                <a:hlinkClick r:id="rId9"/>
              </a:rPr>
              <a:t>қыркүйек</a:t>
            </a:r>
            <a:r>
              <a:rPr lang="ru-RU" sz="1650" dirty="0"/>
              <a:t>–</a:t>
            </a:r>
            <a:r>
              <a:rPr lang="ru-RU" sz="1650" dirty="0" err="1">
                <a:hlinkClick r:id="rId10"/>
              </a:rPr>
              <a:t>қазан</a:t>
            </a:r>
            <a:r>
              <a:rPr lang="ru-RU" sz="1650" dirty="0"/>
              <a:t> </a:t>
            </a:r>
            <a:r>
              <a:rPr lang="ru-RU" sz="1650" dirty="0" err="1"/>
              <a:t>айларында</a:t>
            </a:r>
            <a:r>
              <a:rPr lang="ru-RU" sz="1650" dirty="0"/>
              <a:t> </a:t>
            </a:r>
            <a:r>
              <a:rPr lang="ru-RU" sz="1650" dirty="0" err="1"/>
              <a:t>тұтқындалып</a:t>
            </a:r>
            <a:r>
              <a:rPr lang="ru-RU" sz="1650" dirty="0"/>
              <a:t>, </a:t>
            </a:r>
            <a:r>
              <a:rPr lang="ru-RU" sz="1650" dirty="0" err="1"/>
              <a:t>оның </a:t>
            </a:r>
            <a:r>
              <a:rPr lang="ru-RU" sz="1650" dirty="0"/>
              <a:t>15-і </a:t>
            </a:r>
            <a:r>
              <a:rPr lang="ru-RU" sz="1650" dirty="0" err="1"/>
              <a:t>Орталық</a:t>
            </a:r>
            <a:r>
              <a:rPr lang="ru-RU" sz="1650" dirty="0"/>
              <a:t>, </a:t>
            </a:r>
            <a:r>
              <a:rPr lang="ru-RU" sz="1650" dirty="0" err="1"/>
              <a:t>Ресейге</a:t>
            </a:r>
            <a:r>
              <a:rPr lang="ru-RU" sz="1650" dirty="0"/>
              <a:t> </a:t>
            </a:r>
            <a:r>
              <a:rPr lang="ru-RU" sz="1650" dirty="0" err="1"/>
              <a:t>жер</a:t>
            </a:r>
            <a:r>
              <a:rPr lang="ru-RU" sz="1650" dirty="0"/>
              <a:t> </a:t>
            </a:r>
            <a:r>
              <a:rPr lang="ru-RU" sz="1650" dirty="0" err="1"/>
              <a:t>аударылды</a:t>
            </a:r>
            <a:r>
              <a:rPr lang="ru-RU" sz="1650" dirty="0"/>
              <a:t>.</a:t>
            </a:r>
          </a:p>
          <a:p>
            <a:r>
              <a:rPr lang="ru-RU" sz="1650" dirty="0"/>
              <a:t>	</a:t>
            </a:r>
            <a:r>
              <a:rPr lang="ru-RU" sz="1650" i="1" dirty="0">
                <a:hlinkClick r:id="rId11"/>
              </a:rPr>
              <a:t>1936</a:t>
            </a:r>
            <a:r>
              <a:rPr lang="ru-RU" sz="1650" i="1" dirty="0"/>
              <a:t>–</a:t>
            </a:r>
            <a:r>
              <a:rPr lang="ru-RU" sz="1650" i="1" dirty="0">
                <a:hlinkClick r:id="rId12"/>
              </a:rPr>
              <a:t>1938</a:t>
            </a:r>
            <a:r>
              <a:rPr lang="ru-RU" sz="1650" i="1" dirty="0"/>
              <a:t> </a:t>
            </a:r>
            <a:r>
              <a:rPr lang="ru-RU" sz="1650" i="1" dirty="0" err="1"/>
              <a:t>жылдары</a:t>
            </a:r>
            <a:r>
              <a:rPr lang="ru-RU" sz="1650" i="1" dirty="0"/>
              <a:t> </a:t>
            </a:r>
            <a:r>
              <a:rPr lang="ru-RU" sz="1650" i="1" dirty="0" err="1"/>
              <a:t>Қазақстанда </a:t>
            </a:r>
            <a:r>
              <a:rPr lang="ru-RU" sz="1650" i="1" dirty="0"/>
              <a:t>25833 </a:t>
            </a:r>
            <a:r>
              <a:rPr lang="ru-RU" sz="1650" i="1" dirty="0" err="1"/>
              <a:t>адам</a:t>
            </a:r>
            <a:r>
              <a:rPr lang="ru-RU" sz="1650" i="1" dirty="0"/>
              <a:t> </a:t>
            </a:r>
            <a:r>
              <a:rPr lang="ru-RU" sz="1650" i="1" dirty="0" err="1">
                <a:hlinkClick r:id="rId13"/>
              </a:rPr>
              <a:t>партиядан</a:t>
            </a:r>
            <a:r>
              <a:rPr lang="ru-RU" sz="1650" i="1" dirty="0"/>
              <a:t> </a:t>
            </a:r>
            <a:r>
              <a:rPr lang="ru-RU" sz="1650" i="1" dirty="0" err="1"/>
              <a:t>шығарылып</a:t>
            </a:r>
            <a:r>
              <a:rPr lang="ru-RU" sz="1650" i="1" dirty="0"/>
              <a:t>, </a:t>
            </a:r>
            <a:r>
              <a:rPr lang="ru-RU" sz="1650" i="1" dirty="0" err="1"/>
              <a:t>олардың </a:t>
            </a:r>
            <a:r>
              <a:rPr lang="ru-RU" sz="1650" i="1" dirty="0"/>
              <a:t>8544-іне «</a:t>
            </a:r>
            <a:r>
              <a:rPr lang="ru-RU" sz="1650" i="1" dirty="0" err="1"/>
              <a:t>халық жаулары</a:t>
            </a:r>
            <a:r>
              <a:rPr lang="ru-RU" sz="1650" i="1" dirty="0"/>
              <a:t>» т. б. </a:t>
            </a:r>
            <a:r>
              <a:rPr lang="ru-RU" sz="1650" i="1" dirty="0" err="1"/>
              <a:t>айыптар</a:t>
            </a:r>
            <a:r>
              <a:rPr lang="ru-RU" sz="1650" i="1" dirty="0"/>
              <a:t> </a:t>
            </a:r>
            <a:r>
              <a:rPr lang="ru-RU" sz="1650" i="1" dirty="0" err="1"/>
              <a:t>тағылды</a:t>
            </a:r>
            <a:r>
              <a:rPr lang="ru-RU" sz="1650" dirty="0" err="1"/>
              <a:t>.</a:t>
            </a:r>
            <a:r>
              <a:rPr lang="ru-RU" sz="1650" dirty="0"/>
              <a:t> </a:t>
            </a:r>
            <a:r>
              <a:rPr lang="ru-RU" sz="1650" dirty="0" err="1"/>
              <a:t>Танымал</a:t>
            </a:r>
            <a:r>
              <a:rPr lang="ru-RU" sz="1650" dirty="0"/>
              <a:t> </a:t>
            </a:r>
            <a:r>
              <a:rPr lang="ru-RU" sz="1650" dirty="0" err="1"/>
              <a:t>қазақ зиялылары</a:t>
            </a:r>
            <a:r>
              <a:rPr lang="ru-RU" sz="1650" dirty="0"/>
              <a:t>, </a:t>
            </a:r>
            <a:r>
              <a:rPr lang="ru-RU" sz="1650" dirty="0" err="1"/>
              <a:t>Алаш</a:t>
            </a:r>
            <a:r>
              <a:rPr lang="ru-RU" sz="1650" dirty="0"/>
              <a:t> </a:t>
            </a:r>
            <a:r>
              <a:rPr lang="ru-RU" sz="1650" dirty="0" err="1"/>
              <a:t>қайраткерлері түгелге жуық саяси</a:t>
            </a:r>
            <a:r>
              <a:rPr lang="ru-RU" sz="1650" dirty="0"/>
              <a:t> </a:t>
            </a:r>
            <a:r>
              <a:rPr lang="ru-RU" sz="1650" dirty="0" err="1"/>
              <a:t>қуғын-сүргінге ұшырады.</a:t>
            </a:r>
            <a:r>
              <a:rPr lang="ru-RU" sz="1650" dirty="0"/>
              <a:t> </a:t>
            </a:r>
            <a:r>
              <a:rPr lang="ru-RU" sz="1650" dirty="0" err="1"/>
              <a:t>Олардың отбасы</a:t>
            </a:r>
            <a:r>
              <a:rPr lang="ru-RU" sz="1650" dirty="0"/>
              <a:t> </a:t>
            </a:r>
            <a:r>
              <a:rPr lang="ru-RU" sz="1650" dirty="0" err="1"/>
              <a:t>мүшелері </a:t>
            </a:r>
            <a:r>
              <a:rPr lang="ru-RU" sz="1650" dirty="0"/>
              <a:t>де </a:t>
            </a:r>
            <a:r>
              <a:rPr lang="ru-RU" sz="1650" dirty="0" err="1"/>
              <a:t>жазықсыз қудалау көрді</a:t>
            </a:r>
            <a:r>
              <a:rPr lang="ru-RU" sz="1650" dirty="0"/>
              <a:t>. </a:t>
            </a:r>
          </a:p>
          <a:p>
            <a:r>
              <a:rPr lang="ru-RU" sz="1650" dirty="0">
                <a:hlinkClick r:id="rId14"/>
              </a:rPr>
              <a:t>	1931</a:t>
            </a:r>
            <a:r>
              <a:rPr lang="ru-RU" sz="1650" dirty="0"/>
              <a:t> -</a:t>
            </a:r>
            <a:r>
              <a:rPr lang="ru-RU" sz="1650" dirty="0">
                <a:hlinkClick r:id="rId15"/>
              </a:rPr>
              <a:t>1954</a:t>
            </a:r>
            <a:r>
              <a:rPr lang="ru-RU" sz="1650" dirty="0"/>
              <a:t> 1 </a:t>
            </a:r>
            <a:r>
              <a:rPr lang="ru-RU" sz="1650" dirty="0" err="1"/>
              <a:t>ақпанына дейінгі</a:t>
            </a:r>
            <a:r>
              <a:rPr lang="ru-RU" sz="1650" dirty="0"/>
              <a:t> </a:t>
            </a:r>
            <a:r>
              <a:rPr lang="ru-RU" sz="1650" dirty="0" err="1"/>
              <a:t>кезеңде КСРО-да</a:t>
            </a:r>
            <a:r>
              <a:rPr lang="ru-RU" sz="1650" dirty="0"/>
              <a:t> </a:t>
            </a:r>
            <a:r>
              <a:rPr lang="ru-RU" sz="1650" dirty="0" err="1"/>
              <a:t>соттан</a:t>
            </a:r>
            <a:r>
              <a:rPr lang="ru-RU" sz="1650" dirty="0"/>
              <a:t> </a:t>
            </a:r>
            <a:r>
              <a:rPr lang="ru-RU" sz="1650" dirty="0" err="1"/>
              <a:t>тыс</a:t>
            </a:r>
            <a:r>
              <a:rPr lang="ru-RU" sz="1650" dirty="0"/>
              <a:t> </a:t>
            </a:r>
            <a:r>
              <a:rPr lang="ru-RU" sz="1650" dirty="0" err="1"/>
              <a:t>және </a:t>
            </a:r>
            <a:r>
              <a:rPr lang="ru-RU" sz="1650" dirty="0"/>
              <a:t>сот </a:t>
            </a:r>
            <a:r>
              <a:rPr lang="ru-RU" sz="1650" dirty="0" err="1"/>
              <a:t>органдары</a:t>
            </a:r>
            <a:r>
              <a:rPr lang="ru-RU" sz="1650" dirty="0"/>
              <a:t> 3 </a:t>
            </a:r>
            <a:r>
              <a:rPr lang="ru-RU" sz="1650" dirty="0" err="1"/>
              <a:t>млн</a:t>
            </a:r>
            <a:r>
              <a:rPr lang="ru-RU" sz="1650" dirty="0"/>
              <a:t> 777 </a:t>
            </a:r>
            <a:r>
              <a:rPr lang="ru-RU" sz="1650" dirty="0" err="1"/>
              <a:t>мың адамды</a:t>
            </a:r>
            <a:r>
              <a:rPr lang="ru-RU" sz="1650" dirty="0"/>
              <a:t> ату </a:t>
            </a:r>
            <a:r>
              <a:rPr lang="ru-RU" sz="1650" dirty="0" err="1"/>
              <a:t>жазасына</a:t>
            </a:r>
            <a:r>
              <a:rPr lang="ru-RU" sz="1650" dirty="0"/>
              <a:t> </a:t>
            </a:r>
            <a:r>
              <a:rPr lang="ru-RU" sz="1650" dirty="0" err="1"/>
              <a:t>соттап</a:t>
            </a:r>
            <a:r>
              <a:rPr lang="ru-RU" sz="1650" dirty="0"/>
              <a:t>, </a:t>
            </a:r>
            <a:r>
              <a:rPr lang="ru-RU" sz="1650" dirty="0" err="1"/>
              <a:t>оның </a:t>
            </a:r>
            <a:r>
              <a:rPr lang="ru-RU" sz="1650" dirty="0"/>
              <a:t>643 </a:t>
            </a:r>
            <a:r>
              <a:rPr lang="ru-RU" sz="1650" dirty="0" err="1"/>
              <a:t>мыңына үкім орындалса</a:t>
            </a:r>
            <a:r>
              <a:rPr lang="ru-RU" sz="1650" dirty="0"/>
              <a:t>, ал 2 </a:t>
            </a:r>
            <a:r>
              <a:rPr lang="ru-RU" sz="1650" dirty="0" err="1"/>
              <a:t>млн</a:t>
            </a:r>
            <a:r>
              <a:rPr lang="ru-RU" sz="1650" dirty="0"/>
              <a:t> 369 </a:t>
            </a:r>
            <a:r>
              <a:rPr lang="ru-RU" sz="1650" dirty="0" err="1"/>
              <a:t>мыңын </a:t>
            </a:r>
            <a:r>
              <a:rPr lang="ru-RU" sz="1650" dirty="0"/>
              <a:t>25 </a:t>
            </a:r>
            <a:r>
              <a:rPr lang="ru-RU" sz="1650" dirty="0" err="1"/>
              <a:t>жылға дейінгі</a:t>
            </a:r>
            <a:r>
              <a:rPr lang="ru-RU" sz="1650" dirty="0"/>
              <a:t> </a:t>
            </a:r>
            <a:r>
              <a:rPr lang="ru-RU" sz="1650" dirty="0" err="1"/>
              <a:t>мерзімге</a:t>
            </a:r>
            <a:r>
              <a:rPr lang="ru-RU" sz="1650" dirty="0"/>
              <a:t> </a:t>
            </a:r>
            <a:r>
              <a:rPr lang="ru-RU" sz="1650" dirty="0" err="1"/>
              <a:t>түрмелерге қамап</a:t>
            </a:r>
            <a:r>
              <a:rPr lang="ru-RU" sz="1650" dirty="0"/>
              <a:t>, </a:t>
            </a:r>
            <a:r>
              <a:rPr lang="ru-RU" sz="1650" dirty="0" err="1"/>
              <a:t>лагерьлерге</a:t>
            </a:r>
            <a:r>
              <a:rPr lang="ru-RU" sz="1650" dirty="0"/>
              <a:t> </a:t>
            </a:r>
            <a:r>
              <a:rPr lang="ru-RU" sz="1650" dirty="0" err="1"/>
              <a:t>айдаған</a:t>
            </a:r>
            <a:r>
              <a:rPr lang="ru-RU" sz="1650" dirty="0"/>
              <a:t>. </a:t>
            </a:r>
            <a:r>
              <a:rPr lang="ru-RU" sz="1650" dirty="0" err="1"/>
              <a:t>Жалған айып</a:t>
            </a:r>
            <a:r>
              <a:rPr lang="ru-RU" sz="1650" dirty="0"/>
              <a:t> </a:t>
            </a:r>
            <a:r>
              <a:rPr lang="ru-RU" sz="1650" dirty="0" err="1"/>
              <a:t>тағылғандардың қатарына </a:t>
            </a:r>
            <a:r>
              <a:rPr lang="ru-RU" sz="1650" dirty="0">
                <a:hlinkClick r:id="rId14"/>
              </a:rPr>
              <a:t>1931</a:t>
            </a:r>
            <a:r>
              <a:rPr lang="ru-RU" sz="1650" dirty="0"/>
              <a:t>–</a:t>
            </a:r>
            <a:r>
              <a:rPr lang="ru-RU" sz="1650" dirty="0">
                <a:hlinkClick r:id="rId16"/>
              </a:rPr>
              <a:t>1933</a:t>
            </a:r>
            <a:r>
              <a:rPr lang="ru-RU" sz="1650" dirty="0"/>
              <a:t> </a:t>
            </a:r>
            <a:r>
              <a:rPr lang="ru-RU" sz="1650" dirty="0" err="1"/>
              <a:t>жж</a:t>
            </a:r>
            <a:r>
              <a:rPr lang="ru-RU" sz="1650" dirty="0"/>
              <a:t> </a:t>
            </a:r>
            <a:r>
              <a:rPr lang="ru-RU" sz="1650" dirty="0" err="1"/>
              <a:t>қазақтардың жаппай</a:t>
            </a:r>
            <a:r>
              <a:rPr lang="ru-RU" sz="1650" dirty="0"/>
              <a:t> </a:t>
            </a:r>
            <a:r>
              <a:rPr lang="ru-RU" sz="1650" dirty="0" err="1"/>
              <a:t>қырылуына байланысты</a:t>
            </a:r>
            <a:r>
              <a:rPr lang="ru-RU" sz="1650" dirty="0"/>
              <a:t> </a:t>
            </a:r>
            <a:r>
              <a:rPr lang="ru-RU" sz="1650" dirty="0" err="1"/>
              <a:t>ашық наразылық білдіріп</a:t>
            </a:r>
            <a:r>
              <a:rPr lang="ru-RU" sz="1650" dirty="0"/>
              <a:t>, </a:t>
            </a:r>
            <a:r>
              <a:rPr lang="ru-RU" sz="1650" dirty="0" err="1"/>
              <a:t>Қазақстан халқының</a:t>
            </a:r>
            <a:r>
              <a:rPr lang="ru-RU" sz="1650" dirty="0"/>
              <a:t> </a:t>
            </a:r>
            <a:r>
              <a:rPr lang="ru-RU" sz="1650" dirty="0" err="1">
                <a:hlinkClick r:id="rId17"/>
              </a:rPr>
              <a:t>мүдделерін</a:t>
            </a:r>
            <a:r>
              <a:rPr lang="ru-RU" sz="1650" dirty="0"/>
              <a:t> </a:t>
            </a:r>
            <a:r>
              <a:rPr lang="ru-RU" sz="1650" dirty="0" err="1"/>
              <a:t>қорғағандар </a:t>
            </a:r>
            <a:r>
              <a:rPr lang="ru-RU" sz="1650" dirty="0"/>
              <a:t>да </a:t>
            </a:r>
            <a:r>
              <a:rPr lang="ru-RU" sz="1650" dirty="0" err="1"/>
              <a:t>қосылды</a:t>
            </a:r>
            <a:r>
              <a:rPr lang="ru-RU" sz="1650" dirty="0"/>
              <a:t>. </a:t>
            </a:r>
            <a:r>
              <a:rPr lang="ru-RU" sz="1650" dirty="0" err="1"/>
              <a:t>Ашық </a:t>
            </a:r>
            <a:r>
              <a:rPr lang="ru-RU" sz="1650" dirty="0">
                <a:hlinkClick r:id="rId18"/>
              </a:rPr>
              <a:t>сот</a:t>
            </a:r>
            <a:r>
              <a:rPr lang="ru-RU" sz="1650" dirty="0"/>
              <a:t> </a:t>
            </a:r>
            <a:r>
              <a:rPr lang="ru-RU" sz="1650" dirty="0" err="1"/>
              <a:t>процестері</a:t>
            </a:r>
            <a:r>
              <a:rPr lang="ru-RU" sz="1650" dirty="0"/>
              <a:t> </a:t>
            </a:r>
            <a:r>
              <a:rPr lang="ru-RU" sz="1650" dirty="0">
                <a:hlinkClick r:id="rId2"/>
              </a:rPr>
              <a:t>1937</a:t>
            </a:r>
            <a:r>
              <a:rPr lang="ru-RU" sz="1650" dirty="0"/>
              <a:t> </a:t>
            </a:r>
            <a:r>
              <a:rPr lang="ru-RU" sz="1650" dirty="0" err="1"/>
              <a:t>жылы</a:t>
            </a:r>
            <a:r>
              <a:rPr lang="ru-RU" sz="1650" dirty="0"/>
              <a:t> </a:t>
            </a:r>
            <a:r>
              <a:rPr lang="ru-RU" sz="1650" dirty="0" err="1"/>
              <a:t>республиканың Үржар</a:t>
            </a:r>
            <a:r>
              <a:rPr lang="ru-RU" sz="1650" dirty="0"/>
              <a:t>, </a:t>
            </a:r>
            <a:r>
              <a:rPr lang="ru-RU" sz="1650" dirty="0" err="1"/>
              <a:t>Преснов</a:t>
            </a:r>
            <a:r>
              <a:rPr lang="ru-RU" sz="1650" dirty="0"/>
              <a:t> т. б. </a:t>
            </a:r>
            <a:r>
              <a:rPr lang="ru-RU" sz="1650" dirty="0" err="1"/>
              <a:t>аудандарында</a:t>
            </a:r>
            <a:r>
              <a:rPr lang="ru-RU" sz="1650" dirty="0"/>
              <a:t> </a:t>
            </a:r>
            <a:r>
              <a:rPr lang="ru-RU" sz="1650" dirty="0" err="1"/>
              <a:t>болып</a:t>
            </a:r>
            <a:r>
              <a:rPr lang="ru-RU" sz="1650" dirty="0"/>
              <a:t> </a:t>
            </a:r>
            <a:r>
              <a:rPr lang="ru-RU" sz="1650" dirty="0" err="1"/>
              <a:t>өтті.</a:t>
            </a:r>
            <a:r>
              <a:rPr lang="ru-RU" sz="1650" dirty="0"/>
              <a:t> </a:t>
            </a:r>
          </a:p>
        </p:txBody>
      </p:sp>
    </p:spTree>
  </p:cSld>
  <p:clrMapOvr>
    <a:masterClrMapping/>
  </p:clrMapOvr>
  <p:transition>
    <p:pull dir="r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55576" y="260648"/>
            <a:ext cx="8136904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0"/>
              </a:spcBef>
              <a:buNone/>
            </a:pPr>
            <a:r>
              <a:rPr lang="ru-RU" sz="1600" u="sng" dirty="0">
                <a:latin typeface="Arial" pitchFamily="34" charset="0"/>
                <a:cs typeface="Arial" pitchFamily="34" charset="0"/>
                <a:hlinkClick r:id="rId2"/>
              </a:rPr>
              <a:t>	1937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 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жылы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қарашада Қарағанды облысының 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Ә.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Асылбеков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, Н.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Нүрсейітов, 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М.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Ғатаулин 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т. б.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басшыларының үстінен жүргізілген 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сот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процесі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халықтың жан-жақты талқылауына ұласты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.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Алайда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«халық жауларының» негізгі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көпшілігінің тағдыры 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КСРО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Жоғарғы Сотының Әскери алқасының мәжілістерінде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, «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екілік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» пен «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үштік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»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атанғандар 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мен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НКВД-ның ерекше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кеңестерінде құпия жағдайда шешіліп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жатты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. </a:t>
            </a:r>
            <a:r>
              <a:rPr lang="ru-RU" sz="1600" dirty="0">
                <a:latin typeface="Arial" pitchFamily="34" charset="0"/>
                <a:cs typeface="Arial" pitchFamily="34" charset="0"/>
                <a:hlinkClick r:id="rId3"/>
              </a:rPr>
              <a:t>1930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 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жылдардың ортасында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Л.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Мирзоян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,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Ү.Құлымбетов, 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Н.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Нұрмақов, 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Т.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Рысқұлов.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О.Жандосов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,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Т.</a:t>
            </a:r>
            <a:r>
              <a:rPr lang="ru-RU" sz="1600" dirty="0" err="1">
                <a:latin typeface="Arial" pitchFamily="34" charset="0"/>
                <a:cs typeface="Arial" pitchFamily="34" charset="0"/>
                <a:hlinkClick r:id="rId4"/>
              </a:rPr>
              <a:t>Жүргенов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 сынды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көрнекті 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партия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және мемлекет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қайраткерлері 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«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халық жаулары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»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ретінде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тұтқындалды</a:t>
            </a:r>
            <a:endParaRPr lang="ru-RU" sz="1600" i="1" dirty="0">
              <a:latin typeface="Arial" pitchFamily="34" charset="0"/>
              <a:cs typeface="Arial" pitchFamily="34" charset="0"/>
              <a:hlinkClick r:id="rId5"/>
            </a:endParaRPr>
          </a:p>
          <a:p>
            <a:pPr algn="just">
              <a:spcBef>
                <a:spcPts val="0"/>
              </a:spcBef>
            </a:pPr>
            <a:r>
              <a:rPr lang="ru-RU" sz="1600" i="1" dirty="0">
                <a:latin typeface="Arial" pitchFamily="34" charset="0"/>
                <a:cs typeface="Arial" pitchFamily="34" charset="0"/>
                <a:hlinkClick r:id="rId5"/>
              </a:rPr>
              <a:t>	1920</a:t>
            </a:r>
            <a:r>
              <a:rPr lang="ru-RU" sz="1600" i="1" dirty="0">
                <a:latin typeface="Arial" pitchFamily="34" charset="0"/>
                <a:cs typeface="Arial" pitchFamily="34" charset="0"/>
              </a:rPr>
              <a:t>–</a:t>
            </a:r>
            <a:r>
              <a:rPr lang="ru-RU" sz="1600" i="1" dirty="0">
                <a:latin typeface="Arial" pitchFamily="34" charset="0"/>
                <a:cs typeface="Arial" pitchFamily="34" charset="0"/>
                <a:hlinkClick r:id="rId6"/>
              </a:rPr>
              <a:t>1950</a:t>
            </a:r>
            <a:r>
              <a:rPr lang="ru-RU" sz="1600" i="1" dirty="0">
                <a:latin typeface="Arial" pitchFamily="34" charset="0"/>
                <a:cs typeface="Arial" pitchFamily="34" charset="0"/>
              </a:rPr>
              <a:t> </a:t>
            </a:r>
            <a:r>
              <a:rPr lang="ru-RU" sz="1600" i="1" dirty="0" err="1">
                <a:latin typeface="Arial" pitchFamily="34" charset="0"/>
                <a:cs typeface="Arial" pitchFamily="34" charset="0"/>
              </a:rPr>
              <a:t>жылдардағы заңсыз қуғын-сүргіннің айнымас</a:t>
            </a:r>
            <a:r>
              <a:rPr lang="ru-RU" sz="1600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i="1" dirty="0" err="1">
                <a:latin typeface="Arial" pitchFamily="34" charset="0"/>
                <a:cs typeface="Arial" pitchFamily="34" charset="0"/>
              </a:rPr>
              <a:t>серігі</a:t>
            </a:r>
            <a:r>
              <a:rPr lang="ru-RU" sz="1600" i="1" dirty="0">
                <a:latin typeface="Arial" pitchFamily="34" charset="0"/>
                <a:cs typeface="Arial" pitchFamily="34" charset="0"/>
              </a:rPr>
              <a:t> – </a:t>
            </a:r>
            <a:r>
              <a:rPr lang="ru-RU" sz="1600" i="1" dirty="0" err="1">
                <a:latin typeface="Arial" pitchFamily="34" charset="0"/>
                <a:cs typeface="Arial" pitchFamily="34" charset="0"/>
              </a:rPr>
              <a:t>мемлекет</a:t>
            </a:r>
            <a:r>
              <a:rPr lang="ru-RU" sz="1600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i="1" dirty="0" err="1">
                <a:latin typeface="Arial" pitchFamily="34" charset="0"/>
                <a:cs typeface="Arial" pitchFamily="34" charset="0"/>
              </a:rPr>
              <a:t>және оның қызмет иелері</a:t>
            </a:r>
            <a:r>
              <a:rPr lang="ru-RU" sz="1600" i="1" dirty="0">
                <a:latin typeface="Arial" pitchFamily="34" charset="0"/>
                <a:cs typeface="Arial" pitchFamily="34" charset="0"/>
              </a:rPr>
              <a:t> мен </a:t>
            </a:r>
            <a:r>
              <a:rPr lang="ru-RU" sz="1600" i="1" dirty="0" err="1">
                <a:latin typeface="Arial" pitchFamily="34" charset="0"/>
                <a:cs typeface="Arial" pitchFamily="34" charset="0"/>
              </a:rPr>
              <a:t>органдарының қарапайым адам</a:t>
            </a:r>
            <a:r>
              <a:rPr lang="ru-RU" sz="1600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i="1" dirty="0" err="1">
                <a:latin typeface="Arial" pitchFamily="34" charset="0"/>
                <a:cs typeface="Arial" pitchFamily="34" charset="0"/>
              </a:rPr>
              <a:t>құқықтарын жаппай</a:t>
            </a:r>
            <a:r>
              <a:rPr lang="ru-RU" sz="1600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i="1" dirty="0" err="1">
                <a:latin typeface="Arial" pitchFamily="34" charset="0"/>
                <a:cs typeface="Arial" pitchFamily="34" charset="0"/>
              </a:rPr>
              <a:t>өрескел бұзып</a:t>
            </a:r>
            <a:r>
              <a:rPr lang="ru-RU" sz="1600" i="1" dirty="0">
                <a:latin typeface="Arial" pitchFamily="34" charset="0"/>
                <a:cs typeface="Arial" pitchFamily="34" charset="0"/>
              </a:rPr>
              <a:t>, </a:t>
            </a:r>
            <a:r>
              <a:rPr lang="ru-RU" sz="1600" i="1" dirty="0" err="1">
                <a:latin typeface="Arial" pitchFamily="34" charset="0"/>
                <a:cs typeface="Arial" pitchFamily="34" charset="0"/>
              </a:rPr>
              <a:t>аяққа таптауы</a:t>
            </a:r>
            <a:r>
              <a:rPr lang="ru-RU" sz="1600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i="1" dirty="0" err="1">
                <a:latin typeface="Arial" pitchFamily="34" charset="0"/>
                <a:cs typeface="Arial" pitchFamily="34" charset="0"/>
              </a:rPr>
              <a:t>болды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.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Бұл заң бұзушылық қуғын-сүргін саясатын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жүзеге асыру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барысында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бұқаралық </a:t>
            </a:r>
            <a:r>
              <a:rPr lang="ru-RU" sz="1600" dirty="0" err="1">
                <a:latin typeface="Arial" pitchFamily="34" charset="0"/>
                <a:cs typeface="Arial" pitchFamily="34" charset="0"/>
                <a:hlinkClick r:id="rId7"/>
              </a:rPr>
              <a:t>сипат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 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алып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,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оған заңдық негіз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бен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жариялылық түр берген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 </a:t>
            </a:r>
            <a:r>
              <a:rPr lang="ru-RU" sz="1600" dirty="0" err="1">
                <a:latin typeface="Arial" pitchFamily="34" charset="0"/>
                <a:cs typeface="Arial" pitchFamily="34" charset="0"/>
                <a:hlinkClick r:id="rId8"/>
              </a:rPr>
              <a:t>кеңес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 заңдарының нормалары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нұсқаулармен бүркемеленді.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Бұл кезең қолданылған қылмыстық жазалардың ерекше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қаталдығымен сипатталады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.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Мысалы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, </a:t>
            </a:r>
            <a:r>
              <a:rPr lang="ru-RU" sz="1600" dirty="0">
                <a:latin typeface="Arial" pitchFamily="34" charset="0"/>
                <a:cs typeface="Arial" pitchFamily="34" charset="0"/>
                <a:hlinkClick r:id="rId9"/>
              </a:rPr>
              <a:t>1926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 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жылғы 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РКФСР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Қылмыстық Кодексінің ерекше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бөлімінің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I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тарауында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көрсетілген </a:t>
            </a:r>
            <a:r>
              <a:rPr lang="ru-RU" sz="1600" dirty="0" err="1">
                <a:latin typeface="Arial" pitchFamily="34" charset="0"/>
                <a:cs typeface="Arial" pitchFamily="34" charset="0"/>
                <a:hlinkClick r:id="rId10"/>
              </a:rPr>
              <a:t>контрреволюциялық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 қылмыстардың 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17-сінің 12-іне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ең жоғарғы жаза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– ату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жазасын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қолдану қарастырылды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. </a:t>
            </a:r>
          </a:p>
          <a:p>
            <a:pPr algn="just">
              <a:spcBef>
                <a:spcPts val="0"/>
              </a:spcBef>
            </a:pPr>
            <a:r>
              <a:rPr lang="ru-RU" sz="1600" dirty="0">
                <a:latin typeface="Arial" pitchFamily="34" charset="0"/>
                <a:cs typeface="Arial" pitchFamily="34" charset="0"/>
                <a:hlinkClick r:id="rId11"/>
              </a:rPr>
              <a:t>	</a:t>
            </a:r>
            <a:r>
              <a:rPr lang="ru-RU" sz="1600" dirty="0" err="1">
                <a:latin typeface="Arial" pitchFamily="34" charset="0"/>
                <a:cs typeface="Arial" pitchFamily="34" charset="0"/>
                <a:hlinkClick r:id="rId11"/>
              </a:rPr>
              <a:t>Азаматтарды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 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«халық жауы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»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деп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жариялап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,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азаматтық құқықтардан айыру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, </a:t>
            </a:r>
            <a:r>
              <a:rPr lang="ru-RU" sz="1600" dirty="0" err="1">
                <a:latin typeface="Arial" pitchFamily="34" charset="0"/>
                <a:cs typeface="Arial" pitchFamily="34" charset="0"/>
                <a:hlinkClick r:id="rId12"/>
              </a:rPr>
              <a:t>мемлекеттен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 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қуу, дүние-мүліктерін тәркілеу, қатаң оқшаулау арқылы еркінен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айыру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тәрізді жазалау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шаралары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да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кеңінен қолданылды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spcBef>
                <a:spcPts val="0"/>
              </a:spcBef>
            </a:pPr>
            <a:r>
              <a:rPr lang="ru-RU" sz="1600" dirty="0">
                <a:latin typeface="Arial" pitchFamily="34" charset="0"/>
                <a:cs typeface="Arial" pitchFamily="34" charset="0"/>
              </a:rPr>
              <a:t>	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Қазақстандықтарға көбінесе жапон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,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кейде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герман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тыңшылары деген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айып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тағылып, айыптаушылар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мен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сотталғандардың 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«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мойындауы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»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ешқандай дәлелдеусіз жүзеге асырылды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.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 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476672"/>
            <a:ext cx="8020000" cy="838200"/>
          </a:xfrm>
        </p:spPr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28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1937-1938жж </a:t>
            </a:r>
            <a:r>
              <a:rPr lang="ru-RU" sz="2800" b="1" dirty="0" err="1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репрессияға ұшырағандарға тағылған айып</a:t>
            </a:r>
            <a:r>
              <a:rPr lang="ru-RU" sz="28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dirty="0" err="1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түрлері</a:t>
            </a:r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339" name="Содержимое 2"/>
          <p:cNvSpPr>
            <a:spLocks noGrp="1"/>
          </p:cNvSpPr>
          <p:nvPr>
            <p:ph idx="1"/>
          </p:nvPr>
        </p:nvSpPr>
        <p:spPr>
          <a:xfrm>
            <a:off x="827584" y="1484784"/>
            <a:ext cx="4320480" cy="2376264"/>
          </a:xfrm>
        </p:spPr>
        <p:txBody>
          <a:bodyPr/>
          <a:lstStyle/>
          <a:p>
            <a:r>
              <a:rPr lang="ru-RU" sz="2000" dirty="0" err="1">
                <a:solidFill>
                  <a:schemeClr val="tx1"/>
                </a:solidFill>
              </a:rPr>
              <a:t>халық жауы</a:t>
            </a:r>
            <a:endParaRPr lang="ru-RU" sz="2000" dirty="0">
              <a:solidFill>
                <a:schemeClr val="tx1"/>
              </a:solidFill>
            </a:endParaRPr>
          </a:p>
          <a:p>
            <a:r>
              <a:rPr lang="ru-RU" sz="2000" dirty="0" err="1">
                <a:solidFill>
                  <a:schemeClr val="tx1"/>
                </a:solidFill>
              </a:rPr>
              <a:t>Отанына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опасыздық жасағандар</a:t>
            </a:r>
            <a:endParaRPr lang="ru-RU" sz="2000" dirty="0">
              <a:solidFill>
                <a:schemeClr val="tx1"/>
              </a:solidFill>
            </a:endParaRPr>
          </a:p>
          <a:p>
            <a:r>
              <a:rPr lang="ru-RU" sz="2000" dirty="0" err="1">
                <a:solidFill>
                  <a:schemeClr val="tx1"/>
                </a:solidFill>
              </a:rPr>
              <a:t>шпиондар</a:t>
            </a:r>
            <a:endParaRPr lang="ru-RU" sz="2000" dirty="0">
              <a:solidFill>
                <a:schemeClr val="tx1"/>
              </a:solidFill>
            </a:endParaRPr>
          </a:p>
          <a:p>
            <a:r>
              <a:rPr lang="ru-RU" sz="2000" dirty="0" err="1">
                <a:solidFill>
                  <a:schemeClr val="tx1"/>
                </a:solidFill>
              </a:rPr>
              <a:t>сатқын</a:t>
            </a:r>
            <a:endParaRPr lang="ru-RU" sz="2000" dirty="0">
              <a:solidFill>
                <a:schemeClr val="tx1"/>
              </a:solidFill>
            </a:endParaRPr>
          </a:p>
          <a:p>
            <a:r>
              <a:rPr lang="ru-RU" sz="2000" dirty="0" err="1">
                <a:solidFill>
                  <a:schemeClr val="tx1"/>
                </a:solidFill>
              </a:rPr>
              <a:t>буржуазияшыл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-ұлтшыл</a:t>
            </a:r>
            <a:endParaRPr lang="ru-RU" sz="2000" dirty="0">
              <a:solidFill>
                <a:schemeClr val="tx1"/>
              </a:solidFill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99592" y="3861048"/>
            <a:ext cx="6120680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err="1">
                <a:solidFill>
                  <a:srgbClr val="7030A0"/>
                </a:solidFill>
              </a:rPr>
              <a:t>Жаза</a:t>
            </a:r>
            <a:r>
              <a:rPr lang="ru-RU" sz="2800" b="1" dirty="0">
                <a:solidFill>
                  <a:srgbClr val="7030A0"/>
                </a:solidFill>
              </a:rPr>
              <a:t> </a:t>
            </a:r>
            <a:r>
              <a:rPr lang="ru-RU" sz="2800" b="1" dirty="0" err="1">
                <a:solidFill>
                  <a:srgbClr val="7030A0"/>
                </a:solidFill>
              </a:rPr>
              <a:t>түрлері</a:t>
            </a:r>
            <a:endParaRPr lang="ru-RU" sz="2800" b="1" dirty="0">
              <a:solidFill>
                <a:srgbClr val="7030A0"/>
              </a:solidFill>
            </a:endParaRPr>
          </a:p>
          <a:p>
            <a:endParaRPr lang="kk-KZ" b="1" dirty="0"/>
          </a:p>
          <a:p>
            <a:pPr>
              <a:buClr>
                <a:srgbClr val="FFC000"/>
              </a:buClr>
              <a:buFont typeface="Wingdings" pitchFamily="2" charset="2"/>
              <a:buChar char="Ø"/>
            </a:pPr>
            <a:r>
              <a:rPr lang="ru-RU" dirty="0" err="1"/>
              <a:t>Жаппай</a:t>
            </a:r>
            <a:r>
              <a:rPr lang="ru-RU" dirty="0"/>
              <a:t> </a:t>
            </a:r>
            <a:r>
              <a:rPr lang="ru-RU" dirty="0" err="1"/>
              <a:t>өлім жазасына</a:t>
            </a:r>
            <a:r>
              <a:rPr lang="ru-RU" dirty="0"/>
              <a:t> </a:t>
            </a:r>
            <a:r>
              <a:rPr lang="ru-RU" dirty="0" err="1"/>
              <a:t>кесу</a:t>
            </a:r>
            <a:endParaRPr lang="ru-RU" dirty="0"/>
          </a:p>
          <a:p>
            <a:pPr>
              <a:buClr>
                <a:srgbClr val="FFC000"/>
              </a:buClr>
              <a:buFont typeface="Wingdings" pitchFamily="2" charset="2"/>
              <a:buChar char="Ø"/>
            </a:pPr>
            <a:r>
              <a:rPr lang="ru-RU" dirty="0"/>
              <a:t> </a:t>
            </a:r>
            <a:r>
              <a:rPr lang="ru-RU" dirty="0" err="1"/>
              <a:t>Түрмеге қамау</a:t>
            </a:r>
            <a:endParaRPr lang="ru-RU" dirty="0"/>
          </a:p>
          <a:p>
            <a:pPr>
              <a:buClr>
                <a:srgbClr val="FFC000"/>
              </a:buClr>
              <a:buFont typeface="Wingdings" pitchFamily="2" charset="2"/>
              <a:buChar char="Ø"/>
            </a:pPr>
            <a:r>
              <a:rPr lang="ru-RU" dirty="0"/>
              <a:t> </a:t>
            </a:r>
            <a:r>
              <a:rPr lang="ru-RU" dirty="0" err="1"/>
              <a:t>Тұтас жер</a:t>
            </a:r>
            <a:r>
              <a:rPr lang="ru-RU" dirty="0"/>
              <a:t> </a:t>
            </a:r>
            <a:r>
              <a:rPr lang="ru-RU" dirty="0" err="1"/>
              <a:t>аудару</a:t>
            </a:r>
            <a:endParaRPr lang="ru-RU" dirty="0"/>
          </a:p>
          <a:p>
            <a:pPr>
              <a:buClr>
                <a:srgbClr val="FFC000"/>
              </a:buClr>
              <a:buFont typeface="Wingdings" pitchFamily="2" charset="2"/>
              <a:buChar char="Ø"/>
            </a:pPr>
            <a:r>
              <a:rPr lang="ru-RU" dirty="0"/>
              <a:t>  </a:t>
            </a:r>
            <a:r>
              <a:rPr lang="ru-RU" dirty="0" err="1"/>
              <a:t>Қылмыстық істерді</a:t>
            </a:r>
            <a:r>
              <a:rPr lang="ru-RU" dirty="0"/>
              <a:t>  </a:t>
            </a:r>
            <a:r>
              <a:rPr lang="ru-RU" dirty="0" err="1"/>
              <a:t>қолдану</a:t>
            </a:r>
            <a:endParaRPr lang="ru-RU" dirty="0"/>
          </a:p>
          <a:p>
            <a:pPr>
              <a:buClr>
                <a:srgbClr val="FFC000"/>
              </a:buClr>
              <a:buFont typeface="Wingdings" pitchFamily="2" charset="2"/>
              <a:buChar char="Ø"/>
            </a:pPr>
            <a:r>
              <a:rPr lang="ru-RU" dirty="0"/>
              <a:t> </a:t>
            </a:r>
            <a:r>
              <a:rPr lang="ru-RU" dirty="0" err="1"/>
              <a:t>Адамдардың қадір- қасиеттері </a:t>
            </a:r>
            <a:r>
              <a:rPr lang="ru-RU" dirty="0"/>
              <a:t>мен </a:t>
            </a:r>
            <a:r>
              <a:rPr lang="ru-RU" dirty="0" err="1"/>
              <a:t>жанын</a:t>
            </a:r>
            <a:r>
              <a:rPr lang="ru-RU" dirty="0"/>
              <a:t> </a:t>
            </a:r>
            <a:r>
              <a:rPr lang="ru-RU" dirty="0" err="1"/>
              <a:t>жаралау</a:t>
            </a:r>
            <a:endParaRPr lang="ru-RU" dirty="0"/>
          </a:p>
          <a:p>
            <a:endParaRPr lang="ru-RU" b="1" dirty="0"/>
          </a:p>
          <a:p>
            <a:r>
              <a:rPr lang="ru-RU" b="1" dirty="0"/>
              <a:t> </a:t>
            </a:r>
            <a:endParaRPr lang="ru-RU" dirty="0"/>
          </a:p>
        </p:txBody>
      </p:sp>
      <p:pic>
        <p:nvPicPr>
          <p:cNvPr id="8" name="Рисунок 7" descr="photo_556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27984" y="2276872"/>
            <a:ext cx="4512065" cy="2952328"/>
          </a:xfrm>
          <a:prstGeom prst="rect">
            <a:avLst/>
          </a:prstGeom>
        </p:spPr>
      </p:pic>
    </p:spTree>
  </p:cSld>
  <p:clrMapOvr>
    <a:masterClrMapping/>
  </p:clrMapOvr>
  <p:transition>
    <p:wheel spokes="3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9984" y="188640"/>
            <a:ext cx="8164016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err="1">
                <a:solidFill>
                  <a:srgbClr val="7030A0"/>
                </a:solidFill>
              </a:rPr>
              <a:t>Қазақстандағы саяси</a:t>
            </a:r>
            <a:r>
              <a:rPr lang="ru-RU" dirty="0">
                <a:solidFill>
                  <a:srgbClr val="7030A0"/>
                </a:solidFill>
              </a:rPr>
              <a:t> </a:t>
            </a:r>
            <a:r>
              <a:rPr lang="ru-RU" dirty="0" err="1">
                <a:solidFill>
                  <a:srgbClr val="7030A0"/>
                </a:solidFill>
              </a:rPr>
              <a:t>қуғын-сүргіннің зардаптары</a:t>
            </a:r>
            <a:r>
              <a:rPr lang="ru-RU" dirty="0">
                <a:solidFill>
                  <a:srgbClr val="7030A0"/>
                </a:solidFill>
              </a:rPr>
              <a:t>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196752"/>
            <a:ext cx="8712968" cy="4525962"/>
          </a:xfrm>
        </p:spPr>
        <p:txBody>
          <a:bodyPr/>
          <a:lstStyle/>
          <a:p>
            <a:pPr algn="just">
              <a:buNone/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     	</a:t>
            </a:r>
            <a:r>
              <a:rPr lang="ru-RU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Қазақстан </a:t>
            </a:r>
            <a:r>
              <a:rPr lang="ru-RU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20-жылдардың 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II</a:t>
            </a:r>
            <a:r>
              <a:rPr lang="ru-RU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жартысы</a:t>
            </a:r>
            <a:r>
              <a:rPr lang="ru-RU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мен 30-жылдары </a:t>
            </a:r>
            <a:r>
              <a:rPr lang="ru-RU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бірінші</a:t>
            </a:r>
            <a:r>
              <a:rPr lang="ru-RU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2" tooltip="Рет (мұндай бет жоқ)"/>
              </a:rPr>
              <a:t>рет</a:t>
            </a:r>
            <a:r>
              <a:rPr lang="ru-RU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феодализмнен</a:t>
            </a:r>
            <a:r>
              <a:rPr lang="ru-RU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капиталистік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3" tooltip="Қоғам"/>
              </a:rPr>
              <a:t>қоғамға</a:t>
            </a:r>
            <a:r>
              <a:rPr lang="en-US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соқпастан социализмге</a:t>
            </a:r>
            <a:r>
              <a:rPr lang="ru-RU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өту </a:t>
            </a:r>
            <a:r>
              <a:rPr lang="ru-RU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4" tooltip="Идея"/>
              </a:rPr>
              <a:t>идеясын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жүзеге асыру</a:t>
            </a:r>
            <a:r>
              <a:rPr lang="ru-RU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әрекеті жасалды</a:t>
            </a:r>
            <a:r>
              <a:rPr lang="ru-RU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buNone/>
            </a:pPr>
            <a:r>
              <a:rPr lang="ru-RU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		30-жж </a:t>
            </a:r>
            <a:r>
              <a:rPr lang="ru-RU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Қазақстан жөніндегі саясат</a:t>
            </a:r>
            <a:r>
              <a:rPr lang="ru-RU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осындай</a:t>
            </a:r>
            <a:r>
              <a:rPr lang="ru-RU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сынақ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5" tooltip="Мақсат"/>
              </a:rPr>
              <a:t>мақсатында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жүргізілді.</a:t>
            </a:r>
            <a:r>
              <a:rPr lang="ru-RU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Бүгінгі күннің </a:t>
            </a:r>
            <a:r>
              <a:rPr lang="ru-RU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6" tooltip="Көзқарас"/>
              </a:rPr>
              <a:t>көзқарасы</a:t>
            </a:r>
            <a:r>
              <a:rPr lang="ru-RU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бойынша</a:t>
            </a:r>
            <a:r>
              <a:rPr lang="ru-RU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ол</a:t>
            </a:r>
            <a:r>
              <a:rPr lang="ru-RU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мынадай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перспективаларды</a:t>
            </a:r>
            <a:r>
              <a:rPr lang="ru-RU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көздеді:</a:t>
            </a:r>
            <a:endParaRPr lang="ru-RU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ru-RU" sz="2000" dirty="0"/>
          </a:p>
          <a:p>
            <a:endParaRPr lang="ru-RU" sz="2000" dirty="0"/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3212976"/>
            <a:ext cx="547260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Clr>
                <a:srgbClr val="00B0F0"/>
              </a:buClr>
              <a:buFont typeface="Wingdings" pitchFamily="2" charset="2"/>
              <a:buChar char="v"/>
            </a:pPr>
            <a:r>
              <a:rPr lang="ru-RU" dirty="0" err="1">
                <a:latin typeface="Arial" pitchFamily="34" charset="0"/>
                <a:cs typeface="Arial" pitchFamily="34" charset="0"/>
              </a:rPr>
              <a:t>саяси</a:t>
            </a:r>
            <a:r>
              <a:rPr lang="ru-RU" dirty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салада</a:t>
            </a:r>
            <a:r>
              <a:rPr lang="ru-RU" dirty="0">
                <a:latin typeface="Arial" pitchFamily="34" charset="0"/>
                <a:cs typeface="Arial" pitchFamily="34" charset="0"/>
              </a:rPr>
              <a:t>: 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қазақ халқының тілі</a:t>
            </a:r>
            <a:r>
              <a:rPr lang="ru-RU" dirty="0">
                <a:latin typeface="Arial" pitchFamily="34" charset="0"/>
                <a:cs typeface="Arial" pitchFamily="34" charset="0"/>
              </a:rPr>
              <a:t> мен </a:t>
            </a:r>
            <a:r>
              <a:rPr lang="ru-RU" dirty="0" err="1">
                <a:latin typeface="Arial" pitchFamily="34" charset="0"/>
                <a:cs typeface="Arial" pitchFamily="34" charset="0"/>
                <a:hlinkClick r:id="rId7" tooltip="Тарих"/>
              </a:rPr>
              <a:t>тарихын</a:t>
            </a:r>
            <a:r>
              <a:rPr lang="ru-RU" dirty="0">
                <a:latin typeface="Arial" pitchFamily="34" charset="0"/>
                <a:cs typeface="Arial" pitchFamily="34" charset="0"/>
              </a:rPr>
              <a:t> 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жою</a:t>
            </a:r>
            <a:r>
              <a:rPr lang="ru-RU" dirty="0"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саяси</a:t>
            </a:r>
            <a:r>
              <a:rPr lang="ru-RU" dirty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тәуелсіздігі</a:t>
            </a:r>
            <a:r>
              <a:rPr lang="ru-RU" dirty="0"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шынайы</a:t>
            </a:r>
            <a:r>
              <a:rPr lang="ru-RU" dirty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егемендігінен</a:t>
            </a:r>
            <a:r>
              <a:rPr lang="ru-RU" dirty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айыру</a:t>
            </a:r>
            <a:r>
              <a:rPr lang="ru-RU" dirty="0"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Қазақстанда </a:t>
            </a:r>
            <a:r>
              <a:rPr lang="ru-RU" dirty="0">
                <a:latin typeface="Arial" pitchFamily="34" charset="0"/>
                <a:cs typeface="Arial" pitchFamily="34" charset="0"/>
              </a:rPr>
              <a:t>«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Кіші</a:t>
            </a:r>
            <a:r>
              <a:rPr lang="ru-RU" dirty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Қазан</a:t>
            </a:r>
            <a:r>
              <a:rPr lang="ru-RU" dirty="0">
                <a:latin typeface="Arial" pitchFamily="34" charset="0"/>
                <a:cs typeface="Arial" pitchFamily="34" charset="0"/>
              </a:rPr>
              <a:t>» 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жоспарын</a:t>
            </a:r>
            <a:r>
              <a:rPr lang="ru-RU" dirty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жүзеге асыру</a:t>
            </a:r>
            <a:r>
              <a:rPr lang="ru-RU" dirty="0">
                <a:latin typeface="Arial" pitchFamily="34" charset="0"/>
                <a:cs typeface="Arial" pitchFamily="34" charset="0"/>
              </a:rPr>
              <a:t>;</a:t>
            </a:r>
          </a:p>
          <a:p>
            <a:pPr algn="just">
              <a:buClr>
                <a:srgbClr val="00B0F0"/>
              </a:buClr>
              <a:buFont typeface="Wingdings" pitchFamily="2" charset="2"/>
              <a:buChar char="v"/>
            </a:pPr>
            <a:r>
              <a:rPr lang="ru-RU" dirty="0" err="1">
                <a:latin typeface="Arial" pitchFamily="34" charset="0"/>
                <a:cs typeface="Arial" pitchFamily="34" charset="0"/>
              </a:rPr>
              <a:t>әлеуметтік-экономикалық салада</a:t>
            </a:r>
            <a:r>
              <a:rPr lang="ru-RU" dirty="0">
                <a:latin typeface="Arial" pitchFamily="34" charset="0"/>
                <a:cs typeface="Arial" pitchFamily="34" charset="0"/>
              </a:rPr>
              <a:t>: 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Қазақстанды елдің шикізат</a:t>
            </a:r>
            <a:r>
              <a:rPr lang="ru-RU" dirty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базасы</a:t>
            </a:r>
            <a:r>
              <a:rPr lang="ru-RU" dirty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ретінде</a:t>
            </a:r>
            <a:r>
              <a:rPr lang="ru-RU" dirty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дамыту</a:t>
            </a:r>
            <a:r>
              <a:rPr lang="ru-RU" dirty="0"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қазақ халқын отырықшылыққа көшіру </a:t>
            </a:r>
            <a:r>
              <a:rPr lang="ru-RU" dirty="0">
                <a:latin typeface="Arial" pitchFamily="34" charset="0"/>
                <a:cs typeface="Arial" pitchFamily="34" charset="0"/>
              </a:rPr>
              <a:t>мен </a:t>
            </a:r>
            <a:r>
              <a:rPr lang="ru-RU" dirty="0" err="1">
                <a:latin typeface="Arial" pitchFamily="34" charset="0"/>
                <a:cs typeface="Arial" pitchFamily="34" charset="0"/>
                <a:hlinkClick r:id="rId8" tooltip="Ауыл шаруашылығы"/>
              </a:rPr>
              <a:t>ауыл</a:t>
            </a:r>
            <a:r>
              <a:rPr lang="ru-RU" dirty="0">
                <a:latin typeface="Arial" pitchFamily="34" charset="0"/>
                <a:cs typeface="Arial" pitchFamily="34" charset="0"/>
                <a:hlinkClick r:id="rId8" tooltip="Ауыл шаруашылығы"/>
              </a:rPr>
              <a:t> </a:t>
            </a:r>
            <a:r>
              <a:rPr lang="ru-RU" dirty="0" err="1">
                <a:latin typeface="Arial" pitchFamily="34" charset="0"/>
                <a:cs typeface="Arial" pitchFamily="34" charset="0"/>
                <a:hlinkClick r:id="rId8" tooltip="Ауыл шаруашылығы"/>
              </a:rPr>
              <a:t>шаруашылығын</a:t>
            </a:r>
            <a:r>
              <a:rPr lang="ru-RU" dirty="0">
                <a:latin typeface="Arial" pitchFamily="34" charset="0"/>
                <a:cs typeface="Arial" pitchFamily="34" charset="0"/>
              </a:rPr>
              <a:t> 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ұжымдастыру</a:t>
            </a:r>
            <a:r>
              <a:rPr lang="ru-RU" dirty="0">
                <a:latin typeface="Arial" pitchFamily="34" charset="0"/>
                <a:cs typeface="Arial" pitchFamily="34" charset="0"/>
              </a:rPr>
              <a:t>;</a:t>
            </a:r>
          </a:p>
          <a:p>
            <a:pPr algn="just">
              <a:buClr>
                <a:srgbClr val="00B0F0"/>
              </a:buClr>
              <a:buFont typeface="Wingdings" pitchFamily="2" charset="2"/>
              <a:buChar char="v"/>
            </a:pPr>
            <a:r>
              <a:rPr lang="ru-RU" dirty="0" err="1">
                <a:latin typeface="Arial" pitchFamily="34" charset="0"/>
                <a:cs typeface="Arial" pitchFamily="34" charset="0"/>
              </a:rPr>
              <a:t>ұлтаралық қатынастар саласында</a:t>
            </a:r>
            <a:r>
              <a:rPr lang="ru-RU" dirty="0">
                <a:latin typeface="Arial" pitchFamily="34" charset="0"/>
                <a:cs typeface="Arial" pitchFamily="34" charset="0"/>
              </a:rPr>
              <a:t>: ассимиляция 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саясатын</a:t>
            </a:r>
            <a:r>
              <a:rPr lang="ru-RU" dirty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жүзеге асыру</a:t>
            </a:r>
            <a:r>
              <a:rPr lang="ru-RU" dirty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есебінен</a:t>
            </a:r>
            <a:r>
              <a:rPr lang="ru-RU" dirty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республиканың ұлттық әлеуетін </a:t>
            </a:r>
            <a:r>
              <a:rPr lang="ru-RU" dirty="0">
                <a:latin typeface="Arial" pitchFamily="34" charset="0"/>
                <a:cs typeface="Arial" pitchFamily="34" charset="0"/>
              </a:rPr>
              <a:t>(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күш-қуатын</a:t>
            </a:r>
            <a:r>
              <a:rPr lang="ru-RU" dirty="0">
                <a:latin typeface="Arial" pitchFamily="34" charset="0"/>
                <a:cs typeface="Arial" pitchFamily="34" charset="0"/>
              </a:rPr>
              <a:t>) «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жақсарту</a:t>
            </a:r>
            <a:r>
              <a:rPr lang="ru-RU" dirty="0">
                <a:latin typeface="Arial" pitchFamily="34" charset="0"/>
                <a:cs typeface="Arial" pitchFamily="34" charset="0"/>
              </a:rPr>
              <a:t>»</a:t>
            </a:r>
            <a:r>
              <a:rPr lang="ru-RU" i="1" dirty="0">
                <a:latin typeface="Arial" pitchFamily="34" charset="0"/>
                <a:cs typeface="Arial" pitchFamily="34" charset="0"/>
              </a:rPr>
              <a:t>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Рисунок 4" descr="images (6)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6228184" y="3140968"/>
            <a:ext cx="2736304" cy="2952328"/>
          </a:xfrm>
          <a:prstGeom prst="rect">
            <a:avLst/>
          </a:prstGeom>
        </p:spPr>
      </p:pic>
    </p:spTree>
  </p:cSld>
  <p:clrMapOvr>
    <a:masterClrMapping/>
  </p:clrMapOvr>
  <p:transition>
    <p:diamond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83568" y="260648"/>
            <a:ext cx="799288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	</a:t>
            </a:r>
            <a:r>
              <a:rPr lang="ru-RU" dirty="0" err="1"/>
              <a:t>Жалған халық жауларымен</a:t>
            </a:r>
            <a:r>
              <a:rPr lang="ru-RU" dirty="0"/>
              <a:t> </a:t>
            </a:r>
            <a:r>
              <a:rPr lang="ru-RU" dirty="0" err="1"/>
              <a:t>күрес концлагерьлердің құрылуына жағдай жасады</a:t>
            </a:r>
            <a:r>
              <a:rPr lang="ru-RU" dirty="0"/>
              <a:t> </a:t>
            </a:r>
            <a:r>
              <a:rPr lang="ru-RU" dirty="0" err="1"/>
              <a:t>(Қарлаг, Степлаг</a:t>
            </a:r>
            <a:r>
              <a:rPr lang="ru-RU" dirty="0"/>
              <a:t>, АЛЖИР). </a:t>
            </a:r>
            <a:r>
              <a:rPr lang="ru-RU" dirty="0" err="1"/>
              <a:t>Көптеген аудандар</a:t>
            </a:r>
            <a:r>
              <a:rPr lang="ru-RU" dirty="0"/>
              <a:t> </a:t>
            </a:r>
            <a:r>
              <a:rPr lang="ru-RU" dirty="0" err="1"/>
              <a:t>тікен</a:t>
            </a:r>
            <a:r>
              <a:rPr lang="ru-RU" dirty="0"/>
              <a:t> </a:t>
            </a:r>
            <a:r>
              <a:rPr lang="ru-RU" dirty="0" err="1"/>
              <a:t>сымдармен</a:t>
            </a:r>
            <a:r>
              <a:rPr lang="ru-RU" dirty="0"/>
              <a:t> </a:t>
            </a:r>
            <a:r>
              <a:rPr lang="ru-RU" dirty="0" err="1"/>
              <a:t>қоршалып, ол</a:t>
            </a:r>
            <a:r>
              <a:rPr lang="ru-RU" dirty="0"/>
              <a:t> </a:t>
            </a:r>
            <a:r>
              <a:rPr lang="ru-RU" dirty="0" err="1"/>
              <a:t>сақадай сай</a:t>
            </a:r>
            <a:r>
              <a:rPr lang="ru-RU" dirty="0"/>
              <a:t> </a:t>
            </a:r>
            <a:r>
              <a:rPr lang="ru-RU" dirty="0" err="1"/>
              <a:t>қаруланған әскермен күзетілді.</a:t>
            </a:r>
            <a:r>
              <a:rPr lang="ru-RU" dirty="0"/>
              <a:t> </a:t>
            </a:r>
            <a:r>
              <a:rPr lang="ru-RU" dirty="0" err="1"/>
              <a:t>Кейінірек</a:t>
            </a:r>
            <a:r>
              <a:rPr lang="ru-RU" dirty="0"/>
              <a:t> </a:t>
            </a:r>
            <a:r>
              <a:rPr lang="ru-RU" dirty="0" err="1"/>
              <a:t>атылған адамдарды</a:t>
            </a:r>
            <a:r>
              <a:rPr lang="ru-RU" dirty="0"/>
              <a:t> </a:t>
            </a:r>
            <a:r>
              <a:rPr lang="ru-RU" dirty="0" err="1"/>
              <a:t>жаппай</a:t>
            </a:r>
            <a:r>
              <a:rPr lang="ru-RU" dirty="0"/>
              <a:t> </a:t>
            </a:r>
            <a:r>
              <a:rPr lang="ru-RU" dirty="0" err="1"/>
              <a:t>жерлеген</a:t>
            </a:r>
            <a:r>
              <a:rPr lang="ru-RU" dirty="0"/>
              <a:t> </a:t>
            </a:r>
            <a:r>
              <a:rPr lang="ru-RU" dirty="0" err="1"/>
              <a:t>жерлер</a:t>
            </a:r>
            <a:r>
              <a:rPr lang="ru-RU" dirty="0"/>
              <a:t> </a:t>
            </a:r>
            <a:r>
              <a:rPr lang="ru-RU" dirty="0" err="1"/>
              <a:t>анықтала бастады</a:t>
            </a:r>
            <a:r>
              <a:rPr lang="ru-RU" dirty="0"/>
              <a:t>. </a:t>
            </a:r>
            <a:r>
              <a:rPr lang="ru-RU" dirty="0" err="1"/>
              <a:t>Сондай</a:t>
            </a:r>
            <a:r>
              <a:rPr lang="ru-RU" dirty="0"/>
              <a:t> </a:t>
            </a:r>
            <a:r>
              <a:rPr lang="ru-RU" dirty="0" err="1"/>
              <a:t>орындардың бірі</a:t>
            </a:r>
            <a:r>
              <a:rPr lang="ru-RU" dirty="0"/>
              <a:t> </a:t>
            </a:r>
            <a:r>
              <a:rPr lang="ru-RU" dirty="0" err="1"/>
              <a:t>Алматы</a:t>
            </a:r>
            <a:r>
              <a:rPr lang="ru-RU" dirty="0"/>
              <a:t> </a:t>
            </a:r>
            <a:r>
              <a:rPr lang="ru-RU" dirty="0" err="1"/>
              <a:t>түбіндегі Жаңалық ауылының жанынан</a:t>
            </a:r>
            <a:r>
              <a:rPr lang="ru-RU" dirty="0"/>
              <a:t> </a:t>
            </a:r>
            <a:r>
              <a:rPr lang="ru-RU" dirty="0" err="1"/>
              <a:t>кездейсоқ табылды</a:t>
            </a:r>
            <a:r>
              <a:rPr lang="ru-RU" dirty="0"/>
              <a:t>. </a:t>
            </a:r>
            <a:r>
              <a:rPr lang="ru-RU" dirty="0" err="1"/>
              <a:t>Мұнда </a:t>
            </a:r>
            <a:r>
              <a:rPr lang="ru-RU" dirty="0">
                <a:hlinkClick r:id="rId2" tooltip="1937"/>
              </a:rPr>
              <a:t>1937</a:t>
            </a:r>
            <a:r>
              <a:rPr lang="ru-RU" dirty="0"/>
              <a:t>-</a:t>
            </a:r>
            <a:r>
              <a:rPr lang="ru-RU" dirty="0">
                <a:hlinkClick r:id="rId3" tooltip="1938"/>
              </a:rPr>
              <a:t>1938</a:t>
            </a:r>
            <a:r>
              <a:rPr lang="ru-RU" dirty="0"/>
              <a:t> </a:t>
            </a:r>
            <a:r>
              <a:rPr lang="ru-RU" dirty="0" err="1"/>
              <a:t>жылдары</a:t>
            </a:r>
            <a:r>
              <a:rPr lang="ru-RU" dirty="0"/>
              <a:t> </a:t>
            </a:r>
            <a:r>
              <a:rPr lang="ru-RU" dirty="0" err="1"/>
              <a:t>атылған белгілі</a:t>
            </a:r>
            <a:r>
              <a:rPr lang="ru-RU" dirty="0"/>
              <a:t> </a:t>
            </a:r>
            <a:r>
              <a:rPr lang="ru-RU" dirty="0" err="1"/>
              <a:t>жазушылар</a:t>
            </a:r>
            <a:r>
              <a:rPr lang="ru-RU" dirty="0"/>
              <a:t> мен </a:t>
            </a:r>
            <a:r>
              <a:rPr lang="ru-RU" dirty="0" err="1"/>
              <a:t>ақындар </a:t>
            </a:r>
            <a:r>
              <a:rPr lang="ru-RU" dirty="0"/>
              <a:t>- М. </a:t>
            </a:r>
            <a:r>
              <a:rPr lang="ru-RU" dirty="0" err="1"/>
              <a:t>Жұмабаев, </a:t>
            </a:r>
            <a:r>
              <a:rPr lang="ru-RU" dirty="0"/>
              <a:t>С. Сейфуллин, </a:t>
            </a:r>
            <a:r>
              <a:rPr lang="en-US" dirty="0"/>
              <a:t>I. </a:t>
            </a:r>
            <a:r>
              <a:rPr lang="ru-RU" dirty="0" err="1"/>
              <a:t>Жансүгіров, </a:t>
            </a:r>
            <a:r>
              <a:rPr lang="ru-RU" dirty="0"/>
              <a:t>Б. </a:t>
            </a:r>
            <a:r>
              <a:rPr lang="ru-RU" dirty="0" err="1"/>
              <a:t>Майлин</a:t>
            </a:r>
            <a:r>
              <a:rPr lang="ru-RU" dirty="0"/>
              <a:t>, </a:t>
            </a:r>
            <a:r>
              <a:rPr lang="ru-RU" dirty="0" err="1"/>
              <a:t>көрнекті ғалымдар </a:t>
            </a:r>
            <a:r>
              <a:rPr lang="ru-RU" dirty="0"/>
              <a:t>- А. </a:t>
            </a:r>
            <a:r>
              <a:rPr lang="ru-RU" dirty="0" err="1"/>
              <a:t>Байтұрсынов, </a:t>
            </a:r>
            <a:r>
              <a:rPr lang="ru-RU" dirty="0"/>
              <a:t>С. </a:t>
            </a:r>
            <a:r>
              <a:rPr lang="ru-RU" dirty="0" err="1"/>
              <a:t>Асфендияров</a:t>
            </a:r>
            <a:r>
              <a:rPr lang="ru-RU" dirty="0"/>
              <a:t> т. б. </a:t>
            </a:r>
            <a:r>
              <a:rPr lang="ru-RU" dirty="0" err="1">
                <a:hlinkClick r:id="rId4" tooltip="Мемлекет"/>
              </a:rPr>
              <a:t>мемлекет</a:t>
            </a:r>
            <a:r>
              <a:rPr lang="ru-RU" dirty="0"/>
              <a:t>, </a:t>
            </a:r>
            <a:r>
              <a:rPr lang="ru-RU" dirty="0" err="1">
                <a:hlinkClick r:id="rId5" tooltip="Қоғам"/>
              </a:rPr>
              <a:t>қоғам</a:t>
            </a:r>
            <a:r>
              <a:rPr lang="ru-RU" dirty="0" err="1"/>
              <a:t> қайраткерлері, </a:t>
            </a:r>
            <a:r>
              <a:rPr lang="ru-RU" dirty="0" err="1">
                <a:hlinkClick r:id="rId6" tooltip="Шаруашылық"/>
              </a:rPr>
              <a:t>шаруашылық</a:t>
            </a:r>
            <a:r>
              <a:rPr lang="ru-RU" dirty="0" err="1"/>
              <a:t> басшылары</a:t>
            </a:r>
            <a:r>
              <a:rPr lang="ru-RU" dirty="0"/>
              <a:t> мен </a:t>
            </a:r>
            <a:r>
              <a:rPr lang="ru-RU" dirty="0" err="1">
                <a:hlinkClick r:id="rId7" tooltip="Өндіріс"/>
              </a:rPr>
              <a:t>өндіріс</a:t>
            </a:r>
            <a:r>
              <a:rPr lang="ru-RU" dirty="0"/>
              <a:t> </a:t>
            </a:r>
            <a:r>
              <a:rPr lang="ru-RU" dirty="0" err="1"/>
              <a:t>озаттары</a:t>
            </a:r>
            <a:r>
              <a:rPr lang="ru-RU" dirty="0"/>
              <a:t> </a:t>
            </a:r>
            <a:r>
              <a:rPr lang="ru-RU" dirty="0" err="1"/>
              <a:t>сынды</a:t>
            </a:r>
            <a:r>
              <a:rPr lang="ru-RU" dirty="0"/>
              <a:t> </a:t>
            </a:r>
            <a:r>
              <a:rPr lang="ru-RU" dirty="0" err="1"/>
              <a:t>тоталитарлық тәртіптің мыңдаған құрбандары</a:t>
            </a:r>
            <a:r>
              <a:rPr lang="ru-RU" dirty="0"/>
              <a:t> </a:t>
            </a:r>
            <a:r>
              <a:rPr lang="ru-RU" dirty="0" err="1">
                <a:hlinkClick r:id="rId8" tooltip="Құпия"/>
              </a:rPr>
              <a:t>құпия</a:t>
            </a:r>
            <a:r>
              <a:rPr lang="ru-RU" dirty="0"/>
              <a:t> </a:t>
            </a:r>
            <a:r>
              <a:rPr lang="ru-RU" dirty="0" err="1"/>
              <a:t>жағдайда жерленді</a:t>
            </a:r>
            <a:r>
              <a:rPr lang="ru-RU" dirty="0"/>
              <a:t>.</a:t>
            </a:r>
          </a:p>
          <a:p>
            <a:pPr algn="just"/>
            <a:r>
              <a:rPr lang="ru-RU" dirty="0"/>
              <a:t>	50-жылдардың </a:t>
            </a:r>
            <a:r>
              <a:rPr lang="ru-RU" dirty="0" err="1"/>
              <a:t>ортасында</a:t>
            </a:r>
            <a:r>
              <a:rPr lang="ru-RU" dirty="0"/>
              <a:t> </a:t>
            </a:r>
            <a:r>
              <a:rPr lang="ru-RU" dirty="0" err="1"/>
              <a:t>лагерьлерде</a:t>
            </a:r>
            <a:r>
              <a:rPr lang="ru-RU" dirty="0"/>
              <a:t> </a:t>
            </a:r>
            <a:r>
              <a:rPr lang="ru-RU" dirty="0" err="1"/>
              <a:t>қамалған жазықсыз адамдарға қатысты үкімдерді қайта қарау </a:t>
            </a:r>
            <a:r>
              <a:rPr lang="ru-RU" dirty="0"/>
              <a:t>мен </a:t>
            </a:r>
            <a:r>
              <a:rPr lang="ru-RU" dirty="0" err="1"/>
              <a:t>оларды</a:t>
            </a:r>
            <a:r>
              <a:rPr lang="ru-RU" dirty="0"/>
              <a:t> </a:t>
            </a:r>
            <a:r>
              <a:rPr lang="ru-RU" dirty="0" err="1"/>
              <a:t>жою</a:t>
            </a:r>
            <a:r>
              <a:rPr lang="ru-RU" dirty="0"/>
              <a:t> </a:t>
            </a:r>
            <a:r>
              <a:rPr lang="ru-RU" dirty="0" err="1"/>
              <a:t>жөніндегі </a:t>
            </a:r>
            <a:r>
              <a:rPr lang="ru-RU" dirty="0"/>
              <a:t>процесс </a:t>
            </a:r>
            <a:r>
              <a:rPr lang="ru-RU" dirty="0" err="1"/>
              <a:t>басталды</a:t>
            </a:r>
            <a:r>
              <a:rPr lang="ru-RU" dirty="0"/>
              <a:t>. </a:t>
            </a:r>
            <a:r>
              <a:rPr lang="ru-RU" dirty="0" err="1"/>
              <a:t>Қаза тапқандар </a:t>
            </a:r>
            <a:r>
              <a:rPr lang="ru-RU" dirty="0"/>
              <a:t>мен </a:t>
            </a:r>
            <a:r>
              <a:rPr lang="ru-RU" dirty="0" err="1"/>
              <a:t>атылғандар ақталып</a:t>
            </a:r>
            <a:r>
              <a:rPr lang="ru-RU" dirty="0"/>
              <a:t>, </a:t>
            </a:r>
            <a:r>
              <a:rPr lang="ru-RU" dirty="0" err="1"/>
              <a:t>түрмедегі еріксіздер</a:t>
            </a:r>
            <a:r>
              <a:rPr lang="ru-RU" dirty="0"/>
              <a:t> </a:t>
            </a:r>
            <a:r>
              <a:rPr lang="ru-RU" dirty="0" err="1"/>
              <a:t>бостандыққа шығарылды</a:t>
            </a:r>
            <a:r>
              <a:rPr lang="ru-RU" dirty="0"/>
              <a:t>. </a:t>
            </a:r>
            <a:r>
              <a:rPr lang="ru-RU" dirty="0" err="1"/>
              <a:t>Саяси</a:t>
            </a:r>
            <a:r>
              <a:rPr lang="ru-RU" dirty="0"/>
              <a:t> </a:t>
            </a:r>
            <a:r>
              <a:rPr lang="ru-RU" dirty="0" err="1"/>
              <a:t>қуғын-сүргін құрбандарын жаппай</a:t>
            </a:r>
            <a:r>
              <a:rPr lang="ru-RU" dirty="0"/>
              <a:t> </a:t>
            </a:r>
            <a:r>
              <a:rPr lang="ru-RU" dirty="0" err="1"/>
              <a:t>ақтау </a:t>
            </a:r>
            <a:r>
              <a:rPr lang="ru-RU" dirty="0"/>
              <a:t>- </a:t>
            </a:r>
            <a:r>
              <a:rPr lang="ru-RU" dirty="0">
                <a:hlinkClick r:id="rId9" tooltip="1920"/>
              </a:rPr>
              <a:t>1920</a:t>
            </a:r>
            <a:r>
              <a:rPr lang="ru-RU" dirty="0"/>
              <a:t>-</a:t>
            </a:r>
            <a:r>
              <a:rPr lang="ru-RU" dirty="0">
                <a:hlinkClick r:id="rId10" tooltip="1950"/>
              </a:rPr>
              <a:t>1950</a:t>
            </a:r>
            <a:r>
              <a:rPr lang="ru-RU" dirty="0"/>
              <a:t> </a:t>
            </a:r>
            <a:r>
              <a:rPr lang="ru-RU" dirty="0" err="1"/>
              <a:t>жылдар</a:t>
            </a:r>
            <a:r>
              <a:rPr lang="ru-RU" dirty="0"/>
              <a:t> </a:t>
            </a:r>
            <a:r>
              <a:rPr lang="ru-RU" dirty="0" err="1"/>
              <a:t>аралығында кеңес </a:t>
            </a:r>
            <a:r>
              <a:rPr lang="ru-RU" dirty="0" err="1">
                <a:hlinkClick r:id="rId4" tooltip="Мемлекет"/>
              </a:rPr>
              <a:t>мемлекеті</a:t>
            </a:r>
            <a:r>
              <a:rPr lang="ru-RU" dirty="0"/>
              <a:t> </a:t>
            </a:r>
            <a:r>
              <a:rPr lang="ru-RU" dirty="0" err="1"/>
              <a:t>жүргізген қуғындау</a:t>
            </a:r>
            <a:r>
              <a:rPr lang="ru-RU" dirty="0"/>
              <a:t>, </a:t>
            </a:r>
            <a:r>
              <a:rPr lang="ru-RU" dirty="0" err="1"/>
              <a:t>жазалау</a:t>
            </a:r>
            <a:r>
              <a:rPr lang="ru-RU" dirty="0"/>
              <a:t> </a:t>
            </a:r>
            <a:r>
              <a:rPr lang="ru-RU" dirty="0" err="1"/>
              <a:t>саясаты</a:t>
            </a:r>
            <a:r>
              <a:rPr lang="ru-RU" dirty="0"/>
              <a:t> </a:t>
            </a:r>
            <a:r>
              <a:rPr lang="ru-RU" dirty="0" err="1"/>
              <a:t>асқан қаталдық</a:t>
            </a:r>
            <a:r>
              <a:rPr lang="ru-RU" dirty="0"/>
              <a:t>, </a:t>
            </a:r>
            <a:r>
              <a:rPr lang="ru-RU" dirty="0" err="1"/>
              <a:t>шектен</a:t>
            </a:r>
            <a:r>
              <a:rPr lang="ru-RU" dirty="0"/>
              <a:t> </a:t>
            </a:r>
            <a:r>
              <a:rPr lang="ru-RU" dirty="0" err="1"/>
              <a:t>шыққан зұлымдық </a:t>
            </a:r>
            <a:r>
              <a:rPr lang="ru-RU" dirty="0" err="1">
                <a:hlinkClick r:id="rId11" tooltip="Тәсіл"/>
              </a:rPr>
              <a:t>тәсілмен</a:t>
            </a:r>
            <a:r>
              <a:rPr lang="ru-RU" dirty="0"/>
              <a:t> </a:t>
            </a:r>
            <a:r>
              <a:rPr lang="ru-RU" dirty="0" err="1"/>
              <a:t>жүргізілгендігін дәлелдеді</a:t>
            </a:r>
            <a:r>
              <a:rPr lang="ru-RU" dirty="0"/>
              <a:t>. </a:t>
            </a:r>
            <a:r>
              <a:rPr lang="ru-RU" dirty="0" err="1">
                <a:hlinkClick r:id="rId12" tooltip="Кеңес өкіметі"/>
              </a:rPr>
              <a:t>Кеңес өкіметінің</a:t>
            </a:r>
            <a:r>
              <a:rPr lang="ru-RU" dirty="0" err="1"/>
              <a:t> Қазақстандағы саяси</a:t>
            </a:r>
            <a:r>
              <a:rPr lang="ru-RU" dirty="0"/>
              <a:t> </a:t>
            </a:r>
            <a:r>
              <a:rPr lang="ru-RU" dirty="0" err="1"/>
              <a:t>қуғын-сүргін құрбандарының жалпы</a:t>
            </a:r>
            <a:r>
              <a:rPr lang="ru-RU" dirty="0"/>
              <a:t> саны, </a:t>
            </a:r>
            <a:r>
              <a:rPr lang="ru-RU" dirty="0" err="1"/>
              <a:t>ғалымдардың есептері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, 3,5 </a:t>
            </a:r>
            <a:r>
              <a:rPr lang="ru-RU" dirty="0" err="1"/>
              <a:t>млн</a:t>
            </a:r>
            <a:r>
              <a:rPr lang="ru-RU" dirty="0"/>
              <a:t> </a:t>
            </a:r>
            <a:r>
              <a:rPr lang="ru-RU" dirty="0" err="1"/>
              <a:t>адамды</a:t>
            </a:r>
            <a:r>
              <a:rPr lang="ru-RU" dirty="0"/>
              <a:t> </a:t>
            </a:r>
            <a:r>
              <a:rPr lang="ru-RU" dirty="0" err="1"/>
              <a:t>құрады</a:t>
            </a:r>
            <a:r>
              <a:rPr lang="ru-RU" dirty="0"/>
              <a:t>. </a:t>
            </a:r>
            <a:r>
              <a:rPr lang="ru-RU" dirty="0" err="1"/>
              <a:t>Алайда</a:t>
            </a:r>
            <a:r>
              <a:rPr lang="ru-RU" dirty="0"/>
              <a:t> </a:t>
            </a:r>
            <a:r>
              <a:rPr lang="ru-RU" dirty="0" err="1"/>
              <a:t>бұл </a:t>
            </a:r>
            <a:r>
              <a:rPr lang="ru-RU" dirty="0"/>
              <a:t>сан да </a:t>
            </a:r>
            <a:r>
              <a:rPr lang="ru-RU" dirty="0" err="1"/>
              <a:t>нақты емес</a:t>
            </a:r>
            <a:r>
              <a:rPr lang="ru-RU" dirty="0"/>
              <a:t>, </a:t>
            </a:r>
            <a:r>
              <a:rPr lang="ru-RU" dirty="0" err="1"/>
              <a:t>өйткені </a:t>
            </a:r>
            <a:r>
              <a:rPr lang="ru-RU" dirty="0"/>
              <a:t>20-40-жылдары </a:t>
            </a:r>
            <a:r>
              <a:rPr lang="ru-RU" dirty="0" err="1"/>
              <a:t>тұтқындалған мыңдаған адамдардың тағдыры әлі күнге шейін</a:t>
            </a:r>
            <a:r>
              <a:rPr lang="ru-RU" dirty="0"/>
              <a:t> </a:t>
            </a:r>
            <a:r>
              <a:rPr lang="ru-RU" dirty="0" err="1"/>
              <a:t>белгісіз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отыр</a:t>
            </a:r>
            <a:r>
              <a:rPr lang="ru-RU" dirty="0"/>
              <a:t>.</a:t>
            </a:r>
          </a:p>
        </p:txBody>
      </p:sp>
    </p:spTree>
  </p:cSld>
  <p:clrMapOvr>
    <a:masterClrMapping/>
  </p:clrMapOvr>
  <p:transition>
    <p:newsflash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hqdefault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02703" y="260648"/>
            <a:ext cx="4680857" cy="3096344"/>
          </a:xfrm>
        </p:spPr>
      </p:pic>
      <p:pic>
        <p:nvPicPr>
          <p:cNvPr id="5" name="Рисунок 4" descr="images (5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580112" y="332656"/>
            <a:ext cx="3240360" cy="3312368"/>
          </a:xfrm>
          <a:prstGeom prst="rect">
            <a:avLst/>
          </a:prstGeom>
        </p:spPr>
      </p:pic>
      <p:pic>
        <p:nvPicPr>
          <p:cNvPr id="6" name="Рисунок 5" descr="097e49087a1edb31da11ce8b8b12a73a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475656" y="2852936"/>
            <a:ext cx="6989068" cy="3750678"/>
          </a:xfrm>
          <a:prstGeom prst="rect">
            <a:avLst/>
          </a:prstGeom>
        </p:spPr>
      </p:pic>
    </p:spTree>
  </p:cSld>
  <p:clrMapOvr>
    <a:masterClrMapping/>
  </p:clrMapOvr>
  <p:transition>
    <p:strips dir="ru"/>
  </p:transition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Трек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234</TotalTime>
  <Words>129</Words>
  <Application>Microsoft Office PowerPoint</Application>
  <PresentationFormat>Экран (4:3)</PresentationFormat>
  <Paragraphs>51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Трек</vt:lpstr>
      <vt:lpstr>Презентация PowerPoint</vt:lpstr>
      <vt:lpstr>Презентация PowerPoint</vt:lpstr>
      <vt:lpstr>1993 жылы республикада саяси қуғын-сүргін құрбандарын ақтау туралы заң қабылдады. Мақсаты: </vt:lpstr>
      <vt:lpstr>Презентация PowerPoint</vt:lpstr>
      <vt:lpstr>Презентация PowerPoint</vt:lpstr>
      <vt:lpstr>1937-1938жж репрессияға ұшырағандарға тағылған айып түрлері</vt:lpstr>
      <vt:lpstr>Қазақстандағы саяси қуғын-сүргіннің зардаптары:</vt:lpstr>
      <vt:lpstr>Презентация PowerPoint</vt:lpstr>
      <vt:lpstr>Презентация PowerPoint</vt:lpstr>
    </vt:vector>
  </TitlesOfParts>
  <Company>gypnor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Machine</dc:creator>
  <cp:lastModifiedBy>77477947964</cp:lastModifiedBy>
  <cp:revision>27</cp:revision>
  <dcterms:created xsi:type="dcterms:W3CDTF">2018-10-16T11:02:46Z</dcterms:created>
  <dcterms:modified xsi:type="dcterms:W3CDTF">2023-05-19T08:51:35Z</dcterms:modified>
</cp:coreProperties>
</file>