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7" r:id="rId4"/>
    <p:sldId id="275" r:id="rId5"/>
    <p:sldId id="276" r:id="rId6"/>
    <p:sldId id="269" r:id="rId7"/>
    <p:sldId id="274" r:id="rId8"/>
    <p:sldId id="258" r:id="rId9"/>
    <p:sldId id="272" r:id="rId10"/>
    <p:sldId id="273" r:id="rId11"/>
    <p:sldId id="277" r:id="rId12"/>
    <p:sldId id="278" r:id="rId13"/>
    <p:sldId id="279" r:id="rId14"/>
    <p:sldId id="280" r:id="rId15"/>
    <p:sldId id="281" r:id="rId16"/>
    <p:sldId id="282" r:id="rId17"/>
    <p:sldId id="284" r:id="rId18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1BE50B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06" y="10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D5E73-0B90-4B49-A241-910EEA1BC874}" type="datetimeFigureOut">
              <a:rPr lang="ru-RU" smtClean="0"/>
              <a:pPr/>
              <a:t>18.01.2024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5BD6B-26F7-431C-B9FF-DEDE670A32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БАҚЫТ  ФОТАЛАР\img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142984" y="1857356"/>
            <a:ext cx="44291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3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kk-KZ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Мақал- мәтелдер</a:t>
            </a:r>
          </a:p>
          <a:p>
            <a:pPr algn="ctr"/>
            <a:r>
              <a:rPr lang="kk-KZ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endParaRPr lang="kk-KZ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Picture 4" descr="C:\Users\DeLUX\Desktop\бұйрықтар\54174875_3385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6" y="3714744"/>
            <a:ext cx="150019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:\Users\DeLUX\Desktop\бұйрықтар\21 (1)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32" y="3214678"/>
            <a:ext cx="250033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714500" y="142845"/>
            <a:ext cx="3429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6600CC"/>
                </a:solidFill>
                <a:latin typeface="Times New Roman" pitchFamily="18" charset="0"/>
              </a:rPr>
              <a:t>КМҚК жалши ауылының</a:t>
            </a:r>
          </a:p>
          <a:p>
            <a:pPr algn="ctr"/>
            <a:r>
              <a:rPr lang="kk-KZ" b="1" dirty="0" smtClean="0">
                <a:solidFill>
                  <a:srgbClr val="6600CC"/>
                </a:solidFill>
                <a:latin typeface="Times New Roman" pitchFamily="18" charset="0"/>
              </a:rPr>
              <a:t>“Балбөбек”шағын орталығы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1678" y="8126818"/>
            <a:ext cx="30718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6600CC"/>
                </a:solidFill>
                <a:latin typeface="Times New Roman" pitchFamily="18" charset="0"/>
              </a:rPr>
              <a:t> </a:t>
            </a:r>
            <a:r>
              <a:rPr lang="kk-KZ" b="1" dirty="0" smtClean="0">
                <a:solidFill>
                  <a:srgbClr val="6600CC"/>
                </a:solidFill>
                <a:latin typeface="Times New Roman" pitchFamily="18" charset="0"/>
              </a:rPr>
              <a:t>  </a:t>
            </a:r>
            <a:endParaRPr lang="ru-RU" dirty="0"/>
          </a:p>
        </p:txBody>
      </p:sp>
      <p:pic>
        <p:nvPicPr>
          <p:cNvPr id="7170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22" y="1785918"/>
            <a:ext cx="4429156" cy="571504"/>
          </a:xfrm>
          <a:prstGeom prst="rect">
            <a:avLst/>
          </a:prstGeom>
          <a:noFill/>
        </p:spPr>
      </p:pic>
      <p:pic>
        <p:nvPicPr>
          <p:cNvPr id="9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V="1">
            <a:off x="2000240" y="5357818"/>
            <a:ext cx="2857520" cy="57150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22" y="357159"/>
            <a:ext cx="4572032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жануар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құс</a:t>
            </a:r>
            <a:endParaRPr lang="ru-RU" sz="28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Ит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тамағы үшін жүгіреді.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Құс тамағы үшін ұшады.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Құс қанатымен ұшады, құйрығымен қонады.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Ағайынға қарап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өсер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Қарағайға қарап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өсер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Ердің малы - елдің малы.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Жайылымы болмаса мал азады,</a:t>
            </a:r>
            <a:br>
              <a:rPr lang="kk-KZ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Қайырымы болмаса жан азады.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Елдің көркі - мал, өзен көркі - тал.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ашуы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ашуы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баға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бабын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таба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Малдың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жайын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баққан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білер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Отынның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жайын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жаққан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білер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жаным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садағасы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Жан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арымның садағасы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баққанға бітеді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84" y="642910"/>
            <a:ext cx="4714908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Жақсы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err="1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мінез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err="1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құлық</a:t>
            </a:r>
            <a:endParaRPr lang="ru-RU" sz="2800" dirty="0" smtClean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саңғығыш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қаңғығыш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Шөлдің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қамысы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болмайды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Жаманның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намысы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болмайды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Атың жаман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болса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Қарың кетер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Балаң жаман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болса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Арың кетер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өзі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бола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алмайды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Болғанды көре алмайды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Жаманның айтқаны келмейді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Сандырақтағаны келеді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Жаманға сырыңды айтпа,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Сырыңды айтсаң да, шыныңды айтпа.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Жаманның ақылы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Түс ауған соң кіреді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Ай -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ортақ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күн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ортақ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жақсы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ортақ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туа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болмайды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Жүре жаман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болады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4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46" y="500034"/>
            <a:ext cx="4714908" cy="787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Ағайындық</a:t>
            </a:r>
            <a:r>
              <a:rPr lang="en-US" sz="2800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туыстық</a:t>
            </a:r>
            <a:endParaRPr lang="ru-RU" sz="2800" b="1" dirty="0" smtClean="0">
              <a:solidFill>
                <a:srgbClr val="FF006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тату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болса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ат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көп болар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***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Абысын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тату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болса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ас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көп болар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***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Әкесін сыйламаған кісіні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баласы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сыйламайды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Ағаның үйі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ақ жайлау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Ағайынның азары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болса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да,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безері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болмас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***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 өкпеге қиса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да,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өлімге қимайды.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***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ағайынның айнасы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Алыста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жүрсе, кісінескен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ағайын,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Жақында жүрсе, тістескен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ағайын.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endParaRPr lang="kk-KZ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42" y="642910"/>
            <a:ext cx="6072230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Еңбек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еріншектік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ұста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шебер</a:t>
            </a:r>
            <a:endParaRPr lang="ru-RU" sz="2800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Өнерлінің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өзегі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талмас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Еңбек ептілікті сүйеді.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Өнерліге есік ашық.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Күшіңе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сенбе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ісіңе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сен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Шеберлікке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шек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Қыз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еркем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кестесімен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көркем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Ұл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еркем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өнерімен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көркем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Жігіт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адамға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жетпіс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өнер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аз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Еңбексіз өмір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сөнген көмір.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Еңбек қылмай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оңбас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Бірлік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қылмай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оңбас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Еріншектің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ертеңі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бітпес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4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8" y="428596"/>
            <a:ext cx="564360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Үнемшілдік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үнемсіздік</a:t>
            </a:r>
            <a:endParaRPr lang="ru-RU" sz="2800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Тас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құмыра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тамшыдан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толады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Теңге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тиыннан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өсер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Жылқы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құлыннан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өсер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Есепсіз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дүние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Алтын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тапсаң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санап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Қолда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барда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алтынның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қадірі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Қасықтап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жинағанды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шөміштеп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төкпе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Дария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басы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бұлақ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Шашу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оңай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жинау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қиын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Қолдағының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құны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Үзіп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жеген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үнемге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жатпайды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46" y="500034"/>
            <a:ext cx="4857784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Ас, </a:t>
            </a:r>
            <a:r>
              <a:rPr lang="ru-RU" sz="2800" b="1" dirty="0" err="1" smtClean="0">
                <a:solidFill>
                  <a:srgbClr val="0070C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тағам, нан</a:t>
            </a:r>
            <a:endParaRPr lang="ru-RU" sz="2800" dirty="0" smtClean="0">
              <a:solidFill>
                <a:srgbClr val="0070C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Ат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адамның қанаты,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адамның қуаты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Дастарханда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наны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жоқтың,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Тамағының сәні жоқ.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тұрған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жерде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ауру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тұрмайды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Сыйлап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берсе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суын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іш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Дастарханның басында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дұшпан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да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Таңғы асты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тастама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адамның арқауы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атасы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астығын жинаймын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Елге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астық сыйлаймын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тамақтың атасы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Ынтымақ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көптің батасы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Дәнді шашпа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нанды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баспа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бар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жерде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ән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бар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56" y="571472"/>
            <a:ext cx="5429288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Ерлік</a:t>
            </a:r>
            <a:r>
              <a:rPr lang="en-US" sz="2800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батырлық</a:t>
            </a:r>
            <a:r>
              <a:rPr lang="en-US" sz="2800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қорқақтық</a:t>
            </a:r>
            <a:endParaRPr lang="ru-RU" sz="2800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Ерді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намыс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өлтірер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Қоянды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қамыс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өлтірер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Күш атасын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танымас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Айлалы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батыр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алдырмас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Ерлік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білекте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емес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жүректе.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Бас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жарылса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бөрік ішінде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Қол сынса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жең ішінде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*** 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Бөріктінің намысы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үмітін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ақтар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Ер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атағын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сақтар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жігіт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не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көрмейді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көңілі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не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бермейді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сүрінбей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ел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танымас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Ат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сүрінбей, жер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танымас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жігіт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үшін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туады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үшін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өледі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Ердің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сыншысы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есімі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есінде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en-US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4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56" y="500034"/>
            <a:ext cx="5286412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Халық туралы</a:t>
            </a:r>
            <a:endParaRPr lang="ru-RU" sz="2800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Су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жүрген жер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береке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Ел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жүрген жер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мереке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Халыққа қарсы жүру 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 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ағысқа қарсы жүзу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Көптің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қолы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көкке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жетеді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туралы</a:t>
            </a:r>
            <a:endParaRPr lang="ru-RU" sz="2800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Күйесіз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қазан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қайғысыз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ойға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тоймас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қасқыр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қойға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тоймас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біріне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қонақ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Сауда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Базар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Байлық</a:t>
            </a:r>
            <a:r>
              <a:rPr lang="en-US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туралы</a:t>
            </a:r>
            <a:endParaRPr lang="ru-RU" sz="2800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Есеп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білген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ұтылмас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Сараңдық</a:t>
            </a:r>
            <a:endParaRPr lang="ru-RU" sz="2800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Сараң 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да </a:t>
            </a:r>
            <a:r>
              <a:rPr lang="ru-RU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сасық </a:t>
            </a:r>
            <a:r>
              <a:rPr lang="ru-RU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су да </a:t>
            </a:r>
            <a:r>
              <a:rPr lang="ru-RU" b="1" dirty="0" err="1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бір</a:t>
            </a:r>
            <a:endPara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76" y="0"/>
            <a:ext cx="3286124" cy="571504"/>
          </a:xfrm>
          <a:prstGeom prst="rect">
            <a:avLst/>
          </a:prstGeom>
          <a:noFill/>
        </p:spPr>
      </p:pic>
      <p:pic>
        <p:nvPicPr>
          <p:cNvPr id="4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90" y="0"/>
            <a:ext cx="3429000" cy="571504"/>
          </a:xfrm>
          <a:prstGeom prst="rect">
            <a:avLst/>
          </a:prstGeom>
          <a:noFill/>
        </p:spPr>
      </p:pic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785950" y="6143636"/>
            <a:ext cx="4143404" cy="571504"/>
          </a:xfrm>
          <a:prstGeom prst="rect">
            <a:avLst/>
          </a:prstGeom>
          <a:noFill/>
        </p:spPr>
      </p:pic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1607355" y="2107389"/>
            <a:ext cx="3786214" cy="571504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V="1">
            <a:off x="4464839" y="6107929"/>
            <a:ext cx="4143404" cy="642918"/>
          </a:xfrm>
          <a:prstGeom prst="rect">
            <a:avLst/>
          </a:prstGeom>
          <a:noFill/>
        </p:spPr>
      </p:pic>
      <p:pic>
        <p:nvPicPr>
          <p:cNvPr id="8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V="1">
            <a:off x="4500558" y="2214558"/>
            <a:ext cx="4143404" cy="571480"/>
          </a:xfrm>
          <a:prstGeom prst="rect">
            <a:avLst/>
          </a:prstGeom>
          <a:noFill/>
        </p:spPr>
      </p:pic>
      <p:pic>
        <p:nvPicPr>
          <p:cNvPr id="9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85794" y="500034"/>
            <a:ext cx="5429288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</a:rPr>
              <a:t>Мақал </a:t>
            </a:r>
            <a:r>
              <a:rPr lang="ru-RU" sz="2000" b="1" dirty="0" smtClean="0">
                <a:solidFill>
                  <a:srgbClr val="FF0000"/>
                </a:solidFill>
              </a:rPr>
              <a:t>мен </a:t>
            </a:r>
            <a:r>
              <a:rPr lang="ru-RU" sz="2000" b="1" dirty="0" err="1" smtClean="0">
                <a:solidFill>
                  <a:srgbClr val="FF0000"/>
                </a:solidFill>
              </a:rPr>
              <a:t>мәтелдер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600" dirty="0" err="1" smtClean="0">
                <a:solidFill>
                  <a:srgbClr val="0000FF"/>
                </a:solidFill>
              </a:rPr>
              <a:t>Мақал </a:t>
            </a:r>
            <a:r>
              <a:rPr lang="ru-RU" sz="1600" dirty="0" smtClean="0">
                <a:solidFill>
                  <a:srgbClr val="0000FF"/>
                </a:solidFill>
              </a:rPr>
              <a:t>- </a:t>
            </a:r>
            <a:r>
              <a:rPr lang="ru-RU" sz="1600" dirty="0" err="1" smtClean="0">
                <a:solidFill>
                  <a:srgbClr val="0000FF"/>
                </a:solidFill>
              </a:rPr>
              <a:t>мәтелдер </a:t>
            </a:r>
            <a:r>
              <a:rPr lang="ru-RU" sz="1600" dirty="0" smtClean="0">
                <a:solidFill>
                  <a:srgbClr val="0000FF"/>
                </a:solidFill>
              </a:rPr>
              <a:t>– </a:t>
            </a:r>
            <a:r>
              <a:rPr lang="ru-RU" sz="1600" dirty="0" err="1" smtClean="0">
                <a:solidFill>
                  <a:srgbClr val="0000FF"/>
                </a:solidFill>
              </a:rPr>
              <a:t>талай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замандар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бойы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қалыптасып ұрпақтан ұрпаққа ауысып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келген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халықтық мұра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асқан шеберлікпен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жасалған сөз өрнегі</a:t>
            </a:r>
            <a:r>
              <a:rPr lang="ru-RU" sz="1600" dirty="0" smtClean="0">
                <a:solidFill>
                  <a:srgbClr val="0000FF"/>
                </a:solidFill>
              </a:rPr>
              <a:t>. </a:t>
            </a:r>
            <a:r>
              <a:rPr lang="ru-RU" sz="1600" dirty="0" err="1" smtClean="0">
                <a:solidFill>
                  <a:srgbClr val="0000FF"/>
                </a:solidFill>
              </a:rPr>
              <a:t>Мақал </a:t>
            </a:r>
            <a:r>
              <a:rPr lang="ru-RU" sz="1600" dirty="0" smtClean="0">
                <a:solidFill>
                  <a:srgbClr val="0000FF"/>
                </a:solidFill>
              </a:rPr>
              <a:t>- </a:t>
            </a:r>
            <a:r>
              <a:rPr lang="ru-RU" sz="1600" dirty="0" err="1" smtClean="0">
                <a:solidFill>
                  <a:srgbClr val="0000FF"/>
                </a:solidFill>
              </a:rPr>
              <a:t>мәтелдерден халықтың ақыл </a:t>
            </a:r>
            <a:r>
              <a:rPr lang="ru-RU" sz="1600" dirty="0" smtClean="0">
                <a:solidFill>
                  <a:srgbClr val="0000FF"/>
                </a:solidFill>
              </a:rPr>
              <a:t>- ой, </a:t>
            </a:r>
            <a:r>
              <a:rPr lang="ru-RU" sz="1600" dirty="0" err="1" smtClean="0">
                <a:solidFill>
                  <a:srgbClr val="0000FF"/>
                </a:solidFill>
              </a:rPr>
              <a:t>даналығы </a:t>
            </a:r>
            <a:r>
              <a:rPr lang="ru-RU" sz="1600" dirty="0" smtClean="0">
                <a:solidFill>
                  <a:srgbClr val="0000FF"/>
                </a:solidFill>
              </a:rPr>
              <a:t>мен </a:t>
            </a:r>
            <a:r>
              <a:rPr lang="ru-RU" sz="1600" dirty="0" err="1" smtClean="0">
                <a:solidFill>
                  <a:srgbClr val="0000FF"/>
                </a:solidFill>
              </a:rPr>
              <a:t>тапқырлығын көреміз</a:t>
            </a:r>
            <a:r>
              <a:rPr lang="ru-RU" sz="1600" dirty="0" smtClean="0">
                <a:solidFill>
                  <a:srgbClr val="0000FF"/>
                </a:solidFill>
              </a:rPr>
              <a:t>. </a:t>
            </a:r>
            <a:r>
              <a:rPr lang="ru-RU" sz="1600" dirty="0" err="1" smtClean="0">
                <a:solidFill>
                  <a:srgbClr val="0000FF"/>
                </a:solidFill>
              </a:rPr>
              <a:t>Олар</a:t>
            </a:r>
            <a:r>
              <a:rPr lang="ru-RU" sz="1600" dirty="0" smtClean="0">
                <a:solidFill>
                  <a:srgbClr val="0000FF"/>
                </a:solidFill>
              </a:rPr>
              <a:t> – </a:t>
            </a:r>
            <a:r>
              <a:rPr lang="ru-RU" sz="1600" dirty="0" err="1" smtClean="0">
                <a:solidFill>
                  <a:srgbClr val="0000FF"/>
                </a:solidFill>
              </a:rPr>
              <a:t>келелі</a:t>
            </a:r>
            <a:r>
              <a:rPr lang="ru-RU" sz="1600" dirty="0" smtClean="0">
                <a:solidFill>
                  <a:srgbClr val="0000FF"/>
                </a:solidFill>
              </a:rPr>
              <a:t> ой, </a:t>
            </a:r>
            <a:r>
              <a:rPr lang="ru-RU" sz="1600" dirty="0" err="1" smtClean="0">
                <a:solidFill>
                  <a:srgbClr val="0000FF"/>
                </a:solidFill>
              </a:rPr>
              <a:t>кең мазмұнды бір</a:t>
            </a:r>
            <a:r>
              <a:rPr lang="ru-RU" sz="1600" dirty="0" smtClean="0">
                <a:solidFill>
                  <a:srgbClr val="0000FF"/>
                </a:solidFill>
              </a:rPr>
              <a:t> - </a:t>
            </a:r>
            <a:r>
              <a:rPr lang="ru-RU" sz="1600" dirty="0" err="1" smtClean="0">
                <a:solidFill>
                  <a:srgbClr val="0000FF"/>
                </a:solidFill>
              </a:rPr>
              <a:t>ақ ауыз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сөзбен айтып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қорытынды жасаудың тамаша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үлгісі, халық тапқырлығымен айтқанда, «тоқсан ауыз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сөздің тобықтай түйіні».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Мақал </a:t>
            </a:r>
            <a:r>
              <a:rPr lang="ru-RU" sz="1600" dirty="0" smtClean="0">
                <a:solidFill>
                  <a:srgbClr val="0000FF"/>
                </a:solidFill>
              </a:rPr>
              <a:t>- </a:t>
            </a:r>
            <a:r>
              <a:rPr lang="ru-RU" sz="1600" dirty="0" err="1" smtClean="0">
                <a:solidFill>
                  <a:srgbClr val="0000FF"/>
                </a:solidFill>
              </a:rPr>
              <a:t>мәтелдер әрі ықшам, әрі көркем түрде жасалып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терең </a:t>
            </a:r>
            <a:r>
              <a:rPr lang="ru-RU" sz="1600" dirty="0" smtClean="0">
                <a:solidFill>
                  <a:srgbClr val="0000FF"/>
                </a:solidFill>
              </a:rPr>
              <a:t>ой, </a:t>
            </a:r>
            <a:r>
              <a:rPr lang="ru-RU" sz="1600" dirty="0" err="1" smtClean="0">
                <a:solidFill>
                  <a:srgbClr val="0000FF"/>
                </a:solidFill>
              </a:rPr>
              <a:t>кең мазмұнды қамтиды.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Қазақ мақалдары </a:t>
            </a:r>
            <a:r>
              <a:rPr lang="ru-RU" sz="1600" dirty="0" smtClean="0">
                <a:solidFill>
                  <a:srgbClr val="0000FF"/>
                </a:solidFill>
              </a:rPr>
              <a:t>мен </a:t>
            </a:r>
            <a:r>
              <a:rPr lang="ru-RU" sz="1600" dirty="0" err="1" smtClean="0">
                <a:solidFill>
                  <a:srgbClr val="0000FF"/>
                </a:solidFill>
              </a:rPr>
              <a:t>мәтелдерінің тақырыптары әр алуан</a:t>
            </a:r>
            <a:r>
              <a:rPr lang="ru-RU" sz="1600" dirty="0" smtClean="0">
                <a:solidFill>
                  <a:srgbClr val="0000FF"/>
                </a:solidFill>
              </a:rPr>
              <a:t>: </a:t>
            </a:r>
            <a:r>
              <a:rPr lang="ru-RU" sz="1600" dirty="0" err="1" smtClean="0">
                <a:solidFill>
                  <a:srgbClr val="0000FF"/>
                </a:solidFill>
              </a:rPr>
              <a:t>туған жер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ел-отан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еңбек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денсаулық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өнер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төрт түлік </a:t>
            </a:r>
            <a:r>
              <a:rPr lang="ru-RU" sz="1600" dirty="0" smtClean="0">
                <a:solidFill>
                  <a:srgbClr val="0000FF"/>
                </a:solidFill>
              </a:rPr>
              <a:t>мал, </a:t>
            </a:r>
            <a:r>
              <a:rPr lang="ru-RU" sz="1600" dirty="0" err="1" smtClean="0">
                <a:solidFill>
                  <a:srgbClr val="0000FF"/>
                </a:solidFill>
              </a:rPr>
              <a:t>егіншілік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денсаулық, өнер, төрт түлік </a:t>
            </a:r>
            <a:r>
              <a:rPr lang="ru-RU" sz="1600" dirty="0" smtClean="0">
                <a:solidFill>
                  <a:srgbClr val="0000FF"/>
                </a:solidFill>
              </a:rPr>
              <a:t>мал, </a:t>
            </a:r>
            <a:r>
              <a:rPr lang="ru-RU" sz="1600" dirty="0" err="1" smtClean="0">
                <a:solidFill>
                  <a:srgbClr val="0000FF"/>
                </a:solidFill>
              </a:rPr>
              <a:t>егіншілік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кәсібі, ынтымақ, достық ерлік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батырлық, жақсы адам</a:t>
            </a:r>
            <a:r>
              <a:rPr lang="ru-RU" sz="1600" dirty="0" smtClean="0">
                <a:solidFill>
                  <a:srgbClr val="0000FF"/>
                </a:solidFill>
              </a:rPr>
              <a:t> мен </a:t>
            </a:r>
            <a:r>
              <a:rPr lang="ru-RU" sz="1600" dirty="0" err="1" smtClean="0">
                <a:solidFill>
                  <a:srgbClr val="0000FF"/>
                </a:solidFill>
              </a:rPr>
              <a:t>жаман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адам</a:t>
            </a:r>
            <a:r>
              <a:rPr lang="ru-RU" sz="1600" dirty="0" smtClean="0">
                <a:solidFill>
                  <a:srgbClr val="0000FF"/>
                </a:solidFill>
              </a:rPr>
              <a:t> т.б. </a:t>
            </a:r>
            <a:r>
              <a:rPr lang="ru-RU" sz="1600" dirty="0" err="1" smtClean="0">
                <a:solidFill>
                  <a:srgbClr val="0000FF"/>
                </a:solidFill>
              </a:rPr>
              <a:t>Мақал </a:t>
            </a:r>
            <a:r>
              <a:rPr lang="ru-RU" sz="1600" dirty="0" smtClean="0">
                <a:solidFill>
                  <a:srgbClr val="0000FF"/>
                </a:solidFill>
              </a:rPr>
              <a:t>мен </a:t>
            </a:r>
            <a:r>
              <a:rPr lang="ru-RU" sz="1600" dirty="0" err="1" smtClean="0">
                <a:solidFill>
                  <a:srgbClr val="0000FF"/>
                </a:solidFill>
              </a:rPr>
              <a:t>мәтел құстың екі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қанаты секілді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бір-бірімен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байланысты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бірақ олардың араларында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аздаған өзгешеліктері мен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айырмашылықтары болды</a:t>
            </a:r>
            <a:r>
              <a:rPr lang="ru-RU" sz="1600" dirty="0" smtClean="0">
                <a:solidFill>
                  <a:srgbClr val="0000FF"/>
                </a:solidFill>
              </a:rPr>
              <a:t>. </a:t>
            </a:r>
            <a:r>
              <a:rPr lang="ru-RU" sz="1600" dirty="0" err="1" smtClean="0">
                <a:solidFill>
                  <a:srgbClr val="0000FF"/>
                </a:solidFill>
              </a:rPr>
              <a:t>Мәселен, мақал сөзде адамның нәзік сезімдері</a:t>
            </a:r>
            <a:r>
              <a:rPr lang="ru-RU" sz="1600" dirty="0" smtClean="0">
                <a:solidFill>
                  <a:srgbClr val="0000FF"/>
                </a:solidFill>
              </a:rPr>
              <a:t> мен </a:t>
            </a:r>
            <a:r>
              <a:rPr lang="ru-RU" sz="1600" dirty="0" err="1" smtClean="0">
                <a:solidFill>
                  <a:srgbClr val="0000FF"/>
                </a:solidFill>
              </a:rPr>
              <a:t>терең ойлары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ашық айтылады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дәлме-дәл көрсетіп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бейнелейді</a:t>
            </a:r>
            <a:r>
              <a:rPr lang="ru-RU" sz="1600" dirty="0" smtClean="0">
                <a:solidFill>
                  <a:srgbClr val="0000FF"/>
                </a:solidFill>
              </a:rPr>
              <a:t>. </a:t>
            </a:r>
            <a:r>
              <a:rPr lang="ru-RU" sz="1600" dirty="0" err="1" smtClean="0">
                <a:solidFill>
                  <a:srgbClr val="0000FF"/>
                </a:solidFill>
              </a:rPr>
              <a:t>Мысалы</a:t>
            </a:r>
            <a:r>
              <a:rPr lang="ru-RU" sz="1600" dirty="0" smtClean="0">
                <a:solidFill>
                  <a:srgbClr val="0000FF"/>
                </a:solidFill>
              </a:rPr>
              <a:t>: “</a:t>
            </a:r>
            <a:r>
              <a:rPr lang="ru-RU" sz="1600" dirty="0" err="1" smtClean="0">
                <a:solidFill>
                  <a:srgbClr val="0000FF"/>
                </a:solidFill>
              </a:rPr>
              <a:t>Білімді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өлмес </a:t>
            </a:r>
            <a:r>
              <a:rPr lang="ru-RU" sz="1600" dirty="0" smtClean="0">
                <a:solidFill>
                  <a:srgbClr val="0000FF"/>
                </a:solidFill>
              </a:rPr>
              <a:t>– </a:t>
            </a:r>
            <a:r>
              <a:rPr lang="ru-RU" sz="1600" dirty="0" err="1" smtClean="0">
                <a:solidFill>
                  <a:srgbClr val="0000FF"/>
                </a:solidFill>
              </a:rPr>
              <a:t>қағазда аты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қалар, ұста өлмес </a:t>
            </a:r>
            <a:r>
              <a:rPr lang="ru-RU" sz="1600" dirty="0" smtClean="0">
                <a:solidFill>
                  <a:srgbClr val="0000FF"/>
                </a:solidFill>
              </a:rPr>
              <a:t>– </a:t>
            </a:r>
            <a:r>
              <a:rPr lang="ru-RU" sz="1600" dirty="0" err="1" smtClean="0">
                <a:solidFill>
                  <a:srgbClr val="0000FF"/>
                </a:solidFill>
              </a:rPr>
              <a:t>істеген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заты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қалар”, “Оқусыз білім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жоқ, білімсіз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күнің жоқ”, “Ағаш тамырымен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адам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жолдасымен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мықты”.</a:t>
            </a:r>
            <a:endParaRPr lang="ru-RU" sz="1600" dirty="0" smtClean="0">
              <a:solidFill>
                <a:srgbClr val="0000FF"/>
              </a:solidFill>
            </a:endParaRPr>
          </a:p>
          <a:p>
            <a:r>
              <a:rPr lang="ru-RU" sz="1600" dirty="0" smtClean="0">
                <a:solidFill>
                  <a:srgbClr val="0000FF"/>
                </a:solidFill>
              </a:rPr>
              <a:t>Ал, </a:t>
            </a:r>
            <a:r>
              <a:rPr lang="ru-RU" sz="1600" dirty="0" err="1" smtClean="0">
                <a:solidFill>
                  <a:srgbClr val="0000FF"/>
                </a:solidFill>
              </a:rPr>
              <a:t>мәтел сөздің </a:t>
            </a:r>
            <a:r>
              <a:rPr lang="ru-RU" sz="1600" dirty="0" smtClean="0">
                <a:solidFill>
                  <a:srgbClr val="0000FF"/>
                </a:solidFill>
              </a:rPr>
              <a:t>сыры: </a:t>
            </a:r>
            <a:r>
              <a:rPr lang="ru-RU" sz="1600" dirty="0" err="1" smtClean="0">
                <a:solidFill>
                  <a:srgbClr val="0000FF"/>
                </a:solidFill>
              </a:rPr>
              <a:t>белгілі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бір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құбылысты астарлап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жұмбақтап, бейнелеп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айтады</a:t>
            </a:r>
            <a:r>
              <a:rPr lang="ru-RU" sz="1600" dirty="0" smtClean="0">
                <a:solidFill>
                  <a:srgbClr val="0000FF"/>
                </a:solidFill>
              </a:rPr>
              <a:t>. </a:t>
            </a:r>
            <a:r>
              <a:rPr lang="ru-RU" sz="1600" dirty="0" err="1" smtClean="0">
                <a:solidFill>
                  <a:srgbClr val="0000FF"/>
                </a:solidFill>
              </a:rPr>
              <a:t>Мәтел сөзге бір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мысал</a:t>
            </a:r>
            <a:r>
              <a:rPr lang="ru-RU" sz="1600" dirty="0" smtClean="0">
                <a:solidFill>
                  <a:srgbClr val="0000FF"/>
                </a:solidFill>
              </a:rPr>
              <a:t>: </a:t>
            </a:r>
            <a:r>
              <a:rPr lang="ru-RU" sz="1600" dirty="0" err="1" smtClean="0">
                <a:solidFill>
                  <a:srgbClr val="0000FF"/>
                </a:solidFill>
              </a:rPr>
              <a:t>“Сауысқан тоты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боламын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деп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жүрісінен жаңылыпты”.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Сөз сауысқан туралы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емес</a:t>
            </a:r>
            <a:r>
              <a:rPr lang="ru-RU" sz="1600" dirty="0" smtClean="0">
                <a:solidFill>
                  <a:srgbClr val="0000FF"/>
                </a:solidFill>
              </a:rPr>
              <a:t>; </a:t>
            </a:r>
            <a:r>
              <a:rPr lang="ru-RU" sz="1600" dirty="0" err="1" smtClean="0">
                <a:solidFill>
                  <a:srgbClr val="0000FF"/>
                </a:solidFill>
              </a:rPr>
              <a:t>сауысқан тектес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әсіре қызыл, еліктегіш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әсершіл адамдарды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сынаған.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Біреулер</a:t>
            </a:r>
            <a:r>
              <a:rPr lang="ru-RU" sz="1600" dirty="0" smtClean="0">
                <a:solidFill>
                  <a:srgbClr val="0000FF"/>
                </a:solidFill>
              </a:rPr>
              <a:t> бар: </a:t>
            </a:r>
            <a:r>
              <a:rPr lang="ru-RU" sz="1600" dirty="0" err="1" smtClean="0">
                <a:solidFill>
                  <a:srgbClr val="0000FF"/>
                </a:solidFill>
              </a:rPr>
              <a:t>өзінің дербес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қасиеттерін жоғалтып, ықпалды адамдардың әуеніне төңкеріліп, соның көлеңкесіне тасаланады</a:t>
            </a:r>
            <a:r>
              <a:rPr lang="ru-RU" sz="1600" dirty="0" smtClean="0">
                <a:solidFill>
                  <a:srgbClr val="0000FF"/>
                </a:solidFill>
              </a:rPr>
              <a:t>, </a:t>
            </a:r>
            <a:r>
              <a:rPr lang="ru-RU" sz="1600" dirty="0" err="1" smtClean="0">
                <a:solidFill>
                  <a:srgbClr val="0000FF"/>
                </a:solidFill>
              </a:rPr>
              <a:t>өмірдің ағысынан өзін-өзі  таба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алмай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әуре болады</a:t>
            </a:r>
            <a:r>
              <a:rPr lang="ru-RU" sz="1600" dirty="0" smtClean="0">
                <a:solidFill>
                  <a:srgbClr val="0000FF"/>
                </a:solidFill>
              </a:rPr>
              <a:t>. </a:t>
            </a:r>
            <a:r>
              <a:rPr lang="ru-RU" sz="1600" dirty="0" err="1" smtClean="0">
                <a:solidFill>
                  <a:srgbClr val="0000FF"/>
                </a:solidFill>
              </a:rPr>
              <a:t>Аталған мәтел сол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образды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 err="1" smtClean="0">
                <a:solidFill>
                  <a:srgbClr val="0000FF"/>
                </a:solidFill>
              </a:rPr>
              <a:t>бейнелеген</a:t>
            </a:r>
            <a:r>
              <a:rPr lang="ru-RU" sz="1600" dirty="0" smtClean="0">
                <a:solidFill>
                  <a:srgbClr val="0000FF"/>
                </a:solidFill>
              </a:rPr>
              <a:t>.</a:t>
            </a:r>
          </a:p>
          <a:p>
            <a:pPr algn="ctr"/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pic>
        <p:nvPicPr>
          <p:cNvPr id="4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857232" y="785786"/>
            <a:ext cx="5286412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Мақал-мәтелдер</a:t>
            </a:r>
            <a:endParaRPr lang="ru-RU" sz="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Үлгі-өнеге,тәлім-тәрбие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Отан туған жер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Білім, оқу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Бірлік, ынтымақ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Тіл-сөз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Достық, дұшпандық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Мал-жануар, құс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Жақсы-жаман, мінез-құлық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Ағайындық-туыстық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Еңбек - еріншектік, ұста, шебер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Үнемшілдік, үнемсіздік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Ас, тағам, нан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Ерлік, батырлық, қорқақтық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Халық туралы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Адам туралы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Сауда, Базар, Байлық туралы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400" b="1" i="1" dirty="0" smtClean="0">
                <a:solidFill>
                  <a:srgbClr val="0000FF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Сараңдық</a:t>
            </a:r>
            <a:endParaRPr lang="ru-RU" sz="2400" b="1" i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 descr="C:\Users\Sysadm\Desktop\загрузки\graphic_glitter176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4256" y="7643834"/>
            <a:ext cx="1018016" cy="78581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00108" y="357158"/>
            <a:ext cx="4786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Үлгі-өнеге, тәлім-тәрбие</a:t>
            </a:r>
            <a:endParaRPr lang="ru-RU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14500" y="1000100"/>
            <a:ext cx="3429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Балаға байқап сөйлесең,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Ақылыңа көнер,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Байқамай шайқап сөйлесең,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Көрсетер бір «өнер».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Өлімнен ұят күшті.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Алдыңғы көш қайдан жүрсе,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Соңғы көш сонан жүрер.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*** 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Қарағайға қарап тал өсер,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Құрбысына қарап бала өсер.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Су ішкен құдығыңа түкірме!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Балапан ұяда не көрсе,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Ұшқанда соны алады.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Сабыр түбі сары алтын.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Бала тәрбиесі бесіктен.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Ананың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ізін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қыз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басар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Атаның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ізін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ұл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басар</a:t>
            </a:r>
            <a:r>
              <a:rPr lang="en-US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                          ***</a:t>
            </a:r>
            <a:endParaRPr lang="ru-RU" b="1" dirty="0" smtClean="0">
              <a:solidFill>
                <a:srgbClr val="0000FF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Әдепті бала – арлы бала,</a:t>
            </a:r>
            <a:b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Әдепсіз бала – сорлы бала.</a:t>
            </a:r>
            <a:endParaRPr lang="ru-RU" sz="2800" b="1" dirty="0" smtClean="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500" y="570905"/>
            <a:ext cx="3429000" cy="800219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0000FF"/>
                </a:solidFill>
                <a:ea typeface="Times New Roman" pitchFamily="18" charset="0"/>
                <a:cs typeface="Arial" pitchFamily="34" charset="0"/>
              </a:rPr>
              <a:t>Отан</a:t>
            </a:r>
            <a:r>
              <a:rPr lang="ru-RU" sz="2800" b="1" dirty="0" smtClean="0">
                <a:solidFill>
                  <a:srgbClr val="0000FF"/>
                </a:solidFill>
                <a:ea typeface="Times New Roman" pitchFamily="18" charset="0"/>
                <a:cs typeface="Arial" pitchFamily="34" charset="0"/>
              </a:rPr>
              <a:t>, </a:t>
            </a:r>
            <a:r>
              <a:rPr lang="ru-RU" sz="2800" b="1" dirty="0" err="1" smtClean="0">
                <a:solidFill>
                  <a:srgbClr val="0000FF"/>
                </a:solidFill>
                <a:ea typeface="Times New Roman" pitchFamily="18" charset="0"/>
                <a:cs typeface="Arial" pitchFamily="34" charset="0"/>
              </a:rPr>
              <a:t>туған жер</a:t>
            </a:r>
            <a:endParaRPr lang="ru-RU" sz="2800" b="1" dirty="0" smtClean="0">
              <a:solidFill>
                <a:srgbClr val="0000FF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Туған 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жердей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жер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болмас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туған елдей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ел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болмас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FF00"/>
                </a:solidFill>
                <a:ea typeface="Times New Roman" pitchFamily="18" charset="0"/>
                <a:cs typeface="Arial" pitchFamily="34" charset="0"/>
              </a:rPr>
              <a:t>                                           </a:t>
            </a: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***</a:t>
            </a:r>
            <a:endParaRPr lang="ru-RU" b="1" dirty="0" smtClean="0">
              <a:solidFill>
                <a:srgbClr val="FFFF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елдің анасы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,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Ел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ердің анасы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Ел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іші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 - алтын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бесік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Отансыз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адам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—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ормансыз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бұлбұл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оттан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да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ыстық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,</a:t>
            </a:r>
            <a:b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жалыны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бар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шоқтан 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да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ыстық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отбасынан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басталады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Отан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елдің анасы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,</a:t>
            </a:r>
            <a:b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</a:b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Ел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ердің анасы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Отан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үшін күрес 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—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ерге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тиген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үлес.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                                           ***</a:t>
            </a:r>
            <a:endParaRPr lang="ru-RU" b="1" dirty="0" smtClean="0">
              <a:solidFill>
                <a:srgbClr val="FF000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Акқу көлін аңсайды,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Адам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туған жерін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аңсайды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FF00"/>
                </a:solidFill>
                <a:ea typeface="Times New Roman" pitchFamily="18" charset="0"/>
                <a:cs typeface="Arial" pitchFamily="34" charset="0"/>
              </a:rPr>
              <a:t>                                           </a:t>
            </a:r>
            <a:r>
              <a:rPr lang="kk-KZ" b="1" dirty="0" smtClean="0">
                <a:solidFill>
                  <a:srgbClr val="00B0F0"/>
                </a:solidFill>
                <a:ea typeface="Times New Roman" pitchFamily="18" charset="0"/>
                <a:cs typeface="Arial" pitchFamily="34" charset="0"/>
              </a:rPr>
              <a:t>***</a:t>
            </a:r>
            <a:endParaRPr lang="ru-RU" b="1" dirty="0" smtClean="0">
              <a:solidFill>
                <a:srgbClr val="00B0F0"/>
              </a:solidFill>
              <a:ea typeface="Times New Roman" pitchFamily="18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Кісі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елінде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сұлтан болғанша, </a:t>
            </a:r>
            <a:b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Өз еліңде ұлтан 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бол. </a:t>
            </a:r>
          </a:p>
        </p:txBody>
      </p:sp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4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Sysadm\Desktop\загрузки\hBuqa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26" y="8572528"/>
            <a:ext cx="3143272" cy="57147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14500" y="570905"/>
            <a:ext cx="3429000" cy="800219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Білім</a:t>
            </a:r>
            <a:r>
              <a:rPr lang="en-US" sz="2800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rgbClr val="0000FF"/>
                </a:solidFill>
                <a:ea typeface="Times New Roman" pitchFamily="18" charset="0"/>
                <a:cs typeface="Times New Roman" pitchFamily="18" charset="0"/>
              </a:rPr>
              <a:t>оқу</a:t>
            </a:r>
            <a:endParaRPr lang="ru-RU" sz="2800" b="1" dirty="0" smtClean="0">
              <a:solidFill>
                <a:srgbClr val="0000FF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Білмесең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үндеме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Білгенді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күндеме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Күш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білімде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кітапта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Қына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тасқа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бітеді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басқа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бітеді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Білегі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күшті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бірді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жығады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күшті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мыңды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жығады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Өз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білмегеніңді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кісіден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сұра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Үлкен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болса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кішіден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сұра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Ақыл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тозбайтын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тон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таусылмайтын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кен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арзан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білу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қымбат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Екпей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егін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шықпас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Үйренбей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білім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жұқпас</a:t>
            </a:r>
            <a:r>
              <a:rPr lang="en-US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Наданмен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дос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болғанша,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Кітаппен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дос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бол.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Жеті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жұрттың тілін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,</a:t>
            </a:r>
            <a:b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Жеті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түрлі білім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біл</a:t>
            </a:r>
            <a:r>
              <a:rPr lang="ru-RU" b="1" dirty="0" smtClean="0">
                <a:solidFill>
                  <a:srgbClr val="FF0000"/>
                </a:solidFill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pic>
        <p:nvPicPr>
          <p:cNvPr id="8" name="Picture 2" descr="C:\Users\Sysadm\Desktop\загрузки\graphic_glitter159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4860" y="7286644"/>
            <a:ext cx="1928850" cy="169069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00108" y="642910"/>
            <a:ext cx="5214974" cy="800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00B0F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Бірлік, ынтымақ</a:t>
            </a:r>
            <a:endParaRPr lang="ru-RU" sz="2800" dirty="0" smtClean="0">
              <a:solidFill>
                <a:srgbClr val="00B0F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Сыртқы жаудан ішкі жау жаман.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Алтау ала болса, ауыздағы кетеді, </a:t>
            </a:r>
            <a:b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Төртеу түгел болса, төбедегі келеді.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Байлық, байлық емес, бірлік байлық.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Бөлінгенді бөрі жейді, жарылғанды жау жейді.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 жеңнен қол шығар, бір жағадан бас шығар.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Бірлік бар жерде - тірлік бар. 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Бірлігі жоқтың тірлігі жоқ. 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Ерлік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түбі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бірлік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6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Ынтымақтың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түбі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игілік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kk-KZ" b="1" dirty="0" smtClean="0">
              <a:solidFill>
                <a:srgbClr val="FF006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Ынтымақты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елде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күншуақ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6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Ырыс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алды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ынтымақ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6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Ынтымақ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болмай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іс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болмас</a:t>
            </a:r>
            <a:r>
              <a:rPr lang="en-US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66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Күш бірлікте</a:t>
            </a:r>
            <a:r>
              <a:rPr lang="ru-RU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66"/>
                </a:solidFill>
                <a:cs typeface="Arial" pitchFamily="34" charset="0"/>
              </a:rPr>
              <a:t>***</a:t>
            </a:r>
            <a:endParaRPr lang="ru-RU" b="1" dirty="0" smtClean="0">
              <a:solidFill>
                <a:srgbClr val="FF0066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Өнер алды</a:t>
            </a:r>
            <a:r>
              <a:rPr lang="ru-RU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бірлік</a:t>
            </a:r>
            <a:r>
              <a:rPr lang="ru-RU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ырыс</a:t>
            </a:r>
            <a:r>
              <a:rPr lang="ru-RU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алды</a:t>
            </a:r>
            <a:r>
              <a:rPr lang="ru-RU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тірлік</a:t>
            </a:r>
            <a:r>
              <a:rPr lang="ru-RU" b="1" dirty="0" smtClean="0">
                <a:solidFill>
                  <a:srgbClr val="FF0066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214422" y="428597"/>
            <a:ext cx="4714908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Тіл-сөз</a:t>
            </a:r>
            <a:endParaRPr lang="ru-RU" sz="28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Ми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ойлағанды тіл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тындырады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жүйрік емес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ой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жүйрік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Ашынған тілді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болар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ашыққан ұры болар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Жақсы тауып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айтар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қауып айтар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ақылдың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өлшемі.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сүйексіз болса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да,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сүйектен өтеді.</a:t>
            </a: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өлшеусіз қазына, өрісі кең әлем.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өлген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 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тірі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өлген ел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достықтың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алтын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көпірі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мәртебесі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ел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мәртебесі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көңілінен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азады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b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Тілінен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жазады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Тілсіз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жерде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тіршілік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Өз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тілің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бірлік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үшін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b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Өзге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тіл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тірлік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үшін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0000FF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+mj-lt"/>
              <a:cs typeface="Arial" pitchFamily="34" charset="0"/>
            </a:endParaRPr>
          </a:p>
        </p:txBody>
      </p:sp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8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9000" cy="571504"/>
          </a:xfrm>
          <a:prstGeom prst="rect">
            <a:avLst/>
          </a:prstGeom>
          <a:noFill/>
        </p:spPr>
      </p:pic>
      <p:pic>
        <p:nvPicPr>
          <p:cNvPr id="3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0"/>
            <a:ext cx="3429000" cy="5715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22" y="428596"/>
            <a:ext cx="4714908" cy="855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800" b="1" dirty="0" smtClean="0">
                <a:solidFill>
                  <a:srgbClr val="0000FF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Достық, дұшпандық</a:t>
            </a:r>
            <a:endParaRPr lang="ru-RU" sz="2800" dirty="0" smtClean="0">
              <a:solidFill>
                <a:srgbClr val="0000FF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Қимас досың сұраса, қимасыңды бергейсің.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Көргенді кісі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Көргенін айтар,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Көргенсіз кісі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 Бергенін айтар.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Жолдасы көптің – олжасы көп.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Жолдасты жол айырады.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көппен сыйлас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азбен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сырлас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жоқ адам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тұзы жоқ тағам.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Жолдасын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тастаған 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жолда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қалар.</a:t>
            </a:r>
            <a:endParaRPr lang="ru-RU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Ағаш тамырымен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b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Адам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досымен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мықты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сыртыңнан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мақтар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b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Дұшпан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көзіңе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мақтар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Дұшпан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күлдіріп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айтады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, </a:t>
            </a:r>
            <a:b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Дос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жылатып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айтады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***</a:t>
            </a:r>
            <a:endParaRPr lang="ru-RU" b="1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Жаман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жолдастан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жақсы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дұшпан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артық</a:t>
            </a:r>
            <a:r>
              <a:rPr lang="en-US" b="1" dirty="0" smtClean="0">
                <a:solidFill>
                  <a:srgbClr val="FF0000"/>
                </a:solidFill>
                <a:latin typeface="+mj-lt"/>
                <a:ea typeface="Times New Roman" pitchFamily="18" charset="0"/>
                <a:cs typeface="Times New Roman" pitchFamily="18" charset="0"/>
              </a:rPr>
              <a:t>. </a:t>
            </a:r>
            <a:endParaRPr lang="kk-KZ" b="1" dirty="0" smtClean="0">
              <a:solidFill>
                <a:srgbClr val="FF0000"/>
              </a:solidFill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501090"/>
            <a:ext cx="3429000" cy="642910"/>
          </a:xfrm>
          <a:prstGeom prst="rect">
            <a:avLst/>
          </a:prstGeom>
          <a:noFill/>
        </p:spPr>
      </p:pic>
      <p:pic>
        <p:nvPicPr>
          <p:cNvPr id="7" name="Picture 2" descr="C:\Users\Sysadm\Desktop\загрузки\e0fc954a574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501090"/>
            <a:ext cx="3429000" cy="64291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601</Words>
  <Application>Microsoft Office PowerPoint</Application>
  <PresentationFormat>Экран (4:3)</PresentationFormat>
  <Paragraphs>365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Sam 23</cp:lastModifiedBy>
  <cp:revision>31</cp:revision>
  <dcterms:created xsi:type="dcterms:W3CDTF">2016-01-24T08:24:44Z</dcterms:created>
  <dcterms:modified xsi:type="dcterms:W3CDTF">2024-01-18T05:53:49Z</dcterms:modified>
</cp:coreProperties>
</file>