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7561263" cy="1080135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92" y="-96"/>
      </p:cViewPr>
      <p:guideLst>
        <p:guide orient="horz" pos="3402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55420"/>
            <a:ext cx="6427074" cy="23152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120765"/>
            <a:ext cx="5292884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226D-DCB4-4924-A03C-34DA431FDA21}" type="datetimeFigureOut">
              <a:rPr lang="ru-RU" smtClean="0"/>
              <a:pPr/>
              <a:t>30.01.2024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8A07-C8A9-4112-A16A-34D89CEA95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226D-DCB4-4924-A03C-34DA431FDA21}" type="datetimeFigureOut">
              <a:rPr lang="ru-RU" smtClean="0"/>
              <a:pPr/>
              <a:t>30.01.2024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8A07-C8A9-4112-A16A-34D89CEA95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1916" y="432556"/>
            <a:ext cx="1701284" cy="921615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063" y="432556"/>
            <a:ext cx="4977831" cy="921615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226D-DCB4-4924-A03C-34DA431FDA21}" type="datetimeFigureOut">
              <a:rPr lang="ru-RU" smtClean="0"/>
              <a:pPr/>
              <a:t>30.01.2024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8A07-C8A9-4112-A16A-34D89CEA95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226D-DCB4-4924-A03C-34DA431FDA21}" type="datetimeFigureOut">
              <a:rPr lang="ru-RU" smtClean="0"/>
              <a:pPr/>
              <a:t>30.01.2024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8A07-C8A9-4112-A16A-34D89CEA95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7" y="6940868"/>
            <a:ext cx="6427074" cy="214526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7" y="4578074"/>
            <a:ext cx="6427074" cy="236279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226D-DCB4-4924-A03C-34DA431FDA21}" type="datetimeFigureOut">
              <a:rPr lang="ru-RU" smtClean="0"/>
              <a:pPr/>
              <a:t>30.01.2024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8A07-C8A9-4112-A16A-34D89CEA95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063" y="2520316"/>
            <a:ext cx="3339558" cy="7128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43642" y="2520316"/>
            <a:ext cx="3339558" cy="7128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226D-DCB4-4924-A03C-34DA431FDA21}" type="datetimeFigureOut">
              <a:rPr lang="ru-RU" smtClean="0"/>
              <a:pPr/>
              <a:t>30.01.2024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8A07-C8A9-4112-A16A-34D89CEA95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17803"/>
            <a:ext cx="3340871" cy="1007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3" y="3425428"/>
            <a:ext cx="3340871" cy="62232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417803"/>
            <a:ext cx="3342183" cy="1007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7" y="3425428"/>
            <a:ext cx="3342183" cy="62232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226D-DCB4-4924-A03C-34DA431FDA21}" type="datetimeFigureOut">
              <a:rPr lang="ru-RU" smtClean="0"/>
              <a:pPr/>
              <a:t>30.01.2024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8A07-C8A9-4112-A16A-34D89CEA95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226D-DCB4-4924-A03C-34DA431FDA21}" type="datetimeFigureOut">
              <a:rPr lang="ru-RU" smtClean="0"/>
              <a:pPr/>
              <a:t>30.01.2024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8A07-C8A9-4112-A16A-34D89CEA95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226D-DCB4-4924-A03C-34DA431FDA21}" type="datetimeFigureOut">
              <a:rPr lang="ru-RU" smtClean="0"/>
              <a:pPr/>
              <a:t>30.01.2024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8A07-C8A9-4112-A16A-34D89CEA95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30054"/>
            <a:ext cx="2487603" cy="18302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430055"/>
            <a:ext cx="4226956" cy="92186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60283"/>
            <a:ext cx="2487603" cy="7388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226D-DCB4-4924-A03C-34DA431FDA21}" type="datetimeFigureOut">
              <a:rPr lang="ru-RU" smtClean="0"/>
              <a:pPr/>
              <a:t>30.01.2024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8A07-C8A9-4112-A16A-34D89CEA95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560945"/>
            <a:ext cx="4536758" cy="8926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65121"/>
            <a:ext cx="4536758" cy="64808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453557"/>
            <a:ext cx="4536758" cy="12676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226D-DCB4-4924-A03C-34DA431FDA21}" type="datetimeFigureOut">
              <a:rPr lang="ru-RU" smtClean="0"/>
              <a:pPr/>
              <a:t>30.01.2024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8A07-C8A9-4112-A16A-34D89CEA95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32555"/>
            <a:ext cx="6805137" cy="1800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520316"/>
            <a:ext cx="6805137" cy="71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10011252"/>
            <a:ext cx="1764295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8226D-DCB4-4924-A03C-34DA431FDA21}" type="datetimeFigureOut">
              <a:rPr lang="ru-RU" smtClean="0"/>
              <a:pPr/>
              <a:t>30.01.2024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10011252"/>
            <a:ext cx="23944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10011252"/>
            <a:ext cx="1764295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48A07-C8A9-4112-A16A-34D89CEA95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0438" r="30499"/>
          <a:stretch>
            <a:fillRect/>
          </a:stretch>
        </p:blipFill>
        <p:spPr bwMode="auto">
          <a:xfrm>
            <a:off x="59851" y="42825"/>
            <a:ext cx="7421640" cy="1068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923507" y="2757469"/>
            <a:ext cx="3071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glow rad="228600">
                    <a:srgbClr val="FFFFFF"/>
                  </a:glow>
                </a:effectLst>
              </a:rPr>
              <a:t>Бақбақ бақта бар,</a:t>
            </a:r>
            <a: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  <a:t/>
            </a:r>
            <a:b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</a:br>
            <a:r>
              <a:rPr lang="ru-RU" sz="2800" b="1" dirty="0">
                <a:effectLst>
                  <a:glow rad="228600">
                    <a:srgbClr val="FFFFFF"/>
                  </a:glow>
                </a:effectLst>
              </a:rPr>
              <a:t>Бақа да бақта бар</a:t>
            </a:r>
          </a:p>
        </p:txBody>
      </p:sp>
      <p:pic>
        <p:nvPicPr>
          <p:cNvPr id="4" name="Picture 2" descr="https://www.jigsawplanet.com/GabryElla2020/spring-primavara?rc=fac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920" y="2185965"/>
            <a:ext cx="2064665" cy="2171629"/>
          </a:xfrm>
          <a:prstGeom prst="rect">
            <a:avLst/>
          </a:prstGeom>
          <a:noFill/>
          <a:effectLst>
            <a:glow rad="228600">
              <a:srgbClr val="FFFFFF">
                <a:alpha val="40000"/>
              </a:srgbClr>
            </a:glow>
          </a:effectLst>
        </p:spPr>
      </p:pic>
      <p:pic>
        <p:nvPicPr>
          <p:cNvPr id="5" name="Рисунок 4" descr="агенегш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3243" y="3471849"/>
            <a:ext cx="1500621" cy="14287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0697" y="7829567"/>
            <a:ext cx="23574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glow rad="228600">
                    <a:srgbClr val="FFFFFF"/>
                  </a:glow>
                </a:effectLst>
              </a:rPr>
              <a:t>Ақ шар бар,</a:t>
            </a:r>
            <a: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  <a:t/>
            </a:r>
            <a:b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</a:br>
            <a:r>
              <a:rPr lang="ru-RU" sz="2800" b="1" dirty="0">
                <a:effectLst>
                  <a:glow rad="228600">
                    <a:srgbClr val="FFFFFF"/>
                  </a:glow>
                </a:effectLst>
              </a:rPr>
              <a:t>Көк шар бар.</a:t>
            </a:r>
            <a: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  <a:t/>
            </a:r>
            <a:b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</a:br>
            <a:r>
              <a:rPr lang="ru-RU" sz="2800" b="1" dirty="0">
                <a:effectLst>
                  <a:glow rad="228600">
                    <a:srgbClr val="FFFFFF"/>
                  </a:glow>
                </a:effectLst>
              </a:rPr>
              <a:t>Көп шар бар,</a:t>
            </a:r>
            <a: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  <a:t/>
            </a:r>
            <a:b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</a:br>
            <a:r>
              <a:rPr lang="ru-RU" sz="2800" b="1" dirty="0">
                <a:effectLst>
                  <a:glow rad="228600">
                    <a:srgbClr val="FFFFFF"/>
                  </a:glow>
                </a:effectLst>
              </a:rPr>
              <a:t>Төрт шар бар</a:t>
            </a:r>
          </a:p>
        </p:txBody>
      </p:sp>
      <p:pic>
        <p:nvPicPr>
          <p:cNvPr id="7" name="Рисунок 6" descr="уценуңғн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359" y="7186625"/>
            <a:ext cx="2474528" cy="31153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0438" r="30499"/>
          <a:stretch>
            <a:fillRect/>
          </a:stretch>
        </p:blipFill>
        <p:spPr bwMode="auto">
          <a:xfrm>
            <a:off x="59851" y="42825"/>
            <a:ext cx="7421640" cy="1068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783013" y="2400279"/>
            <a:ext cx="33552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glow rad="228600">
                    <a:srgbClr val="FFFFFF"/>
                  </a:glow>
                </a:effectLst>
              </a:rPr>
              <a:t>Моншақты тақты </a:t>
            </a:r>
            <a:endParaRPr lang="ru-RU" sz="2800" b="1" dirty="0" smtClean="0">
              <a:effectLst>
                <a:glow rad="228600">
                  <a:srgbClr val="FFFFFF"/>
                </a:glow>
              </a:effectLst>
            </a:endParaRPr>
          </a:p>
          <a:p>
            <a: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  <a:t>оншақты</a:t>
            </a:r>
            <a:r>
              <a:rPr lang="ru-RU" sz="2800" b="1" dirty="0">
                <a:effectLst>
                  <a:glow rad="228600">
                    <a:srgbClr val="FFFFFF"/>
                  </a:glow>
                </a:effectLst>
              </a:rPr>
              <a:t>,</a:t>
            </a:r>
            <a: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  <a:t/>
            </a:r>
            <a:b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</a:br>
            <a:r>
              <a:rPr lang="ru-RU" sz="2800" b="1" dirty="0">
                <a:effectLst>
                  <a:glow rad="228600">
                    <a:srgbClr val="FFFFFF"/>
                  </a:glow>
                </a:effectLst>
              </a:rPr>
              <a:t>Оншақты болды </a:t>
            </a:r>
            <a:endParaRPr lang="ru-RU" sz="2800" b="1" dirty="0" smtClean="0">
              <a:effectLst>
                <a:glow rad="228600">
                  <a:srgbClr val="FFFFFF"/>
                </a:glow>
              </a:effectLst>
            </a:endParaRPr>
          </a:p>
          <a:p>
            <a: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  <a:t>моншақты</a:t>
            </a:r>
            <a:r>
              <a:rPr lang="ru-RU" sz="2800" b="1" dirty="0">
                <a:effectLst>
                  <a:glow rad="228600">
                    <a:srgbClr val="FFFFFF"/>
                  </a:glow>
                </a:effectLst>
              </a:rPr>
              <a:t>.</a:t>
            </a:r>
          </a:p>
        </p:txBody>
      </p:sp>
      <p:sp>
        <p:nvSpPr>
          <p:cNvPr id="1028" name="AutoShape 4" descr="https://content.podarki.ru/goods-images/5c6d79e2-3b5e-4b22-98b6-c4b4e7e842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1625" cy="30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" name="Рисунок 6" descr="ммммм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797" y="1971651"/>
            <a:ext cx="2637623" cy="2637623"/>
          </a:xfrm>
          <a:prstGeom prst="rect">
            <a:avLst/>
          </a:prstGeom>
        </p:spPr>
      </p:pic>
      <p:sp>
        <p:nvSpPr>
          <p:cNvPr id="1031" name="AutoShape 7" descr="https://thumbs.dreamstime.com/b/%D0%BB%D0%B8%D0%BD%D0%B8%D0%B8-%D0%B3%D0%BE%D1%80%D1%8F%D1%87%D0%B5%D0%B9-%D0%B5%D0%B4%D1%8B-%D1%81%D1%83%D0%BF%D0%B0-%D1%82%D0%B0%D0%BA%D0%BE-%D0%B3%D0%BE%D0%BB%D1%83%D0%B1%D1%8B%D0%B5-%D0%B3%D1%80%D0%B0%D1%84%D0%B8%D1%87%D0%B5%D1%81%D0%BA%D0%B8%D0%B9-%D0%B4%D0%B8%D0%B7%D0%B0%D0%B9%D0%BD-%D0%B8%D0%BB%D0%BB%D1%8E%D1%81%D1%82%D1%80%D0%B0%D1%86%D0%B8%D0%B8-1452875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1625" cy="30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80631" y="7901005"/>
            <a:ext cx="33552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glow rad="228600">
                    <a:srgbClr val="FFFFFF"/>
                  </a:glow>
                </a:effectLst>
              </a:rPr>
              <a:t>Сорпа іштік,</a:t>
            </a:r>
            <a: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  <a:t/>
            </a:r>
            <a:b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</a:br>
            <a:r>
              <a:rPr lang="ru-RU" sz="2800" b="1" dirty="0">
                <a:effectLst>
                  <a:glow rad="228600">
                    <a:srgbClr val="FFFFFF"/>
                  </a:glow>
                </a:effectLst>
              </a:rPr>
              <a:t>Сорпа ыстық.</a:t>
            </a:r>
            <a: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  <a:t/>
            </a:r>
            <a:b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</a:br>
            <a:r>
              <a:rPr lang="ru-RU" sz="2800" b="1" dirty="0">
                <a:effectLst>
                  <a:glow rad="228600">
                    <a:srgbClr val="FFFFFF"/>
                  </a:glow>
                </a:effectLst>
              </a:rPr>
              <a:t>Сондықтан қорқа іштік.</a:t>
            </a:r>
          </a:p>
        </p:txBody>
      </p:sp>
      <p:pic>
        <p:nvPicPr>
          <p:cNvPr id="10" name="Рисунок 9" descr="сссс.png"/>
          <p:cNvPicPr>
            <a:picLocks noChangeAspect="1"/>
          </p:cNvPicPr>
          <p:nvPr/>
        </p:nvPicPr>
        <p:blipFill>
          <a:blip r:embed="rId4"/>
          <a:srcRect l="12208" t="11264" r="12208" b="9374"/>
          <a:stretch>
            <a:fillRect/>
          </a:stretch>
        </p:blipFill>
        <p:spPr>
          <a:xfrm>
            <a:off x="851673" y="7472377"/>
            <a:ext cx="2214578" cy="23253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0438" r="30499"/>
          <a:stretch>
            <a:fillRect/>
          </a:stretch>
        </p:blipFill>
        <p:spPr bwMode="auto">
          <a:xfrm>
            <a:off x="24157" y="-28613"/>
            <a:ext cx="7471250" cy="1075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852069" y="2614593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effectLst>
                  <a:glow rad="228600">
                    <a:srgbClr val="FFFFFF"/>
                  </a:glow>
                </a:effectLst>
                <a:latin typeface="+mj-lt"/>
                <a:cs typeface="Times New Roman" pitchFamily="18" charset="0"/>
              </a:rPr>
              <a:t>Ай, ай, Айдарбай,</a:t>
            </a:r>
            <a:endParaRPr lang="ru-RU" sz="2400" b="1" dirty="0" smtClean="0">
              <a:effectLst>
                <a:glow rad="228600">
                  <a:srgbClr val="FFFFFF"/>
                </a:glow>
              </a:effectLst>
              <a:latin typeface="+mj-lt"/>
              <a:cs typeface="Times New Roman" pitchFamily="18" charset="0"/>
            </a:endParaRPr>
          </a:p>
          <a:p>
            <a:r>
              <a:rPr lang="kk-KZ" sz="2400" b="1" dirty="0" smtClean="0">
                <a:effectLst>
                  <a:glow rad="228600">
                    <a:srgbClr val="FFFFFF"/>
                  </a:glow>
                </a:effectLst>
                <a:latin typeface="+mj-lt"/>
                <a:cs typeface="Times New Roman" pitchFamily="18" charset="0"/>
              </a:rPr>
              <a:t>Иіс мүйіз сиырыңды</a:t>
            </a:r>
            <a:endParaRPr lang="ru-RU" sz="2400" b="1" dirty="0" smtClean="0">
              <a:effectLst>
                <a:glow rad="228600">
                  <a:srgbClr val="FFFFFF"/>
                </a:glow>
              </a:effectLst>
              <a:latin typeface="+mj-lt"/>
              <a:cs typeface="Times New Roman" pitchFamily="18" charset="0"/>
            </a:endParaRPr>
          </a:p>
          <a:p>
            <a:r>
              <a:rPr lang="kk-KZ" sz="2400" b="1" dirty="0">
                <a:effectLst>
                  <a:glow rad="228600">
                    <a:srgbClr val="FFFFFF"/>
                  </a:glow>
                </a:effectLst>
                <a:latin typeface="+mj-lt"/>
                <a:cs typeface="Times New Roman" pitchFamily="18" charset="0"/>
              </a:rPr>
              <a:t>Ү</a:t>
            </a:r>
            <a:r>
              <a:rPr lang="kk-KZ" sz="2400" b="1" dirty="0" smtClean="0">
                <a:effectLst>
                  <a:glow rad="228600">
                    <a:srgbClr val="FFFFFF"/>
                  </a:glow>
                </a:effectLst>
                <a:latin typeface="+mj-lt"/>
                <a:cs typeface="Times New Roman" pitchFamily="18" charset="0"/>
              </a:rPr>
              <a:t>йіңе айдай бар.</a:t>
            </a:r>
            <a:endParaRPr lang="ru-RU" sz="2400" b="1" dirty="0" smtClean="0">
              <a:effectLst>
                <a:glow rad="228600">
                  <a:srgbClr val="FFFFFF"/>
                </a:glo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4" name="Рисунок 3" descr="сиыр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797" y="2043089"/>
            <a:ext cx="2714644" cy="27146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80631" y="8284454"/>
            <a:ext cx="3500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2300" b="1" u="none" strike="noStrike" cap="none" normalizeH="0" baseline="0" dirty="0" smtClean="0">
                <a:ln>
                  <a:noFill/>
                </a:ln>
                <a:effectLst>
                  <a:glow rad="228600">
                    <a:srgbClr val="FFFFFF"/>
                  </a:glow>
                </a:effectLst>
                <a:latin typeface="+mj-lt"/>
                <a:ea typeface="Calibri" pitchFamily="34" charset="0"/>
                <a:cs typeface="Times New Roman" pitchFamily="18" charset="0"/>
              </a:rPr>
              <a:t>Тебіншек ат </a:t>
            </a:r>
            <a:r>
              <a:rPr lang="kk-KZ" sz="2300" b="1" dirty="0">
                <a:effectLst>
                  <a:glow rad="228600">
                    <a:srgbClr val="FFFFFF"/>
                  </a:glow>
                </a:effectLst>
                <a:latin typeface="+mj-lt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2300" b="1" u="none" strike="noStrike" cap="none" normalizeH="0" baseline="0" dirty="0" smtClean="0">
                <a:ln>
                  <a:noFill/>
                </a:ln>
                <a:effectLst>
                  <a:glow rad="228600">
                    <a:srgbClr val="FFFFFF"/>
                  </a:glow>
                </a:effectLst>
                <a:latin typeface="+mj-lt"/>
                <a:ea typeface="Calibri" pitchFamily="34" charset="0"/>
                <a:cs typeface="Times New Roman" pitchFamily="18" charset="0"/>
              </a:rPr>
              <a:t> шегіншек,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300" b="1" dirty="0" smtClean="0">
                <a:effectLst>
                  <a:glow rad="228600">
                    <a:srgbClr val="FFFFFF"/>
                  </a:glow>
                </a:effectLst>
                <a:latin typeface="+mj-lt"/>
                <a:ea typeface="Calibri" pitchFamily="34" charset="0"/>
                <a:cs typeface="Times New Roman" pitchFamily="18" charset="0"/>
              </a:rPr>
              <a:t>Шегіншек ат – тебіншек.</a:t>
            </a:r>
          </a:p>
        </p:txBody>
      </p:sp>
      <p:pic>
        <p:nvPicPr>
          <p:cNvPr id="6" name="Рисунок 5" descr="0_b38b1_b6e8758c_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4398" y="7258063"/>
            <a:ext cx="3098392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0438" r="30499"/>
          <a:stretch>
            <a:fillRect/>
          </a:stretch>
        </p:blipFill>
        <p:spPr bwMode="auto">
          <a:xfrm>
            <a:off x="-5583" y="-28614"/>
            <a:ext cx="7520860" cy="1082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52069" y="2328841"/>
            <a:ext cx="31432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glow rad="228600">
                    <a:srgbClr val="FFFFFF"/>
                  </a:glo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Омартаға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glow rad="228600">
                    <a:srgbClr val="FFFFFF"/>
                  </a:glo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балалар барар, 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>
                <a:glow rad="228600">
                  <a:srgbClr val="FFFFFF"/>
                </a:glow>
              </a:effectLst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glow rad="228600">
                    <a:srgbClr val="FFFFFF"/>
                  </a:glo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Балаларды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glow rad="228600">
                    <a:srgbClr val="FFFFFF"/>
                  </a:glo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аралар талар.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>
                <a:glow rad="228600">
                  <a:srgbClr val="FFFFFF"/>
                </a:glow>
              </a:effectLst>
              <a:latin typeface="+mj-lt"/>
              <a:cs typeface="Arial" pitchFamily="34" charset="0"/>
            </a:endParaRPr>
          </a:p>
        </p:txBody>
      </p:sp>
      <p:pic>
        <p:nvPicPr>
          <p:cNvPr id="4" name="Рисунок 3" descr="13092072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359" y="2185965"/>
            <a:ext cx="1500198" cy="1500198"/>
          </a:xfrm>
          <a:prstGeom prst="rect">
            <a:avLst/>
          </a:prstGeom>
        </p:spPr>
      </p:pic>
      <p:pic>
        <p:nvPicPr>
          <p:cNvPr id="5" name="Рисунок 4" descr="1fd1e765eee872d79cce96915c5badf8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4681" y="3043221"/>
            <a:ext cx="1281106" cy="1656603"/>
          </a:xfrm>
          <a:prstGeom prst="rect">
            <a:avLst/>
          </a:prstGeom>
        </p:spPr>
      </p:pic>
      <p:pic>
        <p:nvPicPr>
          <p:cNvPr id="6" name="Рисунок 5" descr="8888.png"/>
          <p:cNvPicPr>
            <a:picLocks noChangeAspect="1"/>
          </p:cNvPicPr>
          <p:nvPr/>
        </p:nvPicPr>
        <p:blipFill>
          <a:blip r:embed="rId5"/>
          <a:srcRect l="9127" r="8730"/>
          <a:stretch>
            <a:fillRect/>
          </a:stretch>
        </p:blipFill>
        <p:spPr>
          <a:xfrm>
            <a:off x="565921" y="7543815"/>
            <a:ext cx="3214710" cy="2428892"/>
          </a:xfrm>
          <a:prstGeom prst="rect">
            <a:avLst/>
          </a:prstGeom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852069" y="7829567"/>
            <a:ext cx="31432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glow rad="228600">
                    <a:srgbClr val="FFFFFF"/>
                  </a:glo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Қаһарлы айдаһар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>
                <a:glow rad="228600">
                  <a:srgbClr val="FFFFFF"/>
                </a:glow>
              </a:effectLst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glow rad="228600">
                    <a:srgbClr val="FFFFFF"/>
                  </a:glo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Шаһарға келіп,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>
                <a:glow rad="228600">
                  <a:srgbClr val="FFFFFF"/>
                </a:glo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glow rad="228600">
                    <a:srgbClr val="FFFFFF"/>
                  </a:glow>
                </a:effectLst>
                <a:latin typeface="+mj-lt"/>
                <a:ea typeface="Times New Roman" pitchFamily="18" charset="0"/>
                <a:cs typeface="Arial" pitchFamily="34" charset="0"/>
              </a:rPr>
              <a:t>Қаһарланар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>
                  <a:glow rad="228600">
                    <a:srgbClr val="FFFFFF"/>
                  </a:glow>
                </a:effectLst>
                <a:latin typeface="+mj-lt"/>
                <a:cs typeface="Arial" pitchFamily="34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>
                <a:glow rad="228600">
                  <a:srgbClr val="FFFFFF"/>
                </a:glo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0438" r="30499"/>
          <a:stretch>
            <a:fillRect/>
          </a:stretch>
        </p:blipFill>
        <p:spPr bwMode="auto">
          <a:xfrm>
            <a:off x="59851" y="42825"/>
            <a:ext cx="7421640" cy="1068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783013" y="2328841"/>
            <a:ext cx="3283766" cy="1492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ru-RU" sz="2000" b="1" i="1" dirty="0" smtClean="0">
                <a:effectLst>
                  <a:glow rad="228600">
                    <a:srgbClr val="FFFFFF"/>
                  </a:glow>
                </a:effectLst>
                <a:cs typeface="Roboto Cn"/>
              </a:rPr>
              <a:t>Асан бақша жақтан.</a:t>
            </a:r>
            <a:endParaRPr lang="ru-RU" sz="2000" b="1" dirty="0" smtClean="0">
              <a:effectLst>
                <a:glow rad="228600">
                  <a:srgbClr val="FFFFFF"/>
                </a:glow>
              </a:effectLst>
              <a:cs typeface="Roboto Cn"/>
            </a:endParaRPr>
          </a:p>
          <a:p>
            <a:pPr marL="12700" marR="86360">
              <a:lnSpc>
                <a:spcPct val="116900"/>
              </a:lnSpc>
            </a:pPr>
            <a:r>
              <a:rPr lang="ru-RU" sz="2000" b="1" i="1" dirty="0" smtClean="0">
                <a:effectLst>
                  <a:glow rad="228600">
                    <a:srgbClr val="FFFFFF"/>
                  </a:glow>
                </a:effectLst>
                <a:cs typeface="Roboto Cn"/>
              </a:rPr>
              <a:t>Ақ сабақ асқабақ әкелді, Басқа жақтан.</a:t>
            </a:r>
            <a:endParaRPr lang="ru-RU" sz="2000" b="1" dirty="0" smtClean="0">
              <a:effectLst>
                <a:glow rad="228600">
                  <a:srgbClr val="FFFFFF"/>
                </a:glow>
              </a:effectLst>
              <a:cs typeface="Roboto Cn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lang="ru-RU" sz="2000" b="1" i="1" dirty="0" smtClean="0">
                <a:effectLst>
                  <a:glow rad="228600">
                    <a:srgbClr val="FFFFFF"/>
                  </a:glow>
                </a:effectLst>
                <a:cs typeface="Roboto Cn"/>
              </a:rPr>
              <a:t>Басқарақ асқабақ әкелді.</a:t>
            </a:r>
            <a:endParaRPr lang="ru-RU" sz="2000" b="1" dirty="0">
              <a:effectLst>
                <a:glow rad="228600">
                  <a:srgbClr val="FFFFFF"/>
                </a:glow>
              </a:effectLst>
              <a:cs typeface="Roboto Cn"/>
            </a:endParaRPr>
          </a:p>
        </p:txBody>
      </p:sp>
      <p:pic>
        <p:nvPicPr>
          <p:cNvPr id="4" name="Рисунок 3" descr="0de2a242770999b3826cc6a08920a9d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565921" y="1900213"/>
            <a:ext cx="2796385" cy="29289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80631" y="8056563"/>
            <a:ext cx="3357586" cy="1310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ru-RU" sz="2500" b="1" spc="160" dirty="0" smtClean="0">
                <a:effectLst>
                  <a:glow rad="228600">
                    <a:srgbClr val="FFFFFF"/>
                  </a:glow>
                </a:effectLst>
                <a:latin typeface="+mj-lt"/>
                <a:cs typeface="Roboto Cn"/>
              </a:rPr>
              <a:t>Даланы</a:t>
            </a:r>
            <a:r>
              <a:rPr lang="ru-RU" sz="2500" b="1" spc="70" dirty="0" smtClean="0">
                <a:effectLst>
                  <a:glow rad="228600">
                    <a:srgbClr val="FFFFFF"/>
                  </a:glow>
                </a:effectLst>
                <a:latin typeface="+mj-lt"/>
                <a:cs typeface="Roboto Cn"/>
              </a:rPr>
              <a:t> </a:t>
            </a:r>
            <a:r>
              <a:rPr lang="ru-RU" sz="2500" b="1" spc="190" dirty="0" smtClean="0">
                <a:effectLst>
                  <a:glow rad="228600">
                    <a:srgbClr val="FFFFFF"/>
                  </a:glow>
                </a:effectLst>
                <a:latin typeface="+mj-lt"/>
                <a:cs typeface="Roboto Cn"/>
              </a:rPr>
              <a:t>қар</a:t>
            </a:r>
            <a:r>
              <a:rPr lang="ru-RU" sz="2500" b="1" spc="75" dirty="0" smtClean="0">
                <a:effectLst>
                  <a:glow rad="228600">
                    <a:srgbClr val="FFFFFF"/>
                  </a:glow>
                </a:effectLst>
                <a:latin typeface="+mj-lt"/>
                <a:cs typeface="Roboto Cn"/>
              </a:rPr>
              <a:t> </a:t>
            </a:r>
            <a:r>
              <a:rPr lang="ru-RU" sz="2500" b="1" spc="120" dirty="0" smtClean="0">
                <a:effectLst>
                  <a:glow rad="228600">
                    <a:srgbClr val="FFFFFF"/>
                  </a:glow>
                </a:effectLst>
                <a:latin typeface="+mj-lt"/>
                <a:cs typeface="Roboto Cn"/>
              </a:rPr>
              <a:t>жабар,</a:t>
            </a:r>
            <a:endParaRPr lang="ru-RU" sz="2500" b="1" dirty="0" smtClean="0">
              <a:effectLst>
                <a:glow rad="228600">
                  <a:srgbClr val="FFFFFF"/>
                </a:glow>
              </a:effectLst>
              <a:latin typeface="+mj-lt"/>
              <a:cs typeface="Roboto Cn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lang="ru-RU" sz="2500" b="1" spc="175" dirty="0" smtClean="0">
                <a:effectLst>
                  <a:glow rad="228600">
                    <a:srgbClr val="FFFFFF"/>
                  </a:glow>
                </a:effectLst>
                <a:latin typeface="+mj-lt"/>
                <a:cs typeface="Roboto Cn"/>
              </a:rPr>
              <a:t>Қарға</a:t>
            </a:r>
            <a:r>
              <a:rPr lang="ru-RU" sz="2500" b="1" spc="65" dirty="0" smtClean="0">
                <a:effectLst>
                  <a:glow rad="228600">
                    <a:srgbClr val="FFFFFF"/>
                  </a:glow>
                </a:effectLst>
                <a:latin typeface="+mj-lt"/>
                <a:cs typeface="Roboto Cn"/>
              </a:rPr>
              <a:t> </a:t>
            </a:r>
            <a:r>
              <a:rPr lang="ru-RU" sz="2500" b="1" spc="140" dirty="0" smtClean="0">
                <a:effectLst>
                  <a:glow rad="228600">
                    <a:srgbClr val="FFFFFF"/>
                  </a:glow>
                </a:effectLst>
                <a:latin typeface="+mj-lt"/>
                <a:cs typeface="Roboto Cn"/>
              </a:rPr>
              <a:t>балалар</a:t>
            </a:r>
            <a:r>
              <a:rPr lang="ru-RU" sz="2500" b="1" spc="70" dirty="0" smtClean="0">
                <a:effectLst>
                  <a:glow rad="228600">
                    <a:srgbClr val="FFFFFF"/>
                  </a:glow>
                </a:effectLst>
                <a:latin typeface="+mj-lt"/>
                <a:cs typeface="Roboto Cn"/>
              </a:rPr>
              <a:t> </a:t>
            </a:r>
            <a:r>
              <a:rPr lang="ru-RU" sz="2500" b="1" spc="190" dirty="0" smtClean="0">
                <a:effectLst>
                  <a:glow rad="228600">
                    <a:srgbClr val="FFFFFF"/>
                  </a:glow>
                </a:effectLst>
                <a:latin typeface="+mj-lt"/>
                <a:cs typeface="Roboto Cn"/>
              </a:rPr>
              <a:t>аққала</a:t>
            </a:r>
            <a:r>
              <a:rPr lang="ru-RU" sz="2500" b="1" spc="65" dirty="0" smtClean="0">
                <a:effectLst>
                  <a:glow rad="228600">
                    <a:srgbClr val="FFFFFF"/>
                  </a:glow>
                </a:effectLst>
                <a:latin typeface="+mj-lt"/>
                <a:cs typeface="Roboto Cn"/>
              </a:rPr>
              <a:t> </a:t>
            </a:r>
            <a:r>
              <a:rPr lang="ru-RU" sz="2500" b="1" spc="135" dirty="0" smtClean="0">
                <a:effectLst>
                  <a:glow rad="228600">
                    <a:srgbClr val="FFFFFF"/>
                  </a:glow>
                </a:effectLst>
                <a:latin typeface="+mj-lt"/>
                <a:cs typeface="Roboto Cn"/>
              </a:rPr>
              <a:t>қалар</a:t>
            </a:r>
            <a:endParaRPr lang="ru-RU" sz="2500" b="1" dirty="0">
              <a:effectLst>
                <a:glow rad="228600">
                  <a:srgbClr val="FFFFFF"/>
                </a:glow>
              </a:effectLst>
              <a:latin typeface="+mj-lt"/>
            </a:endParaRPr>
          </a:p>
        </p:txBody>
      </p:sp>
      <p:pic>
        <p:nvPicPr>
          <p:cNvPr id="6" name="Рисунок 5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1672" y="7329501"/>
            <a:ext cx="2610535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0438" r="30499"/>
          <a:stretch>
            <a:fillRect/>
          </a:stretch>
        </p:blipFill>
        <p:spPr bwMode="auto">
          <a:xfrm>
            <a:off x="24157" y="-28613"/>
            <a:ext cx="7471250" cy="1075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783013" y="2686031"/>
            <a:ext cx="321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glow rad="228600">
                    <a:srgbClr val="FFFFFF"/>
                  </a:glow>
                </a:effectLst>
              </a:rPr>
              <a:t>Досқа босқа қарама,</a:t>
            </a:r>
            <a:br>
              <a:rPr lang="ru-RU" sz="2400" b="1" dirty="0" smtClean="0">
                <a:effectLst>
                  <a:glow rad="228600">
                    <a:srgbClr val="FFFFFF"/>
                  </a:glow>
                </a:effectLst>
              </a:rPr>
            </a:br>
            <a:r>
              <a:rPr lang="ru-RU" sz="2400" b="1" dirty="0" smtClean="0">
                <a:effectLst>
                  <a:glow rad="228600">
                    <a:srgbClr val="FFFFFF"/>
                  </a:glow>
                </a:effectLst>
              </a:rPr>
              <a:t>Дос та босқа қала ма?</a:t>
            </a:r>
            <a:endParaRPr lang="ru-RU" sz="2400" b="1" dirty="0">
              <a:effectLst>
                <a:glow rad="228600">
                  <a:srgbClr val="FFFFFF"/>
                </a:glow>
              </a:effectLst>
            </a:endParaRPr>
          </a:p>
        </p:txBody>
      </p:sp>
      <p:pic>
        <p:nvPicPr>
          <p:cNvPr id="4" name="Рисунок 3" descr="цкуеук.pn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2137557" y="2043089"/>
            <a:ext cx="1107045" cy="2325142"/>
          </a:xfrm>
          <a:prstGeom prst="rect">
            <a:avLst/>
          </a:prstGeom>
        </p:spPr>
      </p:pic>
      <p:pic>
        <p:nvPicPr>
          <p:cNvPr id="5" name="Рисунок 4" descr="кпвке.png"/>
          <p:cNvPicPr>
            <a:picLocks noChangeAspect="1"/>
          </p:cNvPicPr>
          <p:nvPr/>
        </p:nvPicPr>
        <p:blipFill>
          <a:blip r:embed="rId4">
            <a:lum contrast="10000"/>
          </a:blip>
          <a:srcRect l="23052" t="9597" r="20547" b="9516"/>
          <a:stretch>
            <a:fillRect/>
          </a:stretch>
        </p:blipFill>
        <p:spPr>
          <a:xfrm flipH="1">
            <a:off x="708797" y="1971651"/>
            <a:ext cx="1357322" cy="24288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83013" y="8115319"/>
            <a:ext cx="32837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glow rad="228600">
                    <a:srgbClr val="FFFFFF"/>
                  </a:glow>
                </a:effectLst>
              </a:rPr>
              <a:t>Есет атам ет асатар,</a:t>
            </a:r>
            <a: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  <a:t/>
            </a:r>
            <a:b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</a:br>
            <a:r>
              <a:rPr lang="ru-RU" sz="2800" b="1" dirty="0">
                <a:effectLst>
                  <a:glow rad="228600">
                    <a:srgbClr val="FFFFFF"/>
                  </a:glow>
                </a:effectLst>
              </a:rPr>
              <a:t>Ет асатса бес асатар</a:t>
            </a:r>
          </a:p>
        </p:txBody>
      </p:sp>
      <p:pic>
        <p:nvPicPr>
          <p:cNvPr id="7" name="Рисунок 6" descr="ата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8863" y="7232026"/>
            <a:ext cx="2071702" cy="30978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0438" r="30499"/>
          <a:stretch>
            <a:fillRect/>
          </a:stretch>
        </p:blipFill>
        <p:spPr bwMode="auto">
          <a:xfrm>
            <a:off x="-5583" y="-28614"/>
            <a:ext cx="7520860" cy="1082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925889" y="2614593"/>
            <a:ext cx="29980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glow rad="228600">
                    <a:srgbClr val="FFFFFF"/>
                  </a:glow>
                </a:effectLst>
              </a:rPr>
              <a:t>Жақсы қайшы</a:t>
            </a:r>
            <a: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  <a:t/>
            </a:r>
            <a:b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</a:br>
            <a:r>
              <a:rPr lang="ru-RU" sz="2800" b="1" dirty="0">
                <a:effectLst>
                  <a:glow rad="228600">
                    <a:srgbClr val="FFFFFF"/>
                  </a:glow>
                </a:effectLst>
              </a:rPr>
              <a:t>Қайсы қайшы?</a:t>
            </a:r>
          </a:p>
        </p:txBody>
      </p:sp>
      <p:pic>
        <p:nvPicPr>
          <p:cNvPr id="5122" name="Picture 2" descr="https://free-images.com/or/c037/scissors_equipment_office_1485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1673" y="1900213"/>
            <a:ext cx="2571768" cy="25669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0631" y="8115319"/>
            <a:ext cx="33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glow rad="228600">
                    <a:srgbClr val="FFFFFF"/>
                  </a:glow>
                </a:effectLst>
              </a:rPr>
              <a:t>Көк көйлек, </a:t>
            </a:r>
            <a:endParaRPr lang="ru-RU" sz="2400" b="1" dirty="0" smtClean="0">
              <a:effectLst>
                <a:glow rad="228600">
                  <a:srgbClr val="FFFFFF"/>
                </a:glow>
              </a:effectLst>
            </a:endParaRPr>
          </a:p>
          <a:p>
            <a:r>
              <a:rPr lang="ru-RU" sz="2400" b="1" dirty="0" smtClean="0">
                <a:effectLst>
                  <a:glow rad="228600">
                    <a:srgbClr val="FFFFFF"/>
                  </a:glow>
                </a:effectLst>
              </a:rPr>
              <a:t>көк </a:t>
            </a:r>
            <a:r>
              <a:rPr lang="ru-RU" sz="2400" b="1" dirty="0">
                <a:effectLst>
                  <a:glow rad="228600">
                    <a:srgbClr val="FFFFFF"/>
                  </a:glow>
                </a:effectLst>
              </a:rPr>
              <a:t>көйлек,</a:t>
            </a:r>
            <a:r>
              <a:rPr lang="ru-RU" sz="2400" b="1" dirty="0" smtClean="0">
                <a:effectLst>
                  <a:glow rad="228600">
                    <a:srgbClr val="FFFFFF"/>
                  </a:glow>
                </a:effectLst>
              </a:rPr>
              <a:t/>
            </a:r>
            <a:br>
              <a:rPr lang="ru-RU" sz="2400" b="1" dirty="0" smtClean="0">
                <a:effectLst>
                  <a:glow rad="228600">
                    <a:srgbClr val="FFFFFF"/>
                  </a:glow>
                </a:effectLst>
              </a:rPr>
            </a:br>
            <a:r>
              <a:rPr lang="ru-RU" sz="2400" b="1" dirty="0">
                <a:effectLst>
                  <a:glow rad="228600">
                    <a:srgbClr val="FFFFFF"/>
                  </a:glow>
                </a:effectLst>
              </a:rPr>
              <a:t>Тек өзіме дөп көйлек.</a:t>
            </a:r>
          </a:p>
        </p:txBody>
      </p:sp>
      <p:pic>
        <p:nvPicPr>
          <p:cNvPr id="6" name="Рисунок 5" descr="Без имени-2.png"/>
          <p:cNvPicPr>
            <a:picLocks noChangeAspect="1"/>
          </p:cNvPicPr>
          <p:nvPr/>
        </p:nvPicPr>
        <p:blipFill>
          <a:blip r:embed="rId4">
            <a:lum bright="-10000" contrast="30000"/>
          </a:blip>
          <a:stretch>
            <a:fillRect/>
          </a:stretch>
        </p:blipFill>
        <p:spPr>
          <a:xfrm>
            <a:off x="1135850" y="7400939"/>
            <a:ext cx="2001839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0438" r="30499"/>
          <a:stretch>
            <a:fillRect/>
          </a:stretch>
        </p:blipFill>
        <p:spPr bwMode="auto">
          <a:xfrm>
            <a:off x="59851" y="42825"/>
            <a:ext cx="7421640" cy="1068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783013" y="2614593"/>
            <a:ext cx="33552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effectLst>
                  <a:glow rad="228600">
                    <a:srgbClr val="FFFFFF"/>
                  </a:glow>
                </a:effectLst>
              </a:rPr>
              <a:t>Көк тырна, </a:t>
            </a:r>
            <a:r>
              <a:rPr lang="ru-RU" sz="2600" b="1" dirty="0" err="1" smtClean="0">
                <a:effectLst>
                  <a:glow rad="228600">
                    <a:srgbClr val="FFFFFF"/>
                  </a:glow>
                </a:effectLst>
              </a:rPr>
              <a:t>көптырна</a:t>
            </a:r>
            <a:r>
              <a:rPr lang="ru-RU" sz="2600" b="1" dirty="0" err="1">
                <a:effectLst>
                  <a:glow rad="228600">
                    <a:srgbClr val="FFFFFF"/>
                  </a:glow>
                </a:effectLst>
              </a:rPr>
              <a:t>.</a:t>
            </a:r>
            <a:r>
              <a:rPr lang="ru-RU" sz="2600" b="1" dirty="0" smtClean="0">
                <a:effectLst>
                  <a:glow rad="228600">
                    <a:srgbClr val="FFFFFF"/>
                  </a:glow>
                </a:effectLst>
              </a:rPr>
              <a:t/>
            </a:r>
            <a:br>
              <a:rPr lang="ru-RU" sz="2600" b="1" dirty="0" smtClean="0">
                <a:effectLst>
                  <a:glow rad="228600">
                    <a:srgbClr val="FFFFFF"/>
                  </a:glow>
                </a:effectLst>
              </a:rPr>
            </a:br>
            <a:r>
              <a:rPr lang="ru-RU" sz="2600" b="1" dirty="0">
                <a:effectLst>
                  <a:glow rad="228600">
                    <a:srgbClr val="FFFFFF"/>
                  </a:glow>
                </a:effectLst>
              </a:rPr>
              <a:t>Тыраулап тек, </a:t>
            </a:r>
            <a:endParaRPr lang="ru-RU" sz="2600" b="1" dirty="0" smtClean="0">
              <a:effectLst>
                <a:glow rad="228600">
                  <a:srgbClr val="FFFFFF"/>
                </a:glow>
              </a:effectLst>
            </a:endParaRPr>
          </a:p>
          <a:p>
            <a:r>
              <a:rPr lang="ru-RU" sz="2600" b="1" dirty="0" err="1">
                <a:effectLst>
                  <a:glow rad="228600">
                    <a:srgbClr val="FFFFFF"/>
                  </a:glow>
                </a:effectLst>
              </a:rPr>
              <a:t>к</a:t>
            </a:r>
            <a:r>
              <a:rPr lang="ru-RU" sz="2600" b="1" dirty="0" err="1" smtClean="0">
                <a:effectLst>
                  <a:glow rad="228600">
                    <a:srgbClr val="FFFFFF"/>
                  </a:glow>
                </a:effectLst>
              </a:rPr>
              <a:t>өп </a:t>
            </a:r>
            <a:r>
              <a:rPr lang="ru-RU" sz="2600" b="1" dirty="0">
                <a:effectLst>
                  <a:glow rad="228600">
                    <a:srgbClr val="FFFFFF"/>
                  </a:glow>
                </a:effectLst>
              </a:rPr>
              <a:t>тұрма.</a:t>
            </a:r>
          </a:p>
        </p:txBody>
      </p:sp>
      <p:pic>
        <p:nvPicPr>
          <p:cNvPr id="4" name="Рисунок 3" descr="http://s017.radikal.ru/i404/1204/3c/f67e687b3def.png"/>
          <p:cNvPicPr/>
          <p:nvPr/>
        </p:nvPicPr>
        <p:blipFill>
          <a:blip r:embed="rId3" cstate="print"/>
          <a:srcRect r="7534"/>
          <a:stretch>
            <a:fillRect/>
          </a:stretch>
        </p:blipFill>
        <p:spPr bwMode="auto">
          <a:xfrm flipH="1">
            <a:off x="1280301" y="1971651"/>
            <a:ext cx="200026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83013" y="8115319"/>
            <a:ext cx="33552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glow rad="228600">
                    <a:srgbClr val="FFFFFF"/>
                  </a:glow>
                </a:effectLst>
              </a:rPr>
              <a:t>Қай тайлақ лақтай,</a:t>
            </a:r>
            <a: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  <a:t/>
            </a:r>
            <a:b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</a:br>
            <a:r>
              <a:rPr lang="ru-RU" sz="2800" b="1" dirty="0">
                <a:effectLst>
                  <a:glow rad="228600">
                    <a:srgbClr val="FFFFFF"/>
                  </a:glow>
                </a:effectLst>
              </a:rPr>
              <a:t>Қай лақ тайлақтай?</a:t>
            </a:r>
          </a:p>
        </p:txBody>
      </p:sp>
      <p:pic>
        <p:nvPicPr>
          <p:cNvPr id="6" name="Рисунок 5" descr="117627671_1401438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75499" y="7472377"/>
            <a:ext cx="2405066" cy="24050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0438" r="30499"/>
          <a:stretch>
            <a:fillRect/>
          </a:stretch>
        </p:blipFill>
        <p:spPr bwMode="auto">
          <a:xfrm>
            <a:off x="24157" y="-28613"/>
            <a:ext cx="7471250" cy="1075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780631" y="2471717"/>
            <a:ext cx="32861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glow rad="228600">
                    <a:srgbClr val="FFFFFF"/>
                  </a:glow>
                </a:effectLst>
              </a:rPr>
              <a:t>Қырық құлып,</a:t>
            </a:r>
            <a: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  <a:t/>
            </a:r>
            <a:b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</a:br>
            <a:r>
              <a:rPr lang="ru-RU" sz="2800" b="1" dirty="0">
                <a:effectLst>
                  <a:glow rad="228600">
                    <a:srgbClr val="FFFFFF"/>
                  </a:glow>
                </a:effectLst>
              </a:rPr>
              <a:t>Қырық құрық.</a:t>
            </a:r>
            <a: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  <a:t/>
            </a:r>
            <a:b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</a:br>
            <a:r>
              <a:rPr lang="ru-RU" sz="2800" b="1" dirty="0">
                <a:effectLst>
                  <a:glow rad="228600">
                    <a:srgbClr val="FFFFFF"/>
                  </a:glow>
                </a:effectLst>
              </a:rPr>
              <a:t>Құлып та қырық,</a:t>
            </a:r>
            <a: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  <a:t/>
            </a:r>
            <a:b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</a:br>
            <a:r>
              <a:rPr lang="ru-RU" sz="2800" b="1" dirty="0">
                <a:effectLst>
                  <a:glow rad="228600">
                    <a:srgbClr val="FFFFFF"/>
                  </a:glow>
                </a:effectLst>
              </a:rPr>
              <a:t>Құрық та қырық.</a:t>
            </a:r>
          </a:p>
        </p:txBody>
      </p:sp>
      <p:pic>
        <p:nvPicPr>
          <p:cNvPr id="3074" name="Picture 2" descr="http://cdn1.vectorstock.com/i/1000x1000/39/70/old-outboard-lock-vector-1773397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0144" t="2807" r="10292" b="12287"/>
          <a:stretch>
            <a:fillRect/>
          </a:stretch>
        </p:blipFill>
        <p:spPr bwMode="auto">
          <a:xfrm>
            <a:off x="1280301" y="2043089"/>
            <a:ext cx="1714512" cy="24697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3013" y="7944770"/>
            <a:ext cx="33552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glow rad="228600">
                    <a:srgbClr val="FFFFFF"/>
                  </a:glow>
                </a:effectLst>
              </a:rPr>
              <a:t>Қапыда ит қапты,</a:t>
            </a:r>
            <a: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  <a:t/>
            </a:r>
            <a:b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</a:br>
            <a:r>
              <a:rPr lang="ru-RU" sz="2800" b="1" dirty="0">
                <a:effectLst>
                  <a:glow rad="228600">
                    <a:srgbClr val="FFFFFF"/>
                  </a:glow>
                </a:effectLst>
              </a:rPr>
              <a:t>Қатты қапты,</a:t>
            </a:r>
            <a: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  <a:t/>
            </a:r>
            <a:b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</a:br>
            <a:r>
              <a:rPr lang="ru-RU" sz="2800" b="1" dirty="0">
                <a:effectLst>
                  <a:glow rad="228600">
                    <a:srgbClr val="FFFFFF"/>
                  </a:glow>
                </a:effectLst>
              </a:rPr>
              <a:t>Қапты қатты.</a:t>
            </a:r>
          </a:p>
        </p:txBody>
      </p:sp>
      <p:pic>
        <p:nvPicPr>
          <p:cNvPr id="6" name="Рисунок 5" descr="собака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8797" y="7615253"/>
            <a:ext cx="2714644" cy="21794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0438" r="30499"/>
          <a:stretch>
            <a:fillRect/>
          </a:stretch>
        </p:blipFill>
        <p:spPr bwMode="auto">
          <a:xfrm>
            <a:off x="-5583" y="-28614"/>
            <a:ext cx="7520860" cy="1082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783013" y="2328841"/>
            <a:ext cx="32837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glow rad="228600">
                    <a:srgbClr val="FFFFFF"/>
                  </a:glow>
                </a:effectLst>
              </a:rPr>
              <a:t>Қара қарғаларға</a:t>
            </a:r>
            <a: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  <a:t/>
            </a:r>
            <a:b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</a:br>
            <a:r>
              <a:rPr lang="ru-RU" sz="2800" b="1" dirty="0">
                <a:effectLst>
                  <a:glow rad="228600">
                    <a:srgbClr val="FFFFFF"/>
                  </a:glow>
                </a:effectLst>
              </a:rPr>
              <a:t>Ала қарғалар үйір.</a:t>
            </a:r>
            <a: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  <a:t/>
            </a:r>
            <a:b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</a:br>
            <a:r>
              <a:rPr lang="ru-RU" sz="2800" b="1" dirty="0">
                <a:effectLst>
                  <a:glow rad="228600">
                    <a:srgbClr val="FFFFFF"/>
                  </a:glow>
                </a:effectLst>
              </a:rPr>
              <a:t>Ала қарғаларға</a:t>
            </a:r>
            <a: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  <a:t/>
            </a:r>
            <a:b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</a:br>
            <a:r>
              <a:rPr lang="ru-RU" sz="2800" b="1" dirty="0">
                <a:effectLst>
                  <a:glow rad="228600">
                    <a:srgbClr val="FFFFFF"/>
                  </a:glow>
                </a:effectLst>
              </a:rPr>
              <a:t>Қара қарғалар үйір.</a:t>
            </a:r>
          </a:p>
        </p:txBody>
      </p:sp>
      <p:pic>
        <p:nvPicPr>
          <p:cNvPr id="4" name="Рисунок 3" descr="Картинки по запросу ворона 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80235" y="2257403"/>
            <a:ext cx="2428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83013" y="8043881"/>
            <a:ext cx="32123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glow rad="228600">
                    <a:srgbClr val="FFFFFF"/>
                  </a:glow>
                </a:effectLst>
              </a:rPr>
              <a:t>Малға, Шөп керек,</a:t>
            </a:r>
            <a: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  <a:t/>
            </a:r>
            <a:b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</a:br>
            <a:r>
              <a:rPr lang="ru-RU" sz="2800" b="1" dirty="0">
                <a:effectLst>
                  <a:glow rad="228600">
                    <a:srgbClr val="FFFFFF"/>
                  </a:glow>
                </a:effectLst>
              </a:rPr>
              <a:t>Шөп көп керек,</a:t>
            </a:r>
            <a: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  <a:t/>
            </a:r>
            <a:br>
              <a:rPr lang="ru-RU" sz="2800" b="1" dirty="0" smtClean="0">
                <a:effectLst>
                  <a:glow rad="228600">
                    <a:srgbClr val="FFFFFF"/>
                  </a:glow>
                </a:effectLst>
              </a:rPr>
            </a:br>
            <a:r>
              <a:rPr lang="ru-RU" sz="2800" b="1" dirty="0">
                <a:effectLst>
                  <a:glow rad="228600">
                    <a:srgbClr val="FFFFFF"/>
                  </a:glow>
                </a:effectLst>
              </a:rPr>
              <a:t>Көк шөп керек.</a:t>
            </a:r>
          </a:p>
        </p:txBody>
      </p:sp>
      <p:pic>
        <p:nvPicPr>
          <p:cNvPr id="2050" name="Picture 2" descr="https://gas-kvas.com/uploads/posts/2023-02/1675390888_gas-kvas-com-p-trava-art-risunok-4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483" y="7686691"/>
            <a:ext cx="3071834" cy="2049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112</Words>
  <Application>Microsoft Office PowerPoint</Application>
  <PresentationFormat>Произвольный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2024-01-30T15:56:21Z</dcterms:created>
  <dcterms:modified xsi:type="dcterms:W3CDTF">2024-01-30T18:04:46Z</dcterms:modified>
</cp:coreProperties>
</file>