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65" r:id="rId2"/>
    <p:sldId id="267" r:id="rId3"/>
    <p:sldId id="266" r:id="rId4"/>
    <p:sldId id="262" r:id="rId5"/>
    <p:sldId id="268" r:id="rId6"/>
    <p:sldId id="257" r:id="rId7"/>
    <p:sldId id="261" r:id="rId8"/>
    <p:sldId id="258" r:id="rId9"/>
    <p:sldId id="259" r:id="rId10"/>
    <p:sldId id="260" r:id="rId11"/>
    <p:sldId id="264" r:id="rId12"/>
    <p:sldId id="263" r:id="rId13"/>
    <p:sldId id="304" r:id="rId14"/>
    <p:sldId id="302" r:id="rId15"/>
    <p:sldId id="307" r:id="rId16"/>
    <p:sldId id="303" r:id="rId17"/>
    <p:sldId id="306" r:id="rId18"/>
    <p:sldId id="305" r:id="rId19"/>
    <p:sldId id="323" r:id="rId20"/>
    <p:sldId id="324" r:id="rId21"/>
    <p:sldId id="321" r:id="rId22"/>
    <p:sldId id="322" r:id="rId23"/>
    <p:sldId id="311" r:id="rId24"/>
    <p:sldId id="276" r:id="rId25"/>
    <p:sldId id="275" r:id="rId26"/>
    <p:sldId id="283" r:id="rId27"/>
    <p:sldId id="287" r:id="rId28"/>
    <p:sldId id="325" r:id="rId29"/>
    <p:sldId id="326" r:id="rId30"/>
    <p:sldId id="312" r:id="rId31"/>
    <p:sldId id="291" r:id="rId32"/>
    <p:sldId id="299" r:id="rId33"/>
    <p:sldId id="309" r:id="rId34"/>
    <p:sldId id="310" r:id="rId35"/>
  </p:sldIdLst>
  <p:sldSz cx="10626725" cy="7578725"/>
  <p:notesSz cx="6888163" cy="10020300"/>
  <p:defaultTextStyle>
    <a:defPPr>
      <a:defRPr lang="en-US"/>
    </a:defPPr>
    <a:lvl1pPr marL="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1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4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7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9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2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33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6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2" autoAdjust="0"/>
  </p:normalViewPr>
  <p:slideViewPr>
    <p:cSldViewPr snapToGrid="0">
      <p:cViewPr varScale="1">
        <p:scale>
          <a:sx n="71" d="100"/>
          <a:sy n="71" d="100"/>
        </p:scale>
        <p:origin x="1181" y="58"/>
      </p:cViewPr>
      <p:guideLst>
        <p:guide orient="horz" pos="2387"/>
        <p:guide pos="3347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966"/>
    </p:cViewPr>
  </p:sorterViewPr>
  <p:notesViewPr>
    <p:cSldViewPr snapToGrid="0">
      <p:cViewPr varScale="1">
        <p:scale>
          <a:sx n="51" d="100"/>
          <a:sy n="51" d="100"/>
        </p:scale>
        <p:origin x="-2994" y="-96"/>
      </p:cViewPr>
      <p:guideLst>
        <p:guide orient="horz" pos="3157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399" tIns="45698" rIns="91399" bIns="4569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8" y="0"/>
            <a:ext cx="2984500" cy="501650"/>
          </a:xfrm>
          <a:prstGeom prst="rect">
            <a:avLst/>
          </a:prstGeom>
        </p:spPr>
        <p:txBody>
          <a:bodyPr vert="horz" lIns="91399" tIns="45698" rIns="91399" bIns="45698" rtlCol="0"/>
          <a:lstStyle>
            <a:lvl1pPr algn="r">
              <a:defRPr sz="1200"/>
            </a:lvl1pPr>
          </a:lstStyle>
          <a:p>
            <a:fld id="{419E28CF-702D-402B-B49F-F4525111D2F7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399" tIns="45698" rIns="91399" bIns="4569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8" y="9517063"/>
            <a:ext cx="2984500" cy="501650"/>
          </a:xfrm>
          <a:prstGeom prst="rect">
            <a:avLst/>
          </a:prstGeom>
        </p:spPr>
        <p:txBody>
          <a:bodyPr vert="horz" lIns="91399" tIns="45698" rIns="91399" bIns="45698" rtlCol="0" anchor="b"/>
          <a:lstStyle>
            <a:lvl1pPr algn="r">
              <a:defRPr sz="1200"/>
            </a:lvl1pPr>
          </a:lstStyle>
          <a:p>
            <a:fld id="{C5E7C2A1-5D8C-43CC-AFF6-7CAD546A0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0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84871" cy="502755"/>
          </a:xfrm>
          <a:prstGeom prst="rect">
            <a:avLst/>
          </a:prstGeom>
        </p:spPr>
        <p:txBody>
          <a:bodyPr vert="horz" lIns="96551" tIns="48274" rIns="96551" bIns="4827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6"/>
            <a:ext cx="2984871" cy="502755"/>
          </a:xfrm>
          <a:prstGeom prst="rect">
            <a:avLst/>
          </a:prstGeom>
        </p:spPr>
        <p:txBody>
          <a:bodyPr vert="horz" lIns="96551" tIns="48274" rIns="96551" bIns="48274" rtlCol="0"/>
          <a:lstStyle>
            <a:lvl1pPr algn="r">
              <a:defRPr sz="1300"/>
            </a:lvl1pPr>
          </a:lstStyle>
          <a:p>
            <a:fld id="{C9732C26-5A85-4A22-9F66-74DAD351473F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1252538"/>
            <a:ext cx="473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1" tIns="48274" rIns="96551" bIns="482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5"/>
            <a:ext cx="5510530" cy="3945493"/>
          </a:xfrm>
          <a:prstGeom prst="rect">
            <a:avLst/>
          </a:prstGeom>
        </p:spPr>
        <p:txBody>
          <a:bodyPr vert="horz" lIns="96551" tIns="48274" rIns="96551" bIns="482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50"/>
            <a:ext cx="2984871" cy="502754"/>
          </a:xfrm>
          <a:prstGeom prst="rect">
            <a:avLst/>
          </a:prstGeom>
        </p:spPr>
        <p:txBody>
          <a:bodyPr vert="horz" lIns="96551" tIns="48274" rIns="96551" bIns="4827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50"/>
            <a:ext cx="2984871" cy="502754"/>
          </a:xfrm>
          <a:prstGeom prst="rect">
            <a:avLst/>
          </a:prstGeom>
        </p:spPr>
        <p:txBody>
          <a:bodyPr vert="horz" lIns="96551" tIns="48274" rIns="96551" bIns="48274" rtlCol="0" anchor="b"/>
          <a:lstStyle>
            <a:lvl1pPr algn="r">
              <a:defRPr sz="1300"/>
            </a:lvl1pPr>
          </a:lstStyle>
          <a:p>
            <a:fld id="{2058D6FF-6C4D-423C-A3E2-1DA5C4CD4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6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1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4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7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9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005" y="1240315"/>
            <a:ext cx="9032716" cy="2638519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8341" y="3980586"/>
            <a:ext cx="7970044" cy="1829770"/>
          </a:xfrm>
        </p:spPr>
        <p:txBody>
          <a:bodyPr/>
          <a:lstStyle>
            <a:lvl1pPr marL="0" indent="0" algn="ctr">
              <a:buNone/>
              <a:defRPr sz="2600"/>
            </a:lvl1pPr>
            <a:lvl2pPr marL="505200" indent="0" algn="ctr">
              <a:buNone/>
              <a:defRPr sz="2200"/>
            </a:lvl2pPr>
            <a:lvl3pPr marL="1010398" indent="0" algn="ctr">
              <a:buNone/>
              <a:defRPr sz="2000"/>
            </a:lvl3pPr>
            <a:lvl4pPr marL="1515598" indent="0" algn="ctr">
              <a:buNone/>
              <a:defRPr sz="1700"/>
            </a:lvl4pPr>
            <a:lvl5pPr marL="2020798" indent="0" algn="ctr">
              <a:buNone/>
              <a:defRPr sz="1700"/>
            </a:lvl5pPr>
            <a:lvl6pPr marL="2525998" indent="0" algn="ctr">
              <a:buNone/>
              <a:defRPr sz="1700"/>
            </a:lvl6pPr>
            <a:lvl7pPr marL="3031196" indent="0" algn="ctr">
              <a:buNone/>
              <a:defRPr sz="1700"/>
            </a:lvl7pPr>
            <a:lvl8pPr marL="3536396" indent="0" algn="ctr">
              <a:buNone/>
              <a:defRPr sz="1700"/>
            </a:lvl8pPr>
            <a:lvl9pPr marL="4041596" indent="0" algn="ctr">
              <a:buNone/>
              <a:defRPr sz="17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8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04750" y="403497"/>
            <a:ext cx="2291388" cy="642261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0589" y="403497"/>
            <a:ext cx="6741329" cy="642261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0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8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053" y="1889421"/>
            <a:ext cx="9165550" cy="3152539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053" y="5071784"/>
            <a:ext cx="9165550" cy="1657846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05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103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155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207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259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311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363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415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0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0587" y="2017486"/>
            <a:ext cx="4516358" cy="48086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9780" y="2017486"/>
            <a:ext cx="4516358" cy="48086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4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972" y="403500"/>
            <a:ext cx="9165550" cy="146487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973" y="1857842"/>
            <a:ext cx="4495602" cy="91049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5200" indent="0">
              <a:buNone/>
              <a:defRPr sz="2200" b="1"/>
            </a:lvl2pPr>
            <a:lvl3pPr marL="1010398" indent="0">
              <a:buNone/>
              <a:defRPr sz="2000" b="1"/>
            </a:lvl3pPr>
            <a:lvl4pPr marL="1515598" indent="0">
              <a:buNone/>
              <a:defRPr sz="1700" b="1"/>
            </a:lvl4pPr>
            <a:lvl5pPr marL="2020798" indent="0">
              <a:buNone/>
              <a:defRPr sz="1700" b="1"/>
            </a:lvl5pPr>
            <a:lvl6pPr marL="2525998" indent="0">
              <a:buNone/>
              <a:defRPr sz="1700" b="1"/>
            </a:lvl6pPr>
            <a:lvl7pPr marL="3031196" indent="0">
              <a:buNone/>
              <a:defRPr sz="1700" b="1"/>
            </a:lvl7pPr>
            <a:lvl8pPr marL="3536396" indent="0">
              <a:buNone/>
              <a:defRPr sz="1700" b="1"/>
            </a:lvl8pPr>
            <a:lvl9pPr marL="4041596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973" y="2768341"/>
            <a:ext cx="4495602" cy="40718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9780" y="1857842"/>
            <a:ext cx="4517742" cy="91049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5200" indent="0">
              <a:buNone/>
              <a:defRPr sz="2200" b="1"/>
            </a:lvl2pPr>
            <a:lvl3pPr marL="1010398" indent="0">
              <a:buNone/>
              <a:defRPr sz="2000" b="1"/>
            </a:lvl3pPr>
            <a:lvl4pPr marL="1515598" indent="0">
              <a:buNone/>
              <a:defRPr sz="1700" b="1"/>
            </a:lvl4pPr>
            <a:lvl5pPr marL="2020798" indent="0">
              <a:buNone/>
              <a:defRPr sz="1700" b="1"/>
            </a:lvl5pPr>
            <a:lvl6pPr marL="2525998" indent="0">
              <a:buNone/>
              <a:defRPr sz="1700" b="1"/>
            </a:lvl6pPr>
            <a:lvl7pPr marL="3031196" indent="0">
              <a:buNone/>
              <a:defRPr sz="1700" b="1"/>
            </a:lvl7pPr>
            <a:lvl8pPr marL="3536396" indent="0">
              <a:buNone/>
              <a:defRPr sz="1700" b="1"/>
            </a:lvl8pPr>
            <a:lvl9pPr marL="4041596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9780" y="2768341"/>
            <a:ext cx="4517742" cy="40718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45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7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4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973" y="505248"/>
            <a:ext cx="3427395" cy="1768369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7743" y="1091199"/>
            <a:ext cx="5379780" cy="538580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973" y="2273617"/>
            <a:ext cx="3427395" cy="4212158"/>
          </a:xfrm>
        </p:spPr>
        <p:txBody>
          <a:bodyPr/>
          <a:lstStyle>
            <a:lvl1pPr marL="0" indent="0">
              <a:buNone/>
              <a:defRPr sz="1700"/>
            </a:lvl1pPr>
            <a:lvl2pPr marL="505200" indent="0">
              <a:buNone/>
              <a:defRPr sz="1500"/>
            </a:lvl2pPr>
            <a:lvl3pPr marL="1010398" indent="0">
              <a:buNone/>
              <a:defRPr sz="1300"/>
            </a:lvl3pPr>
            <a:lvl4pPr marL="1515598" indent="0">
              <a:buNone/>
              <a:defRPr sz="1100"/>
            </a:lvl4pPr>
            <a:lvl5pPr marL="2020798" indent="0">
              <a:buNone/>
              <a:defRPr sz="1100"/>
            </a:lvl5pPr>
            <a:lvl6pPr marL="2525998" indent="0">
              <a:buNone/>
              <a:defRPr sz="1100"/>
            </a:lvl6pPr>
            <a:lvl7pPr marL="3031196" indent="0">
              <a:buNone/>
              <a:defRPr sz="1100"/>
            </a:lvl7pPr>
            <a:lvl8pPr marL="3536396" indent="0">
              <a:buNone/>
              <a:defRPr sz="1100"/>
            </a:lvl8pPr>
            <a:lvl9pPr marL="404159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973" y="505248"/>
            <a:ext cx="3427395" cy="1768369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17743" y="1091199"/>
            <a:ext cx="5379780" cy="5385807"/>
          </a:xfrm>
        </p:spPr>
        <p:txBody>
          <a:bodyPr anchor="t"/>
          <a:lstStyle>
            <a:lvl1pPr marL="0" indent="0">
              <a:buNone/>
              <a:defRPr sz="3600"/>
            </a:lvl1pPr>
            <a:lvl2pPr marL="505200" indent="0">
              <a:buNone/>
              <a:defRPr sz="3000"/>
            </a:lvl2pPr>
            <a:lvl3pPr marL="1010398" indent="0">
              <a:buNone/>
              <a:defRPr sz="2600"/>
            </a:lvl3pPr>
            <a:lvl4pPr marL="1515598" indent="0">
              <a:buNone/>
              <a:defRPr sz="2200"/>
            </a:lvl4pPr>
            <a:lvl5pPr marL="2020798" indent="0">
              <a:buNone/>
              <a:defRPr sz="2200"/>
            </a:lvl5pPr>
            <a:lvl6pPr marL="2525998" indent="0">
              <a:buNone/>
              <a:defRPr sz="2200"/>
            </a:lvl6pPr>
            <a:lvl7pPr marL="3031196" indent="0">
              <a:buNone/>
              <a:defRPr sz="2200"/>
            </a:lvl7pPr>
            <a:lvl8pPr marL="3536396" indent="0">
              <a:buNone/>
              <a:defRPr sz="2200"/>
            </a:lvl8pPr>
            <a:lvl9pPr marL="4041596" indent="0">
              <a:buNone/>
              <a:defRPr sz="2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973" y="2273617"/>
            <a:ext cx="3427395" cy="4212158"/>
          </a:xfrm>
        </p:spPr>
        <p:txBody>
          <a:bodyPr/>
          <a:lstStyle>
            <a:lvl1pPr marL="0" indent="0">
              <a:buNone/>
              <a:defRPr sz="1700"/>
            </a:lvl1pPr>
            <a:lvl2pPr marL="505200" indent="0">
              <a:buNone/>
              <a:defRPr sz="1500"/>
            </a:lvl2pPr>
            <a:lvl3pPr marL="1010398" indent="0">
              <a:buNone/>
              <a:defRPr sz="1300"/>
            </a:lvl3pPr>
            <a:lvl4pPr marL="1515598" indent="0">
              <a:buNone/>
              <a:defRPr sz="1100"/>
            </a:lvl4pPr>
            <a:lvl5pPr marL="2020798" indent="0">
              <a:buNone/>
              <a:defRPr sz="1100"/>
            </a:lvl5pPr>
            <a:lvl6pPr marL="2525998" indent="0">
              <a:buNone/>
              <a:defRPr sz="1100"/>
            </a:lvl6pPr>
            <a:lvl7pPr marL="3031196" indent="0">
              <a:buNone/>
              <a:defRPr sz="1100"/>
            </a:lvl7pPr>
            <a:lvl8pPr marL="3536396" indent="0">
              <a:buNone/>
              <a:defRPr sz="1100"/>
            </a:lvl8pPr>
            <a:lvl9pPr marL="404159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37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589" y="403500"/>
            <a:ext cx="9165550" cy="146487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589" y="2017486"/>
            <a:ext cx="9165550" cy="4808631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588" y="7024358"/>
            <a:ext cx="2391013" cy="4034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0D984-762F-4DC7-93FE-7BEC77BAA1A5}" type="datetimeFigureOut">
              <a:rPr lang="ru-RU" smtClean="0"/>
              <a:t>сб 12.03.22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104" y="7024358"/>
            <a:ext cx="3586520" cy="4034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5125" y="7024358"/>
            <a:ext cx="2391013" cy="4034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8312B-0D41-477E-8982-C674EDC65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50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10398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600" indent="-252600" algn="l" defTabSz="1010398" rtl="0" eaLnBrk="1" latinLnBrk="0" hangingPunct="1">
        <a:lnSpc>
          <a:spcPct val="90000"/>
        </a:lnSpc>
        <a:spcBef>
          <a:spcPts val="1104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7800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2998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8198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73398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78597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83796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88996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94197" indent="-252600" algn="l" defTabSz="1010398" rtl="0" eaLnBrk="1" latinLnBrk="0" hangingPunct="1">
        <a:lnSpc>
          <a:spcPct val="90000"/>
        </a:lnSpc>
        <a:spcBef>
          <a:spcPts val="55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200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0398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5598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798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5998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96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6396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596" algn="l" defTabSz="10103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k.wikipedia.org/wiki/%D0%A2%D2%B1%D1%81%D0%B0%D1%83%D0%BA%D0%B5%D1%81%D0%B5%D1%80" TargetMode="External"/><Relationship Id="rId13" Type="http://schemas.openxmlformats.org/officeDocument/2006/relationships/hyperlink" Target="https://kk.wikipedia.org/wiki/%D0%86%D1%80%D1%96%D0%BC%D1%88%D1%96%D0%BA" TargetMode="External"/><Relationship Id="rId18" Type="http://schemas.openxmlformats.org/officeDocument/2006/relationships/hyperlink" Target="https://kk.wikipedia.org/wiki/%D0%AB%D1%80%D1%8B%D0%BC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kk.wikipedia.org/wiki/%D0%94%D3%99%D1%81%D1%82%D2%AF%D1%80" TargetMode="External"/><Relationship Id="rId12" Type="http://schemas.openxmlformats.org/officeDocument/2006/relationships/hyperlink" Target="https://kk.wikipedia.org/wiki/%D2%9A%D2%B1%D1%80%D1%82" TargetMode="External"/><Relationship Id="rId17" Type="http://schemas.openxmlformats.org/officeDocument/2006/relationships/hyperlink" Target="https://kk.wikipedia.org/w/index.php?title=%D0%9A%D2%AF%D0%BC%D1%96%D1%81_%D1%82%D0%B5%D2%A3%D0%B3%D0%B5&amp;action=edit&amp;redlink=1" TargetMode="External"/><Relationship Id="rId2" Type="http://schemas.openxmlformats.org/officeDocument/2006/relationships/image" Target="../media/image32.png"/><Relationship Id="rId16" Type="http://schemas.openxmlformats.org/officeDocument/2006/relationships/hyperlink" Target="https://kk.wikipedia.org/wiki/%D0%9A%D3%99%D0%BC%D0%BF%D0%B8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k.wikipedia.org/wiki/%D2%9A%D1%83%D0%B0%D0%BD%D1%8B%D1%88" TargetMode="External"/><Relationship Id="rId11" Type="http://schemas.openxmlformats.org/officeDocument/2006/relationships/hyperlink" Target="https://kk.wikipedia.org/wiki/%D2%9A%D2%B1%D0%B4%D0%B0" TargetMode="External"/><Relationship Id="rId5" Type="http://schemas.openxmlformats.org/officeDocument/2006/relationships/image" Target="../media/image34.jpeg"/><Relationship Id="rId15" Type="http://schemas.openxmlformats.org/officeDocument/2006/relationships/hyperlink" Target="https://kk.wikipedia.org/wiki/%D0%9C%D0%B5%D0%B9%D1%96%D0%B7" TargetMode="External"/><Relationship Id="rId10" Type="http://schemas.openxmlformats.org/officeDocument/2006/relationships/hyperlink" Target="https://kk.wikipedia.org/wiki/%D0%91%D2%AF%D1%80%D0%BA%D1%96%D1%82" TargetMode="External"/><Relationship Id="rId4" Type="http://schemas.microsoft.com/office/2007/relationships/hdphoto" Target="../media/hdphoto13.wdp"/><Relationship Id="rId9" Type="http://schemas.openxmlformats.org/officeDocument/2006/relationships/hyperlink" Target="https://kk.wikipedia.org/wiki/%D0%A1%D2%AF%D0%BD%D0%B4%D0%B5%D1%82" TargetMode="External"/><Relationship Id="rId14" Type="http://schemas.openxmlformats.org/officeDocument/2006/relationships/hyperlink" Target="https://kk.wikipedia.org/wiki/%D3%A8%D1%80%D1%96%D0%B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s://kk.wikipedia.org/wiki/%D0%A8%D0%B0%D2%A3%D1%8B%D1%80%D0%B0%D2%9B" TargetMode="External"/><Relationship Id="rId4" Type="http://schemas.openxmlformats.org/officeDocument/2006/relationships/hyperlink" Target="https://kk.wikipedia.org/wiki/%D0%9A%D0%B5%D0%BB%D1%96%D0%B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k.wikipedia.org/wiki/%D2%9A%D2%B1%D0%BD%D0%B0%D0%BD" TargetMode="External"/><Relationship Id="rId3" Type="http://schemas.openxmlformats.org/officeDocument/2006/relationships/image" Target="../media/image39.jpeg"/><Relationship Id="rId7" Type="http://schemas.openxmlformats.org/officeDocument/2006/relationships/hyperlink" Target="https://kk.wikipedia.org/wiki/%D0%A2%D0%B0%D0%B9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k.wikipedia.org/wiki/5" TargetMode="External"/><Relationship Id="rId5" Type="http://schemas.openxmlformats.org/officeDocument/2006/relationships/hyperlink" Target="https://kk.wikipedia.org/wiki/4" TargetMode="External"/><Relationship Id="rId10" Type="http://schemas.openxmlformats.org/officeDocument/2006/relationships/hyperlink" Target="https://kk.wikipedia.org/wiki/%D0%96%D0%B0%D0%B7" TargetMode="External"/><Relationship Id="rId4" Type="http://schemas.openxmlformats.org/officeDocument/2006/relationships/image" Target="../media/image40.jpeg"/><Relationship Id="rId9" Type="http://schemas.openxmlformats.org/officeDocument/2006/relationships/hyperlink" Target="https://kk.wikipedia.org/wiki/%D2%9A%D0%B0%D0%BC%D1%88%D1%8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k.wikipedia.org/wiki/%D0%91%D0%B5%D1%81%D1%96%D0%BA" TargetMode="Externa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k.wikipedia.org/wiki/%D3%A8%D0%BB%D0%B5%D2%A3" TargetMode="External"/><Relationship Id="rId5" Type="http://schemas.openxmlformats.org/officeDocument/2006/relationships/hyperlink" Target="https://kk.wikipedia.org/wiki/%D2%9A%D0%BE%D0%BD%D0%B0%D2%9B" TargetMode="Externa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14.wdp"/><Relationship Id="rId7" Type="http://schemas.openxmlformats.org/officeDocument/2006/relationships/image" Target="../media/image61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k.wikipedia.org/wiki/%D0%9A%D0%B8%D1%96%D0%BC" TargetMode="External"/><Relationship Id="rId5" Type="http://schemas.openxmlformats.org/officeDocument/2006/relationships/image" Target="../media/image60.jpg"/><Relationship Id="rId4" Type="http://schemas.openxmlformats.org/officeDocument/2006/relationships/hyperlink" Target="https://kk.wikipedia.org/wiki/%D0%AB%D0%B4%D1%8B%D1%81-%D0%B0%D1%8F%D2%9B" TargetMode="External"/><Relationship Id="rId9" Type="http://schemas.openxmlformats.org/officeDocument/2006/relationships/hyperlink" Target="https://kk.wikipedia.org/wiki/%D0%91%D2%B1%D0%B9%D1%8B%D0%BC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64.jpeg"/><Relationship Id="rId7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k.wikipedia.org/wiki/%D0%A2%D3%A9%D1%81%D0%B5%D0%BD%D1%96%D1%88" TargetMode="External"/><Relationship Id="rId5" Type="http://schemas.openxmlformats.org/officeDocument/2006/relationships/hyperlink" Target="https://kk.wikipedia.org/wiki/%D0%9C%D0%B0%D2%9B%D1%82%D0%B0" TargetMode="External"/><Relationship Id="rId10" Type="http://schemas.microsoft.com/office/2007/relationships/hdphoto" Target="../media/hdphoto16.wdp"/><Relationship Id="rId4" Type="http://schemas.openxmlformats.org/officeDocument/2006/relationships/hyperlink" Target="https://kk.wikipedia.org/wiki/%D0%96%D2%AF%D0%BD" TargetMode="External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28.jpeg"/><Relationship Id="rId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3.jpeg"/><Relationship Id="rId7" Type="http://schemas.microsoft.com/office/2007/relationships/hdphoto" Target="../media/hdphoto18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79.jpeg"/><Relationship Id="rId5" Type="http://schemas.openxmlformats.org/officeDocument/2006/relationships/image" Target="../media/image76.jpeg"/><Relationship Id="rId10" Type="http://schemas.openxmlformats.org/officeDocument/2006/relationships/image" Target="../media/image30.jpeg"/><Relationship Id="rId4" Type="http://schemas.openxmlformats.org/officeDocument/2006/relationships/image" Target="../media/image75.jpeg"/><Relationship Id="rId9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8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8.jpeg"/><Relationship Id="rId5" Type="http://schemas.openxmlformats.org/officeDocument/2006/relationships/image" Target="../media/image83.jpeg"/><Relationship Id="rId10" Type="http://schemas.microsoft.com/office/2007/relationships/hdphoto" Target="../media/hdphoto20.wdp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microsoft.com/office/2007/relationships/hdphoto" Target="../media/hdphoto22.wdp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17" Type="http://schemas.openxmlformats.org/officeDocument/2006/relationships/image" Target="../media/image100.png"/><Relationship Id="rId2" Type="http://schemas.openxmlformats.org/officeDocument/2006/relationships/image" Target="../media/image90.jpeg"/><Relationship Id="rId16" Type="http://schemas.microsoft.com/office/2007/relationships/hdphoto" Target="../media/hdphoto7.wdp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99.png"/><Relationship Id="rId10" Type="http://schemas.microsoft.com/office/2007/relationships/hdphoto" Target="../media/hdphoto5.wdp"/><Relationship Id="rId19" Type="http://schemas.openxmlformats.org/officeDocument/2006/relationships/image" Target="../media/image101.jpeg"/><Relationship Id="rId4" Type="http://schemas.openxmlformats.org/officeDocument/2006/relationships/image" Target="../media/image92.jpeg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png"/><Relationship Id="rId18" Type="http://schemas.openxmlformats.org/officeDocument/2006/relationships/image" Target="../media/image112.jpeg"/><Relationship Id="rId3" Type="http://schemas.microsoft.com/office/2007/relationships/hdphoto" Target="../media/hdphoto23.wdp"/><Relationship Id="rId21" Type="http://schemas.openxmlformats.org/officeDocument/2006/relationships/image" Target="../media/image114.jpeg"/><Relationship Id="rId7" Type="http://schemas.microsoft.com/office/2007/relationships/hdphoto" Target="../media/hdphoto25.wdp"/><Relationship Id="rId12" Type="http://schemas.openxmlformats.org/officeDocument/2006/relationships/image" Target="../media/image108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microsoft.com/office/2007/relationships/hdphoto" Target="../media/hdphoto29.wdp"/><Relationship Id="rId20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openxmlformats.org/officeDocument/2006/relationships/image" Target="../media/image110.png"/><Relationship Id="rId10" Type="http://schemas.openxmlformats.org/officeDocument/2006/relationships/image" Target="../media/image107.png"/><Relationship Id="rId19" Type="http://schemas.openxmlformats.org/officeDocument/2006/relationships/image" Target="../media/image113.png"/><Relationship Id="rId4" Type="http://schemas.openxmlformats.org/officeDocument/2006/relationships/image" Target="../media/image104.png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17" Type="http://schemas.microsoft.com/office/2007/relationships/hdphoto" Target="../media/hdphoto10.wdp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microsoft.com/office/2007/relationships/hdphoto" Target="../media/hdphoto3.wdp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2" Type="http://schemas.openxmlformats.org/officeDocument/2006/relationships/image" Target="../media/image1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5" Type="http://schemas.openxmlformats.org/officeDocument/2006/relationships/image" Target="../media/image30.jpeg"/><Relationship Id="rId10" Type="http://schemas.microsoft.com/office/2007/relationships/hdphoto" Target="../media/hdphoto11.wdp"/><Relationship Id="rId4" Type="http://schemas.microsoft.com/office/2007/relationships/hdphoto" Target="../media/hdphoto3.wdp"/><Relationship Id="rId9" Type="http://schemas.openxmlformats.org/officeDocument/2006/relationships/image" Target="../media/image26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944614" y="1594324"/>
            <a:ext cx="8793804" cy="21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445651" y="1897715"/>
            <a:ext cx="3791728" cy="156966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ҰЛТТЫҚ ҚҰНДЫЛЫҚТАР</a:t>
            </a:r>
          </a:p>
          <a:p>
            <a:pPr algn="ctr"/>
            <a:r>
              <a:rPr lang="kk-KZ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МЕН МҰРАСЫ</a:t>
            </a:r>
            <a:endParaRPr lang="ru-RU" sz="3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46D2126-5F40-468F-9775-66EC6B82F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22" y="3517104"/>
            <a:ext cx="6653718" cy="414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27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595336"/>
            <a:ext cx="3171217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ҰЛТТЫҚ ОЙЫНДАР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7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595336"/>
            <a:ext cx="3171217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ЖЕТІ ҚАЗЫНА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4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477638" y="1634248"/>
            <a:ext cx="3725694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НАУРЫЗ </a:t>
            </a:r>
          </a:p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КӨЖЕ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05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3065" y="126125"/>
            <a:ext cx="5218384" cy="7457024"/>
            <a:chOff x="-31533" y="3200399"/>
            <a:chExt cx="10728001" cy="438275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5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368391" y="121701"/>
            <a:ext cx="5218384" cy="7457024"/>
            <a:chOff x="-31533" y="3200399"/>
            <a:chExt cx="10728001" cy="438275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7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ChipService\Downloads\375-Clea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2" b="100000" l="9983" r="99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" t="25688" b="7640"/>
          <a:stretch/>
        </p:blipFill>
        <p:spPr bwMode="auto">
          <a:xfrm>
            <a:off x="772509" y="709012"/>
            <a:ext cx="4004441" cy="423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83780" y="5096887"/>
            <a:ext cx="4776952" cy="135240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4000" b="1" i="1" dirty="0">
                <a:solidFill>
                  <a:srgbClr val="FF0000"/>
                </a:solidFill>
                <a:latin typeface="AsylbekM08Matura.kz" pitchFamily="2" charset="-52"/>
              </a:rPr>
              <a:t>Қазақ халхының салт-дәстүрлері</a:t>
            </a:r>
            <a:endParaRPr lang="ru-RU" sz="4000" b="1" i="1" dirty="0">
              <a:solidFill>
                <a:srgbClr val="FF0000"/>
              </a:solidFill>
              <a:latin typeface="AsylbekM08Matura.kz" pitchFamily="2" charset="-52"/>
            </a:endParaRPr>
          </a:p>
        </p:txBody>
      </p:sp>
      <p:pic>
        <p:nvPicPr>
          <p:cNvPr id="1028" name="Picture 4" descr="http://static.ernur.kz/article/5c765a7318eb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33" y="449261"/>
            <a:ext cx="4762500" cy="355518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7039" y="4342834"/>
            <a:ext cx="4762500" cy="289995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itchFamily="2" charset="0"/>
              </a:rPr>
              <a:t>Шашу</a:t>
            </a:r>
            <a:r>
              <a:rPr lang="ru-RU" sz="2400" b="1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</a:p>
          <a:p>
            <a:pPr algn="ctr"/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–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6" tooltip="Қуаныш"/>
              </a:rPr>
              <a:t>қуаныш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айғағы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ретінде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жасалатын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өте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сұлу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да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салтанатты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7" tooltip="Дәстүр"/>
              </a:rPr>
              <a:t>дәстүр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.</a:t>
            </a:r>
          </a:p>
          <a:p>
            <a:pPr algn="ctr"/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Шашу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бала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туылғанда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8" tooltip="Тұсаукесер"/>
              </a:rPr>
              <a:t>тұсау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  <a:hlinkClick r:id="rId8" tooltip="Тұсаукесер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8" tooltip="Тұсаукесер"/>
              </a:rPr>
              <a:t>кескенде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9" tooltip="Сүндет"/>
              </a:rPr>
              <a:t>сүндетке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отырғызылғанда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келін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түскенде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күйеу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келгенде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отау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көтергенде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0" tooltip="Бүркіт"/>
              </a:rPr>
              <a:t>бүркіт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ұстап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әкелгенде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жүйрік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ат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бәйгеден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озғанда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алыс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сапардан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жолаушы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оралғанда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жақсылық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күндерде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1" tooltip="Құда"/>
              </a:rPr>
              <a:t>құда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келгенде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тағы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басқа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зор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қуанышты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күндерде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әйелдер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2" tooltip="Құрт"/>
              </a:rPr>
              <a:t>құрт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3" tooltip="Ірімшік"/>
              </a:rPr>
              <a:t>ірімшік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4" tooltip="Өрік"/>
              </a:rPr>
              <a:t>өрік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-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5" tooltip="Мейіз"/>
              </a:rPr>
              <a:t>мейіз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6" tooltip="Кәмпит"/>
              </a:rPr>
              <a:t>кәмпиттен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7" tooltip="Күміс теңге (мұндай бет жоқ)"/>
              </a:rPr>
              <a:t>күміс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  <a:hlinkClick r:id="rId17" tooltip="Күміс теңге (мұндай бет жоқ)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7" tooltip="Күміс теңге (мұндай бет жоқ)"/>
              </a:rPr>
              <a:t>теңгеден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шашылады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Шашылған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шашудан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тойға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қатысушылар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теріп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алып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  <a:hlinkClick r:id="rId18" tooltip="Ырым"/>
              </a:rPr>
              <a:t>ырым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қылып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балаларына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апарып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береді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311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339329" y="75805"/>
            <a:ext cx="5218384" cy="7457024"/>
            <a:chOff x="63064" y="126124"/>
            <a:chExt cx="5218384" cy="7457025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3064" y="126124"/>
              <a:ext cx="5218384" cy="7457025"/>
              <a:chOff x="-31533" y="3200399"/>
              <a:chExt cx="10728001" cy="438275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2479E38D-07A9-44AD-B84B-F8570179874D}"/>
                  </a:ext>
                </a:extLst>
              </p:cNvPr>
              <p:cNvSpPr/>
              <p:nvPr/>
            </p:nvSpPr>
            <p:spPr>
              <a:xfrm>
                <a:off x="0" y="3200399"/>
                <a:ext cx="10626725" cy="4267959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pic>
            <p:nvPicPr>
              <p:cNvPr id="5" name="Picture 4" descr="https://i.pinimg.com/originals/7a/09/ce/7a09ce6ee0b3b78a1062cce58c67f94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533" y="3200399"/>
                <a:ext cx="10728001" cy="4382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266" name="Picture 2" descr="https://toibiznes.kz/imagecache/original/images/26052017145022_f3ccdd27d2000e3f9255a7e3e2c4880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28" r="15309"/>
            <a:stretch/>
          </p:blipFill>
          <p:spPr bwMode="auto">
            <a:xfrm>
              <a:off x="732473" y="561265"/>
              <a:ext cx="3974159" cy="3930053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31077" y="4765811"/>
              <a:ext cx="4776952" cy="246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i="1" dirty="0">
                  <a:solidFill>
                    <a:srgbClr val="FF0000"/>
                  </a:solidFill>
                  <a:latin typeface="Academy.kz" pitchFamily="2" charset="0"/>
                </a:rPr>
                <a:t>Баланы </a:t>
              </a:r>
              <a:r>
                <a:rPr lang="ru-RU" sz="2400" b="1" i="1" dirty="0" err="1">
                  <a:solidFill>
                    <a:srgbClr val="FF0000"/>
                  </a:solidFill>
                  <a:latin typeface="Academy.kz" pitchFamily="2" charset="0"/>
                </a:rPr>
                <a:t>қырқынан</a:t>
              </a:r>
              <a:r>
                <a:rPr lang="ru-RU" sz="2400" b="1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2400" b="1" i="1" dirty="0" err="1">
                  <a:solidFill>
                    <a:srgbClr val="FF0000"/>
                  </a:solidFill>
                  <a:latin typeface="Academy.kz" pitchFamily="2" charset="0"/>
                </a:rPr>
                <a:t>шығару</a:t>
              </a:r>
              <a:endParaRPr lang="ru-RU" sz="2400" b="1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 -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тіршілік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цикліне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қатысты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атқарылатын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рәсімнің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бірі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.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Дәстүрлі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ортада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бала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дүниеге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келгеннен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кырқынан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шыққанға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дейінгі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алғашқы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қырық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күндік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«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өтпелі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кезеңді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»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қауіпті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қатерлі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санап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жаңа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туған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нәрестені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шырақ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жағып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күзетіп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қасынан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адам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үзілмей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бағады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. Бала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қырқынан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шыққанша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«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сүт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тырнағын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», «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қарын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шашын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»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алмайды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.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Қырық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күннен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аман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өткен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нәрестені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«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қарақұлақтанды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»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деп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қуанып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«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қырқынан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шығару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»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тойын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жасайды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4507" y="75805"/>
            <a:ext cx="5218384" cy="7457024"/>
            <a:chOff x="5368391" y="121700"/>
            <a:chExt cx="5218384" cy="7457025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368391" y="121700"/>
              <a:ext cx="5218384" cy="7457025"/>
              <a:chOff x="-31533" y="3200399"/>
              <a:chExt cx="10728001" cy="438275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2479E38D-07A9-44AD-B84B-F8570179874D}"/>
                  </a:ext>
                </a:extLst>
              </p:cNvPr>
              <p:cNvSpPr/>
              <p:nvPr/>
            </p:nvSpPr>
            <p:spPr>
              <a:xfrm>
                <a:off x="0" y="3200399"/>
                <a:ext cx="10626725" cy="4267959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pic>
            <p:nvPicPr>
              <p:cNvPr id="17" name="Picture 4" descr="https://i.pinimg.com/originals/7a/09/ce/7a09ce6ee0b3b78a1062cce58c67f94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533" y="3200399"/>
                <a:ext cx="10728001" cy="4382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8" descr="https://strategy2050.kz/storage/editor/9f/37/9f377ffbd4df35b9901c90c32a07366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5" t="7599" r="21912" b="5180"/>
            <a:stretch/>
          </p:blipFill>
          <p:spPr bwMode="auto">
            <a:xfrm>
              <a:off x="5969540" y="642311"/>
              <a:ext cx="3997498" cy="3767959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5619227" y="4765811"/>
              <a:ext cx="4698124" cy="1870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 err="1">
                  <a:solidFill>
                    <a:srgbClr val="FF0000"/>
                  </a:solidFill>
                  <a:latin typeface="Academy.kz" pitchFamily="2" charset="0"/>
                </a:rPr>
                <a:t>Тұсаукесер</a:t>
              </a:r>
              <a:endParaRPr lang="ru-RU" sz="3600" b="1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–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сәби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бесіктен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шығып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еңбектеуден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өткен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соң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қаз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тұрып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тәй-тәй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басқанда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жасалатын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дәстүр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. Бала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екі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табанымен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тұрып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алғашқы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қадам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жасауға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талпына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бастаған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сәтте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дана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қазақ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“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баламыз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тез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жүріп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кетсін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”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деген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ниетпен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сәбидің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тұсауын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кестіріп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думандатын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 той 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жасайды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054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3065" y="126125"/>
            <a:ext cx="5218384" cy="7457024"/>
            <a:chOff x="-31533" y="3200399"/>
            <a:chExt cx="10728001" cy="438275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5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368391" y="121701"/>
            <a:ext cx="5218384" cy="7457024"/>
            <a:chOff x="-31533" y="3200399"/>
            <a:chExt cx="10728001" cy="438275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7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439B9A0D-7B6C-45BD-B73A-73E7B69B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4" y="558216"/>
            <a:ext cx="4371738" cy="396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F46D33-A4C0-41AB-AB0E-61BC648DDD3F}"/>
              </a:ext>
            </a:extLst>
          </p:cNvPr>
          <p:cNvSpPr txBox="1"/>
          <p:nvPr/>
        </p:nvSpPr>
        <p:spPr>
          <a:xfrm>
            <a:off x="312521" y="4572358"/>
            <a:ext cx="4795508" cy="2355763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Беташар</a:t>
            </a:r>
            <a:r>
              <a:rPr lang="ru-RU" sz="31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</a:p>
          <a:p>
            <a:pPr algn="ctr"/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—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қазақтың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4" tooltip="Келі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келін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түсіргенде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жасалатын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салтының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бірі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Дәстүрлі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беташар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әдетте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тойға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жиналған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халық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тарқар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кезде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өткізілген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</a:p>
          <a:p>
            <a:pPr algn="ctr"/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5" tooltip="Шаңырақ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Шаңыраққа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жаңа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түскен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келінге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ата-енесін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үй-ішін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таныстырады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қандай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туысқандық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жақындығы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бар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екенін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беделін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қадір-қасиетін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шебер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тілімен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жеткізіп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әрқайсысына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жеке-жеке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сәлем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жасатады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Сәлем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алған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адам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келінге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беретін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сый-сыяпатын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атайды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2E6C269-1DC4-4318-A191-35EA6819A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8" r="19079" b="18397"/>
          <a:stretch/>
        </p:blipFill>
        <p:spPr bwMode="auto">
          <a:xfrm>
            <a:off x="6315586" y="558216"/>
            <a:ext cx="3323994" cy="354081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8872F3-B2B3-462F-A90D-93D85E7875D6}"/>
              </a:ext>
            </a:extLst>
          </p:cNvPr>
          <p:cNvSpPr txBox="1"/>
          <p:nvPr/>
        </p:nvSpPr>
        <p:spPr>
          <a:xfrm>
            <a:off x="5643735" y="4237248"/>
            <a:ext cx="4667697" cy="3767268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2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Қыз</a:t>
            </a:r>
            <a:r>
              <a:rPr lang="ru-RU" sz="2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ұзату</a:t>
            </a:r>
            <a:r>
              <a:rPr lang="ru-RU" sz="2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endParaRPr lang="ru-RU" sz="1400" i="1" dirty="0">
              <a:solidFill>
                <a:srgbClr val="FF0000"/>
              </a:solidFill>
              <a:latin typeface="Academy.kz" panose="02000503000000020003" pitchFamily="2" charset="0"/>
            </a:endParaRPr>
          </a:p>
          <a:p>
            <a:pPr algn="ctr"/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–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екі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жастың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алғашқы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қадамы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отау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құруға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бастар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жол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екі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елдің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арасындағы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байланысты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қалыптастыратын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ертеден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келе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жатқан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ескі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дәстүр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Ал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қызды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дәстүр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бойынша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таң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күн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шыға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ұзатып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жөнелтеді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алдында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қыз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қоштасу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жырын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сыңсу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айтуы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қажет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Ұзатылған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қыз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балаға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арнайы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жасау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әзірленіп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тұрмыс-тіршілігіне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керекті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көрпе-төсек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пен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киім-кешектерін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кілем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және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әшекей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бұйымдарын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жасап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өзімен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бірге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аттандырып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жіберу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қыздың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ата-анасының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міндеті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болса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керек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Сондай-ақ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қыз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баланы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ұзату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тойында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қыз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елінде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молда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екі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жастың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некесін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қияды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  <a:br>
              <a:rPr lang="ru-RU" sz="1400" dirty="0"/>
            </a:br>
            <a:br>
              <a:rPr lang="ru-RU" dirty="0"/>
            </a:br>
            <a:br>
              <a:rPr lang="ru-RU" i="1" dirty="0">
                <a:solidFill>
                  <a:srgbClr val="FF0000"/>
                </a:solidFill>
                <a:latin typeface="Academy.kz" panose="02000503000000020003" pitchFamily="2" charset="0"/>
              </a:rPr>
            </a:br>
            <a:endParaRPr lang="ru-RU" i="1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92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3065" y="126125"/>
            <a:ext cx="5218384" cy="7457024"/>
            <a:chOff x="-31533" y="3200399"/>
            <a:chExt cx="10728001" cy="438275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5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368391" y="121701"/>
            <a:ext cx="5218384" cy="7457024"/>
            <a:chOff x="-31533" y="3200399"/>
            <a:chExt cx="10728001" cy="438275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7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https://qazaqytoi.kz/wp-content/uploads/2020/01/psh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5"/>
          <a:stretch/>
        </p:blipFill>
        <p:spPr bwMode="auto">
          <a:xfrm>
            <a:off x="297461" y="567558"/>
            <a:ext cx="4748548" cy="378372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8503" y="4776949"/>
            <a:ext cx="4747505" cy="2236722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itchFamily="2" charset="0"/>
              </a:rPr>
              <a:t>Сүндет</a:t>
            </a:r>
            <a:r>
              <a:rPr lang="ru-RU" sz="2400" b="1" i="1" dirty="0">
                <a:solidFill>
                  <a:srgbClr val="FF0000"/>
                </a:solidFill>
                <a:latin typeface="Academy.kz" pitchFamily="2" charset="0"/>
              </a:rPr>
              <a:t> той </a:t>
            </a:r>
            <a:br>
              <a:rPr lang="ru-RU" sz="2400" i="1" dirty="0">
                <a:solidFill>
                  <a:srgbClr val="FF0000"/>
                </a:solidFill>
                <a:latin typeface="Academy.kz" pitchFamily="2" charset="0"/>
              </a:rPr>
            </a:b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 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Баланың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сүндетке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отыруы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–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оның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азаматтыққа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апарар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жолға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қадам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басуымен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тең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Сүндет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–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пәктіктің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тазалықтың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мұсылмандықтың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белгісі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Сүндетке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отырған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баланың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нағашылары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оған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нағыз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азамат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болдың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ғой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деп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тай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мінгізетін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болған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ата-апалары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түрлі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 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базарлығын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сыйға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itchFamily="2" charset="0"/>
              </a:rPr>
              <a:t>тартқан</a:t>
            </a:r>
            <a: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  <a:t>. </a:t>
            </a:r>
            <a:br>
              <a:rPr lang="ru-RU" sz="1400" i="1" dirty="0">
                <a:solidFill>
                  <a:srgbClr val="FF0000"/>
                </a:solidFill>
                <a:latin typeface="Academy.kz" pitchFamily="2" charset="0"/>
              </a:rPr>
            </a:br>
            <a:br>
              <a:rPr lang="en-US" sz="1400" i="1" dirty="0">
                <a:solidFill>
                  <a:srgbClr val="FF0000"/>
                </a:solidFill>
                <a:latin typeface="Academy.kz" pitchFamily="2" charset="0"/>
              </a:rPr>
            </a:br>
            <a:endParaRPr lang="ru-RU" sz="1400" i="1" dirty="0">
              <a:solidFill>
                <a:srgbClr val="FF0000"/>
              </a:solidFill>
              <a:latin typeface="Academy.kz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4ADEC5B-140D-47CA-AE2C-9E082712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30" y="567553"/>
            <a:ext cx="3255420" cy="39600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C8CD15-06F7-4975-A02C-2AEEC1558139}"/>
              </a:ext>
            </a:extLst>
          </p:cNvPr>
          <p:cNvSpPr txBox="1"/>
          <p:nvPr/>
        </p:nvSpPr>
        <p:spPr>
          <a:xfrm>
            <a:off x="5691352" y="4340393"/>
            <a:ext cx="4619297" cy="2814928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endParaRPr lang="ru-RU" b="0" i="1" dirty="0">
              <a:solidFill>
                <a:srgbClr val="FF0000"/>
              </a:solidFill>
              <a:effectLst/>
              <a:latin typeface="Academy.kz" panose="02000503000000020003" pitchFamily="2" charset="0"/>
            </a:endParaRPr>
          </a:p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Атқа</a:t>
            </a:r>
            <a:r>
              <a:rPr lang="ru-RU" sz="2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мінгізу</a:t>
            </a:r>
            <a:endParaRPr lang="ru-RU" sz="1400" b="1" i="1" dirty="0">
              <a:solidFill>
                <a:srgbClr val="FF0000"/>
              </a:solidFill>
              <a:latin typeface="Academy.kz" panose="02000503000000020003" pitchFamily="2" charset="0"/>
            </a:endParaRPr>
          </a:p>
          <a:p>
            <a:pPr algn="ctr"/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Бала 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  <a:hlinkClick r:id="rId5" tooltip="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-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  <a:hlinkClick r:id="rId6" tooltip="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жасқа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толғанша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әкесі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  <a:hlinkClick r:id="rId7" tooltip="Та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тай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–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8" tooltip="Құна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құнан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арнап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ер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тоқым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9" tooltip="Қамш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қамшы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жүген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даярлап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қояды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Атқамінер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тойы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көбіне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10" tooltip="Жа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жаз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айларында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болады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Ел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жиналғаннан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кейін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баланы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өзіне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арнаған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тай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немесе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құнанына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мінгізіп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қуаныш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қылады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Атқамінер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тойы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ержеткені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өскені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азамат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болғандығының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белгісі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болып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саналған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Бұл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той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балаға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да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үлкен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жауапкершілік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артып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сана-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сезімнің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оянуына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тез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есеюіне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әсер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еткен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</a:p>
          <a:p>
            <a:pPr algn="ctr"/>
            <a:endParaRPr lang="ru-RU" i="1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5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3065" y="126125"/>
            <a:ext cx="5218384" cy="7457024"/>
            <a:chOff x="-31533" y="3200399"/>
            <a:chExt cx="10728001" cy="438275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5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368391" y="121701"/>
            <a:ext cx="5218384" cy="7457024"/>
            <a:chOff x="-31533" y="3200399"/>
            <a:chExt cx="10728001" cy="438275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7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E9D2ED-CFE3-4964-A7BD-0E13832AE0B0}"/>
              </a:ext>
            </a:extLst>
          </p:cNvPr>
          <p:cNvSpPr txBox="1"/>
          <p:nvPr/>
        </p:nvSpPr>
        <p:spPr>
          <a:xfrm>
            <a:off x="395928" y="4130567"/>
            <a:ext cx="4591685" cy="3546189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endParaRPr lang="ru-RU" i="1" dirty="0">
              <a:solidFill>
                <a:srgbClr val="FF0000"/>
              </a:solidFill>
              <a:effectLst/>
              <a:latin typeface="Academy.kz" panose="02000503000000020003" pitchFamily="2" charset="0"/>
            </a:endParaRPr>
          </a:p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Тоқымқағар</a:t>
            </a:r>
            <a:endParaRPr lang="ru-RU" sz="1400" b="1" i="1" dirty="0">
              <a:solidFill>
                <a:srgbClr val="FF0000"/>
              </a:solidFill>
              <a:latin typeface="Academy.kz" panose="02000503000000020003" pitchFamily="2" charset="0"/>
            </a:endParaRPr>
          </a:p>
          <a:p>
            <a:pPr algn="ctr"/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Үйден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кеткелі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жатқан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адамның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аман-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есен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отбасына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оралып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бір-бірімен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сағынысып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қауышуын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ырымдап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ағайын-туыс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жақын-жуыққа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берілетін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ас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түрі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Сонымен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қатар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«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тоқымқағар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»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ол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алыстағы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жақынын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күткен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кезде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де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беріледі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Мысалы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әскердегі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баласының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келер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күні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жақындағанда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көршілері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немесе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құрбылары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«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балаңның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тоқымын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қақ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ат-көлігі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аман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келсін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!»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деп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тілеулестігін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білдіріп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жататын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Осындай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ыстық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ықылас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пен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ниеттестігіне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қуанған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адам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міндетті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түрде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тоқымқағар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жасайды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  <a:b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</a:br>
            <a:br>
              <a:rPr lang="ru-RU" i="1" dirty="0">
                <a:solidFill>
                  <a:srgbClr val="FF0000"/>
                </a:solidFill>
                <a:latin typeface="Academy.kz" panose="02000503000000020003" pitchFamily="2" charset="0"/>
              </a:rPr>
            </a:br>
            <a:endParaRPr lang="ru-RU" i="1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pic>
        <p:nvPicPr>
          <p:cNvPr id="9" name="Picture 2" descr="​ТОҚЫМҚАҒАР дәстүрін қай кезде орындайды?">
            <a:extLst>
              <a:ext uri="{FF2B5EF4-FFF2-40B4-BE49-F238E27FC236}">
                <a16:creationId xmlns:a16="http://schemas.microsoft.com/office/drawing/2014/main" id="{770F1EE9-4EE1-4D0E-91A5-B36AB326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0" y="528788"/>
            <a:ext cx="4630712" cy="36017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D39BB91-7239-4D66-BB5A-827CC251A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t="5821" r="25260" b="18142"/>
          <a:stretch/>
        </p:blipFill>
        <p:spPr bwMode="auto">
          <a:xfrm>
            <a:off x="6020682" y="513022"/>
            <a:ext cx="3895214" cy="361754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746B62-130A-40B2-AC44-5151A4FADDFA}"/>
              </a:ext>
            </a:extLst>
          </p:cNvPr>
          <p:cNvSpPr txBox="1"/>
          <p:nvPr/>
        </p:nvSpPr>
        <p:spPr>
          <a:xfrm>
            <a:off x="5822159" y="4361844"/>
            <a:ext cx="4463319" cy="245780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Бесікке</a:t>
            </a:r>
            <a:r>
              <a:rPr lang="ru-RU" sz="2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бөлеу</a:t>
            </a:r>
            <a:r>
              <a:rPr lang="ru-RU" sz="2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</a:p>
          <a:p>
            <a:pPr algn="ctr"/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-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баланы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5" tooltip="Бесі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бесікке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бөлеу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тәсілі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Дәстүрлі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ортада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қол-аяғы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түзу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қалыпты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жетілу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үшін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баланы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шыттан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тігілген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матамен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жөргектеп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бесікке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бөлейді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Кіндігі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түскен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баланы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бес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күннен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кейін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бесікке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салады.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Бұл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томалаққа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жиналған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ауылдың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көрші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–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қолаң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әйелдері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шашуларын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ала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келеді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Баланы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бесікке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салардан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бұрын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ауылдың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үлкен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беделді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әйелі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бесік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жабдықтарын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орын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–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орындарына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қояды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Содан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кейін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бесікті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адыраспанмен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аластап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шығады</a:t>
            </a:r>
            <a:r>
              <a:rPr lang="ru-RU" sz="1400" i="1" dirty="0">
                <a:solidFill>
                  <a:srgbClr val="FF0000"/>
                </a:solidFill>
                <a:latin typeface="Academy.kz" panose="02000503000000020003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030011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3065" y="126125"/>
            <a:ext cx="5218384" cy="7457024"/>
            <a:chOff x="-31533" y="3200399"/>
            <a:chExt cx="10728001" cy="438275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5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368391" y="121701"/>
            <a:ext cx="5218384" cy="7457024"/>
            <a:chOff x="-31533" y="3200399"/>
            <a:chExt cx="10728001" cy="438275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0" y="3200399"/>
              <a:ext cx="10626725" cy="426795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7" name="Picture 4" descr="https://i.pinimg.com/originals/7a/09/ce/7a09ce6ee0b3b78a1062cce58c67f9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33" y="3200399"/>
              <a:ext cx="10728001" cy="438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7BE7F51-FD39-4D1E-B409-651F4D6D6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8712" r="5365" b="8451"/>
          <a:stretch/>
        </p:blipFill>
        <p:spPr bwMode="auto">
          <a:xfrm>
            <a:off x="352256" y="489596"/>
            <a:ext cx="4639802" cy="336061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4611D-693F-4BBE-AC31-C29E88A95180}"/>
              </a:ext>
            </a:extLst>
          </p:cNvPr>
          <p:cNvSpPr txBox="1"/>
          <p:nvPr/>
        </p:nvSpPr>
        <p:spPr>
          <a:xfrm>
            <a:off x="289123" y="4558788"/>
            <a:ext cx="4766265" cy="1573484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Сүйінші</a:t>
            </a:r>
            <a:r>
              <a:rPr lang="ru-RU" sz="2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сұрау</a:t>
            </a:r>
            <a:endParaRPr lang="ru-RU" sz="2400" b="1" i="1" dirty="0">
              <a:solidFill>
                <a:srgbClr val="FF0000"/>
              </a:solidFill>
              <a:latin typeface="Academy.kz" panose="02000503000000020003" pitchFamily="2" charset="0"/>
            </a:endParaRPr>
          </a:p>
          <a:p>
            <a:pPr algn="ctr"/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 – 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Халқымызда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біреу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екінші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адамға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жақсы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хабар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жеткізіп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қуантса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сүйінші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кәдесін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алатын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салт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бар.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Бұрынғы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әдет‑ғұрып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заңы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бойынша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жоғалған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қымбат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затты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тауып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, не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оның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қайда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екенін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көрсеткен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, не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ұрыны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ұстаған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адамдар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иесінен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сүйінші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дәметкен</a:t>
            </a:r>
            <a:r>
              <a:rPr lang="ru-RU" sz="1400" b="1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52A807C-5751-4E37-A13C-4F5F702E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34" y="489596"/>
            <a:ext cx="3798511" cy="396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56BEE6-805A-461C-AA41-A4E2C446D551}"/>
              </a:ext>
            </a:extLst>
          </p:cNvPr>
          <p:cNvSpPr txBox="1"/>
          <p:nvPr/>
        </p:nvSpPr>
        <p:spPr>
          <a:xfrm>
            <a:off x="5677627" y="4707736"/>
            <a:ext cx="4599912" cy="1964624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Қонақкәде</a:t>
            </a:r>
            <a:endParaRPr lang="ru-RU" sz="1200" b="1" i="1" dirty="0">
              <a:solidFill>
                <a:srgbClr val="FF0000"/>
              </a:solidFill>
              <a:latin typeface="Academy.kz" panose="02000503000000020003" pitchFamily="2" charset="0"/>
            </a:endParaRPr>
          </a:p>
          <a:p>
            <a:pPr algn="ctr"/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 —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көңілді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отырудың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үй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иесінің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сонымен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бірге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5" tooltip="Қонақ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қонақтың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риясыз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көңілін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білдіретін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белгі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Үй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иесінің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қонағына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қонақкәде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айтыңыз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деп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өтініш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жасауға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хақы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бар.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Бұл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“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  <a:hlinkClick r:id="rId6" tooltip="Өлең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өлең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 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айтыңыз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өнер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көрсетіңіз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”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дегенді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білдіреді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Екіншіден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бұрынғы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адамдар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жастарды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өлең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айтуға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айтысқа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шешендікке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домбыра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үйренуге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ерте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баулыған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Олардың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“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сегіз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қырлы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,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бір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сырлы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”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өнерпаз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болып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өсуіне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қолдау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көрсетіп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отырған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.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Өйткені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қонақкәде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айта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алмай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қалу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–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ыңғайсыз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жағдай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болып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 </a:t>
            </a:r>
            <a:r>
              <a:rPr lang="ru-RU" sz="1200" i="1" dirty="0" err="1">
                <a:solidFill>
                  <a:srgbClr val="FF0000"/>
                </a:solidFill>
                <a:latin typeface="Academy.kz" panose="02000503000000020003" pitchFamily="2" charset="0"/>
              </a:rPr>
              <a:t>қалыптасқан</a:t>
            </a:r>
            <a:r>
              <a:rPr lang="ru-RU" sz="1200" i="1" dirty="0">
                <a:solidFill>
                  <a:srgbClr val="FF0000"/>
                </a:solidFill>
                <a:latin typeface="Academy.kz" panose="02000503000000020003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347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EEBDC8-ABB1-483E-BD95-ABA5C817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2554" y="-1074485"/>
            <a:ext cx="7375597" cy="96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177048"/>
            <a:ext cx="8054502" cy="25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361864"/>
            <a:ext cx="3171217" cy="218521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КИІЗ ҮЙ</a:t>
            </a:r>
          </a:p>
          <a:p>
            <a:pPr algn="ctr"/>
            <a:r>
              <a:rPr lang="kk-K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ҚҰРЫЛЫСЫ</a:t>
            </a:r>
          </a:p>
          <a:p>
            <a:pPr algn="ctr"/>
            <a:r>
              <a:rPr lang="kk-K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МЕН ЖАБДЫҒЫ</a:t>
            </a:r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42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3D00D-B696-4D5B-8874-307AAF71F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2" y="408837"/>
            <a:ext cx="10150720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39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9A6E14-AD7C-4CE3-BBBA-A168F4720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2" y="84711"/>
            <a:ext cx="4800000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8208F-23E9-4D11-9018-BEDECD819A88}"/>
              </a:ext>
            </a:extLst>
          </p:cNvPr>
          <p:cNvSpPr txBox="1"/>
          <p:nvPr/>
        </p:nvSpPr>
        <p:spPr>
          <a:xfrm>
            <a:off x="173795" y="180404"/>
            <a:ext cx="5310962" cy="646321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kk-K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КИІЗ ҮЙ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ҚҰРЫЛЫСЫ мен жабдығы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CFC55E-C55A-499E-8159-4EDB1C230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23066"/>
          <a:stretch/>
        </p:blipFill>
        <p:spPr>
          <a:xfrm>
            <a:off x="5495249" y="84711"/>
            <a:ext cx="4800000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B37F6C-B0BF-4529-B130-02AC43602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3" y="3821878"/>
            <a:ext cx="4802213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0F0DDE-50C3-463B-870C-318713465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57" y="3821878"/>
            <a:ext cx="4808171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399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44F280-E1DA-4874-8998-D753A807E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2" y="94732"/>
            <a:ext cx="4800000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B2D83-D9AD-497B-B6E3-6A61FF201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82" y="92793"/>
            <a:ext cx="4800000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22D977-6B36-44AF-B3D5-0E0750CB2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" y="3828861"/>
            <a:ext cx="4783862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11C11A-776E-4D0F-A0CA-5FD9AE437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36" y="3825726"/>
            <a:ext cx="4802212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757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FF8733-6A82-4DDB-8F7D-C52C0AA172DF}"/>
              </a:ext>
            </a:extLst>
          </p:cNvPr>
          <p:cNvSpPr/>
          <p:nvPr/>
        </p:nvSpPr>
        <p:spPr>
          <a:xfrm>
            <a:off x="5458921" y="137220"/>
            <a:ext cx="4859830" cy="3623838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pic>
        <p:nvPicPr>
          <p:cNvPr id="6146" name="Picture 2" descr="https://qasym.buketov.edu.kz/wp-content/uploads/2015/12/267_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26" y="342071"/>
            <a:ext cx="3420934" cy="34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5435371" y="2529585"/>
            <a:ext cx="4740441" cy="120031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b="1" dirty="0">
                <a:solidFill>
                  <a:srgbClr val="FF0000"/>
                </a:solidFill>
                <a:latin typeface="Academy.kz" panose="02000503000000020003" pitchFamily="2" charset="0"/>
              </a:rPr>
              <a:t>Қазақтың ұлттық ойындары</a:t>
            </a:r>
            <a:endParaRPr lang="ru-RU" sz="3600" b="1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3" name="AutoShape 4" descr="https://frankfurt.apollo.olxcdn.com/v1/files/99g4bloso5yp1-KZ/image;s=644x46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frankfurt.apollo.olxcdn.com/v1/files/99g4bloso5yp1-KZ/image;s=644x461"/>
          <p:cNvSpPr>
            <a:spLocks noChangeAspect="1" noChangeArrowheads="1"/>
          </p:cNvSpPr>
          <p:nvPr/>
        </p:nvSpPr>
        <p:spPr bwMode="auto">
          <a:xfrm>
            <a:off x="307974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15CF1E-80B2-43F9-84CB-5B2B8DD54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841" y="3818193"/>
            <a:ext cx="5310076" cy="37798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C0AAA27-95E0-493B-8A30-D0D825216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3" y="137220"/>
            <a:ext cx="4768097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152098E-3871-4E50-854A-8AA6190A8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3" y="3866502"/>
            <a:ext cx="4802212" cy="3600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41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0F96299-F876-45F5-9FB0-EE17AA1009A1}"/>
              </a:ext>
            </a:extLst>
          </p:cNvPr>
          <p:cNvGrpSpPr/>
          <p:nvPr/>
        </p:nvGrpSpPr>
        <p:grpSpPr>
          <a:xfrm>
            <a:off x="447262" y="-445697"/>
            <a:ext cx="5807983" cy="4648959"/>
            <a:chOff x="447262" y="-445698"/>
            <a:chExt cx="5807983" cy="464895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15EE129A-7CA7-46D8-8A97-8360C61F3BFB}"/>
                </a:ext>
              </a:extLst>
            </p:cNvPr>
            <p:cNvSpPr/>
            <p:nvPr/>
          </p:nvSpPr>
          <p:spPr>
            <a:xfrm>
              <a:off x="447262" y="148095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FC15944-B446-4935-B30B-1B057A635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286" y="-445698"/>
              <a:ext cx="4648959" cy="464895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387D88-8567-49AB-858F-2AAD4FED8CEF}"/>
                </a:ext>
              </a:extLst>
            </p:cNvPr>
            <p:cNvSpPr txBox="1"/>
            <p:nvPr/>
          </p:nvSpPr>
          <p:spPr>
            <a:xfrm>
              <a:off x="447262" y="735794"/>
              <a:ext cx="2249483" cy="1972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Асадал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-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тамақ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пен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  <a:hlinkClick r:id="rId4" tooltip="Ыдыс-аяқ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ыдыс-аяқ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сақтауға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арналған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кебеже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тектес</a:t>
              </a:r>
              <a:endParaRPr lang="ru-RU" sz="2400" b="1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90CF7A6-2A4A-45F5-B310-C4A05E981142}"/>
              </a:ext>
            </a:extLst>
          </p:cNvPr>
          <p:cNvGrpSpPr/>
          <p:nvPr/>
        </p:nvGrpSpPr>
        <p:grpSpPr>
          <a:xfrm>
            <a:off x="5391463" y="115971"/>
            <a:ext cx="4788000" cy="3600000"/>
            <a:chOff x="5391463" y="115971"/>
            <a:chExt cx="4788000" cy="360000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19D22227-C671-4495-83AF-56167B32ED23}"/>
                </a:ext>
              </a:extLst>
            </p:cNvPr>
            <p:cNvSpPr/>
            <p:nvPr/>
          </p:nvSpPr>
          <p:spPr>
            <a:xfrm>
              <a:off x="5391463" y="115971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0BFE88A-6547-48C8-803F-BF3869981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0" r="20475"/>
            <a:stretch/>
          </p:blipFill>
          <p:spPr>
            <a:xfrm>
              <a:off x="8479978" y="216380"/>
              <a:ext cx="1560444" cy="33991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5C31AF-EDC4-4259-A8F2-DF18F4CCEC43}"/>
                </a:ext>
              </a:extLst>
            </p:cNvPr>
            <p:cNvSpPr txBox="1"/>
            <p:nvPr/>
          </p:nvSpPr>
          <p:spPr>
            <a:xfrm>
              <a:off x="5682524" y="789262"/>
              <a:ext cx="2447686" cy="1972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Адалбақан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-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  <a:hlinkClick r:id="rId6" tooltip="Киім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киім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т.б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.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үй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мүліктерін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ілуге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арналған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жабдық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47263" y="3868357"/>
            <a:ext cx="4788000" cy="3600000"/>
            <a:chOff x="447262" y="3868357"/>
            <a:chExt cx="4788000" cy="3600000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447262" y="3868357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A72F8AA-0D11-41DE-A5FD-F79F23ED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391" y="4923263"/>
              <a:ext cx="3214803" cy="241110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354A64-27BC-4F12-887E-2C505CF6B768}"/>
                </a:ext>
              </a:extLst>
            </p:cNvPr>
            <p:cNvSpPr txBox="1"/>
            <p:nvPr/>
          </p:nvSpPr>
          <p:spPr>
            <a:xfrm>
              <a:off x="564183" y="4009651"/>
              <a:ext cx="4584287" cy="850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Жүкаяқ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-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жиған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жүктің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астына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қоюға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арналған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ағаш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тұғыр</a:t>
              </a:r>
              <a:endParaRPr lang="ru-RU" sz="2400" b="1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429349" y="3866597"/>
            <a:ext cx="4788000" cy="3600000"/>
            <a:chOff x="5429348" y="3866597"/>
            <a:chExt cx="4788000" cy="3600000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ECA31E14-3791-44F2-A10D-1747B938EB99}"/>
                </a:ext>
              </a:extLst>
            </p:cNvPr>
            <p:cNvSpPr/>
            <p:nvPr/>
          </p:nvSpPr>
          <p:spPr>
            <a:xfrm>
              <a:off x="5429348" y="3866597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0F7D67D-2321-4349-8B6E-64E07261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48" y="3945926"/>
              <a:ext cx="2251825" cy="343121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91579D-6C90-4277-9C4A-522BB6F3BDEC}"/>
                </a:ext>
              </a:extLst>
            </p:cNvPr>
            <p:cNvSpPr txBox="1"/>
            <p:nvPr/>
          </p:nvSpPr>
          <p:spPr>
            <a:xfrm>
              <a:off x="5429349" y="4111297"/>
              <a:ext cx="2434824" cy="28230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Сандық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,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Әбдіре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-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киім-кешек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, </a:t>
              </a:r>
              <a:r>
                <a:rPr lang="ru-RU" sz="20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бағалы</a:t>
              </a:r>
              <a:r>
                <a:rPr lang="ru-RU" sz="20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000" b="1" dirty="0" err="1">
                  <a:solidFill>
                    <a:srgbClr val="FF0000"/>
                  </a:solidFill>
                  <a:latin typeface="Academy.kz" panose="02000503000000020003" pitchFamily="2" charset="0"/>
                  <a:hlinkClick r:id="rId9" tooltip="Бұйым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бұйымдарды</a:t>
              </a:r>
              <a:r>
                <a:rPr lang="ru-RU" sz="20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0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сақтауға</a:t>
              </a:r>
              <a:r>
                <a:rPr lang="ru-RU" sz="20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тағы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басқа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да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заттарды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салуға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арналған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,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ағаштан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жасалған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бұйым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040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447263" y="148095"/>
            <a:ext cx="4788000" cy="3600000"/>
            <a:chOff x="447262" y="148095"/>
            <a:chExt cx="4788000" cy="360000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15EE129A-7CA7-46D8-8A97-8360C61F3BFB}"/>
                </a:ext>
              </a:extLst>
            </p:cNvPr>
            <p:cNvSpPr/>
            <p:nvPr/>
          </p:nvSpPr>
          <p:spPr>
            <a:xfrm>
              <a:off x="447262" y="148095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0DB46A-2B48-4C3B-9746-0B0FD9C2A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3" r="17372"/>
            <a:stretch/>
          </p:blipFill>
          <p:spPr>
            <a:xfrm>
              <a:off x="2890957" y="326611"/>
              <a:ext cx="2245590" cy="3276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BD4757-446F-4C14-A64B-D4DCD1E934A5}"/>
                </a:ext>
              </a:extLst>
            </p:cNvPr>
            <p:cNvSpPr txBox="1"/>
            <p:nvPr/>
          </p:nvSpPr>
          <p:spPr>
            <a:xfrm>
              <a:off x="482642" y="676689"/>
              <a:ext cx="2408315" cy="1598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Сырмақ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-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киізден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сырып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,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оюлап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жасалған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төсеніш</a:t>
              </a:r>
              <a:endParaRPr lang="ru-RU" sz="2400" b="1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47263" y="3491860"/>
            <a:ext cx="4805690" cy="4265919"/>
            <a:chOff x="447262" y="3491859"/>
            <a:chExt cx="4805690" cy="4265919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479E38D-07A9-44AD-B84B-F8570179874D}"/>
                </a:ext>
              </a:extLst>
            </p:cNvPr>
            <p:cNvSpPr/>
            <p:nvPr/>
          </p:nvSpPr>
          <p:spPr>
            <a:xfrm>
              <a:off x="447262" y="3868357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B11452F-BF56-4E5E-8914-854CE1CE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25" y="4726314"/>
              <a:ext cx="4559322" cy="30314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2FAC86-FFDF-413B-A737-034E6F5AE626}"/>
                </a:ext>
              </a:extLst>
            </p:cNvPr>
            <p:cNvSpPr txBox="1"/>
            <p:nvPr/>
          </p:nvSpPr>
          <p:spPr>
            <a:xfrm>
              <a:off x="500332" y="3491859"/>
              <a:ext cx="4752620" cy="1598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b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</a:b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Алаша -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әр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түрлі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  <a:hlinkClick r:id="rId4" tooltip="Жүн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жүннен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немесе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әр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түрлі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түске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боялған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  <a:hlinkClick r:id="rId5" tooltip="Мақта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мақта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мен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жүннен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тоқылған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  <a:hlinkClick r:id="rId6" tooltip="Төсеніш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төсеніш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306022" y="3796634"/>
            <a:ext cx="4929815" cy="3771086"/>
            <a:chOff x="5306021" y="3796633"/>
            <a:chExt cx="4929815" cy="3771087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ECA31E14-3791-44F2-A10D-1747B938EB99}"/>
                </a:ext>
              </a:extLst>
            </p:cNvPr>
            <p:cNvSpPr/>
            <p:nvPr/>
          </p:nvSpPr>
          <p:spPr>
            <a:xfrm>
              <a:off x="5429348" y="3866597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334B84F-74EC-4E74-A34C-7D15B65D0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167" b="84167" l="7556" r="91556">
                          <a14:foregroundMark x1="11556" y1="27833" x2="7556" y2="40833"/>
                          <a14:foregroundMark x1="7556" y1="40833" x2="9889" y2="44167"/>
                          <a14:foregroundMark x1="85889" y1="34667" x2="85222" y2="43833"/>
                          <a14:foregroundMark x1="23778" y1="80333" x2="24556" y2="83500"/>
                          <a14:foregroundMark x1="73333" y1="80333" x2="73333" y2="84167"/>
                          <a14:foregroundMark x1="89889" y1="40333" x2="89889" y2="35667"/>
                          <a14:foregroundMark x1="91556" y1="40000" x2="91333" y2="37167"/>
                          <a14:backgroundMark x1="89222" y1="29833" x2="89222" y2="29833"/>
                          <a14:backgroundMark x1="92556" y1="29333" x2="92556" y2="2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8" t="15792" r="5780" b="9948"/>
            <a:stretch/>
          </p:blipFill>
          <p:spPr>
            <a:xfrm>
              <a:off x="5535037" y="4994273"/>
              <a:ext cx="4700799" cy="257344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C20ACA-3B3F-4F05-8A56-5E7849B6D40E}"/>
                </a:ext>
              </a:extLst>
            </p:cNvPr>
            <p:cNvSpPr txBox="1"/>
            <p:nvPr/>
          </p:nvSpPr>
          <p:spPr>
            <a:xfrm>
              <a:off x="5306021" y="3796633"/>
              <a:ext cx="4929815" cy="1598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Ағаш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төсек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 -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адамның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жатып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тынығуы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үшін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пайданылатын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үй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жиһазы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.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Ағаш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төсектің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қазақ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үлгісіндегі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түрі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-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қайқыбас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төсек</a:t>
              </a:r>
              <a:r>
                <a:rPr lang="ru-RU" sz="24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5391463" y="115972"/>
            <a:ext cx="4788000" cy="3746783"/>
            <a:chOff x="5391463" y="115971"/>
            <a:chExt cx="4788000" cy="3746783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9D22227-C671-4495-83AF-56167B32ED23}"/>
                </a:ext>
              </a:extLst>
            </p:cNvPr>
            <p:cNvSpPr/>
            <p:nvPr/>
          </p:nvSpPr>
          <p:spPr>
            <a:xfrm>
              <a:off x="5391463" y="115971"/>
              <a:ext cx="4788000" cy="360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418913E-FACA-45F6-9108-19B476829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313" r="93984">
                          <a14:foregroundMark x1="7891" y1="31250" x2="14453" y2="74722"/>
                          <a14:foregroundMark x1="14453" y1="74722" x2="19453" y2="82639"/>
                          <a14:foregroundMark x1="5313" y1="33056" x2="6328" y2="67500"/>
                          <a14:foregroundMark x1="92813" y1="26806" x2="93984" y2="50417"/>
                          <a14:foregroundMark x1="93984" y1="50417" x2="92031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463" y="1189405"/>
              <a:ext cx="4752620" cy="267334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9DAB71-390D-4DC2-8BA5-415C3A7F2598}"/>
                </a:ext>
              </a:extLst>
            </p:cNvPr>
            <p:cNvSpPr txBox="1"/>
            <p:nvPr/>
          </p:nvSpPr>
          <p:spPr>
            <a:xfrm>
              <a:off x="5564221" y="271624"/>
              <a:ext cx="4367720" cy="725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Кебеже -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тамақ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сақтауға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арналған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сандыққа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ұқсас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ағаш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бұйым</a:t>
              </a:r>
              <a:r>
                <a:rPr lang="ru-RU" sz="2200" b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103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/>
          <p:cNvGrpSpPr/>
          <p:nvPr/>
        </p:nvGrpSpPr>
        <p:grpSpPr>
          <a:xfrm>
            <a:off x="3908683" y="189171"/>
            <a:ext cx="3612757" cy="2412000"/>
            <a:chOff x="4598136" y="479258"/>
            <a:chExt cx="3995369" cy="2412000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4598136" y="479258"/>
              <a:ext cx="3995369" cy="2412000"/>
              <a:chOff x="141893" y="392867"/>
              <a:chExt cx="3995369" cy="2412000"/>
            </a:xfrm>
          </p:grpSpPr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93FF8733-6A82-4DDB-8F7D-C52C0AA172DF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67" name="Группа 66"/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68" name="Picture 10" descr="https://static3.depositphotos.com/1002098/146/v/950/depositphotos_1462249-stock-illustration-golden-border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12" descr="https://voxpopuli.kz/userfiles/posts/1049/eb5fb31314e91df80b09ad9c1d74f868_big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65" name="Прямоугольник 64"/>
            <p:cNvSpPr/>
            <p:nvPr/>
          </p:nvSpPr>
          <p:spPr>
            <a:xfrm>
              <a:off x="4682151" y="946597"/>
              <a:ext cx="3833890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Мұрыны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бар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кеудесінде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ұзын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тұрғы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Салғаны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құлағына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үлкен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сырға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Басында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кемерленген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кепесі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бар,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Бейнеті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арылмайтын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бір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бишара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endParaRPr lang="ru-RU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Шәугім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224772" y="157640"/>
            <a:ext cx="3612757" cy="2412001"/>
            <a:chOff x="317235" y="479258"/>
            <a:chExt cx="3995369" cy="2412000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317235" y="479258"/>
              <a:ext cx="3995369" cy="2412000"/>
              <a:chOff x="141893" y="392867"/>
              <a:chExt cx="3995369" cy="2412000"/>
            </a:xfrm>
          </p:grpSpPr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93FF8733-6A82-4DDB-8F7D-C52C0AA172DF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74" name="Группа 73"/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75" name="Picture 10" descr="https://static3.depositphotos.com/1002098/146/v/950/depositphotos_1462249-stock-illustration-golden-border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6" name="Picture 12" descr="https://voxpopuli.kz/userfiles/posts/1049/eb5fb31314e91df80b09ad9c1d74f868_big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72" name="Прямоугольник 71"/>
            <p:cNvSpPr/>
            <p:nvPr/>
          </p:nvSpPr>
          <p:spPr>
            <a:xfrm>
              <a:off x="516878" y="1223596"/>
              <a:ext cx="3631379" cy="1415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Аяғы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жоқ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қарны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тоқ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Құлағы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бар, басы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жоқ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</a:p>
            <a:p>
              <a:pPr algn="ctr"/>
              <a:endParaRPr lang="ru-RU" b="1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endParaRPr lang="ru-RU" sz="1600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Қазан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456824B-5BAA-4FCB-977A-65526CA9B9C4}"/>
              </a:ext>
            </a:extLst>
          </p:cNvPr>
          <p:cNvGrpSpPr/>
          <p:nvPr/>
        </p:nvGrpSpPr>
        <p:grpSpPr>
          <a:xfrm>
            <a:off x="255070" y="2625581"/>
            <a:ext cx="3612757" cy="2412001"/>
            <a:chOff x="293309" y="419226"/>
            <a:chExt cx="3995369" cy="2412000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6D7C350-7B7B-45D7-9222-BAD961520D64}"/>
                </a:ext>
              </a:extLst>
            </p:cNvPr>
            <p:cNvGrpSpPr/>
            <p:nvPr/>
          </p:nvGrpSpPr>
          <p:grpSpPr>
            <a:xfrm>
              <a:off x="293309" y="419226"/>
              <a:ext cx="3995369" cy="2412000"/>
              <a:chOff x="141893" y="392867"/>
              <a:chExt cx="3995369" cy="241200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69E54AD2-7E6B-4D6A-B159-6BF0C70EE7EA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1F42EDC5-6F31-44C8-8318-0D2A28D76F92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29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85553BE8-B88C-43D7-A519-7C16B27742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9C6E6ACE-979C-416C-B1AF-BC1B9CE4D4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68689CA-9CED-44B8-AFE6-579940125CFE}"/>
                </a:ext>
              </a:extLst>
            </p:cNvPr>
            <p:cNvSpPr/>
            <p:nvPr/>
          </p:nvSpPr>
          <p:spPr>
            <a:xfrm>
              <a:off x="539459" y="916520"/>
              <a:ext cx="3631379" cy="1672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559"/>
                </a:lnSpc>
                <a:spcAft>
                  <a:spcPts val="1000"/>
                </a:spcAft>
              </a:pP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Беті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үлкен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тым-ақ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өзге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денесінен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,</a:t>
              </a:r>
              <a:endParaRPr lang="ru-RU" dirty="0">
                <a:latin typeface="Academy.kz" pitchFamily="2" charset="0"/>
                <a:ea typeface="Calibri"/>
                <a:cs typeface="Times New Roman"/>
              </a:endParaRPr>
            </a:p>
            <a:p>
              <a:pPr algn="ctr">
                <a:lnSpc>
                  <a:spcPts val="1559"/>
                </a:lnSpc>
                <a:spcAft>
                  <a:spcPts val="1000"/>
                </a:spcAft>
              </a:pP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Бұлаңдап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түсіп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шығар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кемесінен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,</a:t>
              </a:r>
              <a:endParaRPr lang="ru-RU" dirty="0">
                <a:latin typeface="Academy.kz" pitchFamily="2" charset="0"/>
                <a:ea typeface="Calibri"/>
                <a:cs typeface="Times New Roman"/>
              </a:endParaRPr>
            </a:p>
            <a:p>
              <a:pPr algn="ctr">
                <a:lnSpc>
                  <a:spcPts val="1559"/>
                </a:lnSpc>
                <a:spcAft>
                  <a:spcPts val="1000"/>
                </a:spcAft>
              </a:pP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Ішіне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қарын-қарын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суды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құйып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,</a:t>
              </a:r>
              <a:endParaRPr lang="ru-RU" dirty="0">
                <a:latin typeface="Academy.kz" pitchFamily="2" charset="0"/>
                <a:ea typeface="Calibri"/>
                <a:cs typeface="Times New Roman"/>
              </a:endParaRPr>
            </a:p>
            <a:p>
              <a:pPr algn="ctr">
                <a:lnSpc>
                  <a:spcPts val="1559"/>
                </a:lnSpc>
                <a:spcAft>
                  <a:spcPts val="1000"/>
                </a:spcAft>
              </a:pP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Шығады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сүңгіп-сүңгіп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денесімен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.</a:t>
              </a:r>
              <a:endParaRPr lang="ru-RU" dirty="0">
                <a:latin typeface="Academy.kz" pitchFamily="2" charset="0"/>
                <a:ea typeface="Calibri"/>
                <a:cs typeface="Times New Roman"/>
              </a:endParaRPr>
            </a:p>
            <a:p>
              <a:pPr algn="r">
                <a:spcAft>
                  <a:spcPts val="1000"/>
                </a:spcAft>
              </a:pP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Ожау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  <a:ea typeface="Times New Roman"/>
                  <a:cs typeface="Times New Roman"/>
                </a:rPr>
                <a:t>/.</a:t>
              </a:r>
              <a:endParaRPr lang="ru-RU" sz="1600" dirty="0">
                <a:latin typeface="Academy.kz" pitchFamily="2" charset="0"/>
                <a:ea typeface="Calibri"/>
                <a:cs typeface="Times New Roman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396C2DB9-4736-450B-A116-E6811274C301}"/>
              </a:ext>
            </a:extLst>
          </p:cNvPr>
          <p:cNvGrpSpPr/>
          <p:nvPr/>
        </p:nvGrpSpPr>
        <p:grpSpPr>
          <a:xfrm>
            <a:off x="3931043" y="2641347"/>
            <a:ext cx="3612757" cy="2412001"/>
            <a:chOff x="4487968" y="419226"/>
            <a:chExt cx="3995369" cy="241200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1FB28EE-2DC9-404A-A951-B0C7B0724B60}"/>
                </a:ext>
              </a:extLst>
            </p:cNvPr>
            <p:cNvGrpSpPr/>
            <p:nvPr/>
          </p:nvGrpSpPr>
          <p:grpSpPr>
            <a:xfrm>
              <a:off x="4487968" y="419226"/>
              <a:ext cx="3995369" cy="2412000"/>
              <a:chOff x="141893" y="392867"/>
              <a:chExt cx="3995369" cy="2412000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BCBB3C1F-EB13-4F8E-A3F8-29765CBD38AE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2CF547AE-2230-440A-8D7F-6AF8402CDE35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36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4C49E98A-381F-4E25-AEDA-B3FE34B384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E2465436-F32E-4051-BA8D-0C7F2D3FA7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44393CE2-063E-41EE-8AF2-F0207FD295B9}"/>
                </a:ext>
              </a:extLst>
            </p:cNvPr>
            <p:cNvSpPr/>
            <p:nvPr/>
          </p:nvSpPr>
          <p:spPr>
            <a:xfrm>
              <a:off x="4687611" y="916520"/>
              <a:ext cx="3631379" cy="1723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Көрдім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бір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зат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расында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Ақ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қалпағы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басында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Үлкен-кіші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жиылса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Отырады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қасында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endParaRPr lang="ru-RU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Самауыр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6227ED1-2967-4FED-9524-3A29453D8557}"/>
              </a:ext>
            </a:extLst>
          </p:cNvPr>
          <p:cNvGrpSpPr/>
          <p:nvPr/>
        </p:nvGrpSpPr>
        <p:grpSpPr>
          <a:xfrm>
            <a:off x="255071" y="5093522"/>
            <a:ext cx="7422045" cy="2424755"/>
            <a:chOff x="173424" y="527069"/>
            <a:chExt cx="8208083" cy="2424755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BC37831B-7F57-47F0-8985-7878984EFD18}"/>
                </a:ext>
              </a:extLst>
            </p:cNvPr>
            <p:cNvGrpSpPr/>
            <p:nvPr/>
          </p:nvGrpSpPr>
          <p:grpSpPr>
            <a:xfrm>
              <a:off x="173424" y="539824"/>
              <a:ext cx="3995369" cy="2412000"/>
              <a:chOff x="141893" y="392867"/>
              <a:chExt cx="3995369" cy="2412000"/>
            </a:xfrm>
          </p:grpSpPr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8CDF65AB-B4AC-4AE7-A957-F9596D3A5BD7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6D3E8B24-4F47-46D8-AD91-DAFC46F170BA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48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C05501C5-9D0E-4C1A-AD23-10287767E9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6A7173FF-5084-4152-B018-4D27CE26CD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E8F5C4B-E958-41AD-9BA1-D083821ADC88}"/>
                    </a:ext>
                  </a:extLst>
                </p:cNvPr>
                <p:cNvSpPr txBox="1"/>
                <p:nvPr/>
              </p:nvSpPr>
              <p:spPr>
                <a:xfrm>
                  <a:off x="352539" y="1035587"/>
                  <a:ext cx="3620375" cy="9863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k-KZ" sz="2800" dirty="0">
                      <a:solidFill>
                        <a:srgbClr val="FF0000"/>
                      </a:solidFill>
                      <a:latin typeface="Academy.kz" pitchFamily="2" charset="0"/>
                    </a:rPr>
                    <a:t>Ыдыс –аяқтарға байланысты жұмбақтар</a:t>
                  </a:r>
                  <a:endParaRPr lang="ru-RU" sz="2800" dirty="0">
                    <a:solidFill>
                      <a:srgbClr val="FF0000"/>
                    </a:solidFill>
                    <a:latin typeface="Academy.kz" pitchFamily="2" charset="0"/>
                  </a:endParaRPr>
                </a:p>
              </p:txBody>
            </p:sp>
          </p:grp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2C658FE4-D29A-4EA9-868E-D0129B3D5794}"/>
                </a:ext>
              </a:extLst>
            </p:cNvPr>
            <p:cNvGrpSpPr/>
            <p:nvPr/>
          </p:nvGrpSpPr>
          <p:grpSpPr>
            <a:xfrm>
              <a:off x="4234453" y="527069"/>
              <a:ext cx="4147054" cy="2412000"/>
              <a:chOff x="-9793" y="392867"/>
              <a:chExt cx="4147054" cy="2412000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703914CA-FECD-43A4-A7D2-0B8F28EE0C04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FFD4FD68-C7BA-430A-A41D-8C20B720BDD3}"/>
                  </a:ext>
                </a:extLst>
              </p:cNvPr>
              <p:cNvGrpSpPr/>
              <p:nvPr/>
            </p:nvGrpSpPr>
            <p:grpSpPr>
              <a:xfrm>
                <a:off x="-9793" y="392867"/>
                <a:ext cx="3995369" cy="2412000"/>
                <a:chOff x="-9793" y="392867"/>
                <a:chExt cx="3995369" cy="2412000"/>
              </a:xfrm>
            </p:grpSpPr>
            <p:pic>
              <p:nvPicPr>
                <p:cNvPr id="44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94AA8413-4658-45BC-8D81-9621333873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841923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99E2BFBD-E1D4-41B0-A4C3-E894C231F6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C1A4323F-237E-46BD-B224-CC8822410B1D}"/>
                </a:ext>
              </a:extLst>
            </p:cNvPr>
            <p:cNvSpPr/>
            <p:nvPr/>
          </p:nvSpPr>
          <p:spPr>
            <a:xfrm>
              <a:off x="4471315" y="994405"/>
              <a:ext cx="368090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Бір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мешкей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бар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төрт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құлақты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Қою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сұйық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жегізіп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жұртқа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ұнапты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</a:p>
            <a:p>
              <a:pPr algn="ctr"/>
              <a:endParaRPr lang="ru-RU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Қазан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</a:p>
          </p:txBody>
        </p:sp>
      </p:grpSp>
      <p:pic>
        <p:nvPicPr>
          <p:cNvPr id="53" name="Picture 8" descr="https://tostpost.com/images/2018-Mar/26/2bbc5b6ac928b6f469088a85ea06482e/4.jpg">
            <a:extLst>
              <a:ext uri="{FF2B5EF4-FFF2-40B4-BE49-F238E27FC236}">
                <a16:creationId xmlns:a16="http://schemas.microsoft.com/office/drawing/2014/main" id="{55828CAB-0197-4B82-9E31-70BDB4CBC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r="6468"/>
          <a:stretch/>
        </p:blipFill>
        <p:spPr bwMode="auto">
          <a:xfrm>
            <a:off x="8467496" y="3747835"/>
            <a:ext cx="2092823" cy="1915445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s://pbs.twimg.com/media/EEImEwDWkAESr-6.jpg">
            <a:extLst>
              <a:ext uri="{FF2B5EF4-FFF2-40B4-BE49-F238E27FC236}">
                <a16:creationId xmlns:a16="http://schemas.microsoft.com/office/drawing/2014/main" id="{D7C3ADE2-ED1D-4C1F-996D-6E1CEB7B3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r="13339"/>
          <a:stretch/>
        </p:blipFill>
        <p:spPr bwMode="auto">
          <a:xfrm>
            <a:off x="7592593" y="1873917"/>
            <a:ext cx="1997235" cy="1915445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ttps://termosfera-up.ru/wp-content/uploads/2017/04/Corn_Many_Wood_planks_Grain_530625_1680x1050-1024x640.jpg">
            <a:extLst>
              <a:ext uri="{FF2B5EF4-FFF2-40B4-BE49-F238E27FC236}">
                <a16:creationId xmlns:a16="http://schemas.microsoft.com/office/drawing/2014/main" id="{83C79BEB-56D8-4D53-906D-51424C6C4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r="17541"/>
          <a:stretch/>
        </p:blipFill>
        <p:spPr bwMode="auto">
          <a:xfrm>
            <a:off x="8515173" y="141518"/>
            <a:ext cx="2045146" cy="1915445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4" descr="https://kz.otyrar.kz/wp-content/uploads/2012/10/kurt-4.jpg">
            <a:extLst>
              <a:ext uri="{FF2B5EF4-FFF2-40B4-BE49-F238E27FC236}">
                <a16:creationId xmlns:a16="http://schemas.microsoft.com/office/drawing/2014/main" id="{F0B42C10-0BB9-4F74-B047-CF2640E1A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/>
          <a:stretch/>
        </p:blipFill>
        <p:spPr bwMode="auto">
          <a:xfrm>
            <a:off x="7780621" y="5602832"/>
            <a:ext cx="2240783" cy="1915445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39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EF257D2-8E13-4C8B-9774-6B712C6D4644}"/>
              </a:ext>
            </a:extLst>
          </p:cNvPr>
          <p:cNvGrpSpPr/>
          <p:nvPr/>
        </p:nvGrpSpPr>
        <p:grpSpPr>
          <a:xfrm>
            <a:off x="3898567" y="163527"/>
            <a:ext cx="3497645" cy="2412001"/>
            <a:chOff x="4339923" y="571626"/>
            <a:chExt cx="3995369" cy="2412000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4986DF5F-A628-43BD-B961-765495B0249D}"/>
                </a:ext>
              </a:extLst>
            </p:cNvPr>
            <p:cNvGrpSpPr/>
            <p:nvPr/>
          </p:nvGrpSpPr>
          <p:grpSpPr>
            <a:xfrm>
              <a:off x="4339923" y="571626"/>
              <a:ext cx="3995369" cy="2412000"/>
              <a:chOff x="141893" y="392867"/>
              <a:chExt cx="3995369" cy="2412000"/>
            </a:xfrm>
          </p:grpSpPr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id="{9E7C6243-32AE-481B-B187-CFF419F77339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6D9C2CF9-CBB0-4551-A741-B66A152E904E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82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ED079897-4A42-4236-BCE6-6EBA72F3D2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BF5AD7AF-C54C-4675-B429-3FE87B53D3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38938978-27F3-457D-8C01-1BA8E9D974C3}"/>
                </a:ext>
              </a:extLst>
            </p:cNvPr>
            <p:cNvSpPr/>
            <p:nvPr/>
          </p:nvSpPr>
          <p:spPr>
            <a:xfrm>
              <a:off x="4581621" y="1038962"/>
              <a:ext cx="3589324" cy="1692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Аппақ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ұзын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қозғалмай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жатыр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сулап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Сол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нәрсе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қолға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түссе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кетер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турап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endParaRPr lang="ru-RU" sz="1600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Пышақ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439A926E-6FA4-48DA-8071-BBD9BDFE13AE}"/>
              </a:ext>
            </a:extLst>
          </p:cNvPr>
          <p:cNvGrpSpPr/>
          <p:nvPr/>
        </p:nvGrpSpPr>
        <p:grpSpPr>
          <a:xfrm>
            <a:off x="279383" y="177838"/>
            <a:ext cx="3497645" cy="2412001"/>
            <a:chOff x="167414" y="571626"/>
            <a:chExt cx="3995369" cy="2412000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5D1245E7-A30C-4540-A674-CB5DB449FB2E}"/>
                </a:ext>
              </a:extLst>
            </p:cNvPr>
            <p:cNvGrpSpPr/>
            <p:nvPr/>
          </p:nvGrpSpPr>
          <p:grpSpPr>
            <a:xfrm>
              <a:off x="167414" y="571626"/>
              <a:ext cx="3995369" cy="2412000"/>
              <a:chOff x="141893" y="392867"/>
              <a:chExt cx="3995369" cy="2412000"/>
            </a:xfrm>
          </p:grpSpPr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2EA680A6-E45C-40E9-BEC0-E0061F0EA7AD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88" name="Группа 87">
                <a:extLst>
                  <a:ext uri="{FF2B5EF4-FFF2-40B4-BE49-F238E27FC236}">
                    <a16:creationId xmlns:a16="http://schemas.microsoft.com/office/drawing/2014/main" id="{D3C242E8-437F-4AB1-B033-8BE0CF8E7050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89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FECCFF76-1823-4DED-AC6D-B082339FF8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4B2CEDBE-3CB2-4554-9414-584E4B45D4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4E6651C2-69EE-496D-B409-37AAC29F008A}"/>
                </a:ext>
              </a:extLst>
            </p:cNvPr>
            <p:cNvSpPr/>
            <p:nvPr/>
          </p:nvSpPr>
          <p:spPr>
            <a:xfrm>
              <a:off x="367057" y="1168392"/>
              <a:ext cx="3543931" cy="1384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Ыстықты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суытпайды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Суықты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жылытпайды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endParaRPr lang="ru-RU" sz="1600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endParaRPr lang="ru-RU" sz="1600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/Термос /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2FD8A59-22AF-46F0-812F-069AE7C42791}"/>
              </a:ext>
            </a:extLst>
          </p:cNvPr>
          <p:cNvGrpSpPr/>
          <p:nvPr/>
        </p:nvGrpSpPr>
        <p:grpSpPr>
          <a:xfrm>
            <a:off x="279383" y="2574410"/>
            <a:ext cx="3497645" cy="2412001"/>
            <a:chOff x="167414" y="571626"/>
            <a:chExt cx="3995369" cy="2412000"/>
          </a:xfrm>
        </p:grpSpPr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B5DF37CC-8E26-4CDD-A457-2768AC0A2554}"/>
                </a:ext>
              </a:extLst>
            </p:cNvPr>
            <p:cNvGrpSpPr/>
            <p:nvPr/>
          </p:nvGrpSpPr>
          <p:grpSpPr>
            <a:xfrm>
              <a:off x="167414" y="571626"/>
              <a:ext cx="3995369" cy="2412000"/>
              <a:chOff x="141893" y="392867"/>
              <a:chExt cx="3995369" cy="2412000"/>
            </a:xfrm>
          </p:grpSpPr>
          <p:sp>
            <p:nvSpPr>
              <p:cNvPr id="94" name="Прямоугольник 93">
                <a:extLst>
                  <a:ext uri="{FF2B5EF4-FFF2-40B4-BE49-F238E27FC236}">
                    <a16:creationId xmlns:a16="http://schemas.microsoft.com/office/drawing/2014/main" id="{D09EC839-3DFF-4EC7-BB55-BE1F12DFEE3F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95" name="Группа 94">
                <a:extLst>
                  <a:ext uri="{FF2B5EF4-FFF2-40B4-BE49-F238E27FC236}">
                    <a16:creationId xmlns:a16="http://schemas.microsoft.com/office/drawing/2014/main" id="{E69DADF8-77BE-407D-91BF-64458CC12BB4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96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C62F61A2-7893-4247-AA51-D8413D9AF2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9D01ED30-A80E-460D-B30F-6A093AE0B7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9287032C-C9CC-4AA2-8BFF-2A5472979F45}"/>
                </a:ext>
              </a:extLst>
            </p:cNvPr>
            <p:cNvSpPr/>
            <p:nvPr/>
          </p:nvSpPr>
          <p:spPr>
            <a:xfrm>
              <a:off x="484742" y="748066"/>
              <a:ext cx="3404212" cy="196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Өзі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-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жаңа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Өзі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-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тесік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Елеуіш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endParaRPr lang="ru-RU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Тап-тап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етеді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Астынан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керуен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өтеді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Елгезер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2839C5B9-2F31-42B3-B873-B4DE052E4F92}"/>
              </a:ext>
            </a:extLst>
          </p:cNvPr>
          <p:cNvGrpSpPr/>
          <p:nvPr/>
        </p:nvGrpSpPr>
        <p:grpSpPr>
          <a:xfrm>
            <a:off x="3908995" y="2574413"/>
            <a:ext cx="3497645" cy="2412001"/>
            <a:chOff x="4421866" y="571629"/>
            <a:chExt cx="3995369" cy="2412000"/>
          </a:xfrm>
        </p:grpSpPr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8D4A68FD-9253-4670-86CB-AA2BB7C8588A}"/>
                </a:ext>
              </a:extLst>
            </p:cNvPr>
            <p:cNvGrpSpPr/>
            <p:nvPr/>
          </p:nvGrpSpPr>
          <p:grpSpPr>
            <a:xfrm>
              <a:off x="4421866" y="571629"/>
              <a:ext cx="3995369" cy="2412000"/>
              <a:chOff x="141893" y="392867"/>
              <a:chExt cx="3995369" cy="2412000"/>
            </a:xfrm>
          </p:grpSpPr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id="{DD334B8A-807B-41FF-BEF2-492098A1CA68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102" name="Группа 101">
                <a:extLst>
                  <a:ext uri="{FF2B5EF4-FFF2-40B4-BE49-F238E27FC236}">
                    <a16:creationId xmlns:a16="http://schemas.microsoft.com/office/drawing/2014/main" id="{93722B43-F328-4CDE-88F3-FFE402504898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103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6601F110-5DD5-4A33-945A-51B7B63D3C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10CE012F-C6D6-41DC-885E-64BC63BA32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18ECBC24-F71E-4AEA-B745-0152824FE0B0}"/>
                </a:ext>
              </a:extLst>
            </p:cNvPr>
            <p:cNvSpPr/>
            <p:nvPr/>
          </p:nvSpPr>
          <p:spPr>
            <a:xfrm>
              <a:off x="4621509" y="631661"/>
              <a:ext cx="3631379" cy="196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Үйректің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өзі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тереңде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Ақ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құйрығы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ернеуде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Шөміш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  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Басы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ұяда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Құйрығы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қияда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Шөміш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3E0145CD-078F-4342-A7E8-D25E018E5149}"/>
              </a:ext>
            </a:extLst>
          </p:cNvPr>
          <p:cNvGrpSpPr/>
          <p:nvPr/>
        </p:nvGrpSpPr>
        <p:grpSpPr>
          <a:xfrm>
            <a:off x="263097" y="4976607"/>
            <a:ext cx="3497645" cy="2412001"/>
            <a:chOff x="293029" y="539293"/>
            <a:chExt cx="3995369" cy="2412000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1FF8F931-85AF-4E91-9867-ECD76494E508}"/>
                </a:ext>
              </a:extLst>
            </p:cNvPr>
            <p:cNvGrpSpPr/>
            <p:nvPr/>
          </p:nvGrpSpPr>
          <p:grpSpPr>
            <a:xfrm>
              <a:off x="293029" y="539293"/>
              <a:ext cx="3995369" cy="2412000"/>
              <a:chOff x="141893" y="392867"/>
              <a:chExt cx="3995369" cy="2412000"/>
            </a:xfrm>
          </p:grpSpPr>
          <p:sp>
            <p:nvSpPr>
              <p:cNvPr id="108" name="Прямоугольник 107">
                <a:extLst>
                  <a:ext uri="{FF2B5EF4-FFF2-40B4-BE49-F238E27FC236}">
                    <a16:creationId xmlns:a16="http://schemas.microsoft.com/office/drawing/2014/main" id="{EC44E5F2-2029-41B8-A3D7-8F36322E7C55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0017D4C6-87F9-445C-A981-5D8CAA440025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110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9ACDEC32-0EF7-4885-9CFC-152B0EE44E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352105B6-C639-4A27-8FC2-5B95D10769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50803B03-EDDD-4E16-9B1D-F7346997E42E}"/>
                </a:ext>
              </a:extLst>
            </p:cNvPr>
            <p:cNvSpPr/>
            <p:nvPr/>
          </p:nvSpPr>
          <p:spPr>
            <a:xfrm>
              <a:off x="784612" y="1223599"/>
              <a:ext cx="337976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От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басында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бүкір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шал,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Тірлігіне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i="1" dirty="0" err="1">
                  <a:solidFill>
                    <a:srgbClr val="FF0000"/>
                  </a:solidFill>
                  <a:latin typeface="Academy.kz" pitchFamily="2" charset="0"/>
                </a:rPr>
                <a:t>шүкір</a:t>
              </a:r>
              <a:r>
                <a:rPr lang="ru-RU" i="1" dirty="0">
                  <a:solidFill>
                    <a:srgbClr val="FF0000"/>
                  </a:solidFill>
                  <a:latin typeface="Academy.kz" pitchFamily="2" charset="0"/>
                </a:rPr>
                <a:t> шал.</a:t>
              </a:r>
              <a:endParaRPr lang="ru-RU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endParaRPr lang="ru-RU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Құман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3CA5D118-D7C1-49ED-977F-D27744A05E29}"/>
              </a:ext>
            </a:extLst>
          </p:cNvPr>
          <p:cNvGrpSpPr/>
          <p:nvPr/>
        </p:nvGrpSpPr>
        <p:grpSpPr>
          <a:xfrm>
            <a:off x="3893754" y="5005107"/>
            <a:ext cx="3497645" cy="2412001"/>
            <a:chOff x="4487040" y="567793"/>
            <a:chExt cx="3995369" cy="2412000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05CEAA2A-4BAD-4AFD-8863-738D6FA7AAD3}"/>
                </a:ext>
              </a:extLst>
            </p:cNvPr>
            <p:cNvGrpSpPr/>
            <p:nvPr/>
          </p:nvGrpSpPr>
          <p:grpSpPr>
            <a:xfrm>
              <a:off x="4487040" y="567793"/>
              <a:ext cx="3995369" cy="2412000"/>
              <a:chOff x="141893" y="392867"/>
              <a:chExt cx="3995369" cy="2412000"/>
            </a:xfrm>
          </p:grpSpPr>
          <p:sp>
            <p:nvSpPr>
              <p:cNvPr id="115" name="Прямоугольник 114">
                <a:extLst>
                  <a:ext uri="{FF2B5EF4-FFF2-40B4-BE49-F238E27FC236}">
                    <a16:creationId xmlns:a16="http://schemas.microsoft.com/office/drawing/2014/main" id="{CAC5CCAF-2A9C-4F1C-92C2-ECB3DED0F344}"/>
                  </a:ext>
                </a:extLst>
              </p:cNvPr>
              <p:cNvSpPr/>
              <p:nvPr/>
            </p:nvSpPr>
            <p:spPr>
              <a:xfrm>
                <a:off x="141894" y="452899"/>
                <a:ext cx="3995367" cy="2291937"/>
              </a:xfrm>
              <a:prstGeom prst="rect">
                <a:avLst/>
              </a:prstGeom>
              <a:solidFill>
                <a:srgbClr val="FFFFCC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CC"/>
                  </a:solidFill>
                </a:endParaRPr>
              </a:p>
            </p:txBody>
          </p:sp>
          <p:grpSp>
            <p:nvGrpSpPr>
              <p:cNvPr id="116" name="Группа 115">
                <a:extLst>
                  <a:ext uri="{FF2B5EF4-FFF2-40B4-BE49-F238E27FC236}">
                    <a16:creationId xmlns:a16="http://schemas.microsoft.com/office/drawing/2014/main" id="{ED193F5D-FD45-4F7A-A2DE-71D63AD186C8}"/>
                  </a:ext>
                </a:extLst>
              </p:cNvPr>
              <p:cNvGrpSpPr/>
              <p:nvPr/>
            </p:nvGrpSpPr>
            <p:grpSpPr>
              <a:xfrm>
                <a:off x="141893" y="392867"/>
                <a:ext cx="3995369" cy="2412000"/>
                <a:chOff x="141893" y="392867"/>
                <a:chExt cx="3995369" cy="2412000"/>
              </a:xfrm>
            </p:grpSpPr>
            <p:pic>
              <p:nvPicPr>
                <p:cNvPr id="117" name="Picture 10" descr="https://static3.depositphotos.com/1002098/146/v/950/depositphotos_1462249-stock-illustration-golden-border.jpg">
                  <a:extLst>
                    <a:ext uri="{FF2B5EF4-FFF2-40B4-BE49-F238E27FC236}">
                      <a16:creationId xmlns:a16="http://schemas.microsoft.com/office/drawing/2014/main" id="{2C8C2192-C5DD-454C-B946-307FF1D5A8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993609" y="-398814"/>
                  <a:ext cx="2291937" cy="3995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12" descr="https://voxpopuli.kz/userfiles/posts/1049/eb5fb31314e91df80b09ad9c1d74f868_big.jpg">
                  <a:extLst>
                    <a:ext uri="{FF2B5EF4-FFF2-40B4-BE49-F238E27FC236}">
                      <a16:creationId xmlns:a16="http://schemas.microsoft.com/office/drawing/2014/main" id="{5A878379-F01B-4F1E-8AFD-D9AC956197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CFC"/>
                    </a:clrFrom>
                    <a:clrTo>
                      <a:srgbClr val="FCFCFC">
                        <a:alpha val="0"/>
                      </a:srgbClr>
                    </a:clrTo>
                  </a:clrChange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1536" y="392867"/>
                  <a:ext cx="3631379" cy="241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42013453-2B8C-4518-B565-35B3B5A90180}"/>
                </a:ext>
              </a:extLst>
            </p:cNvPr>
            <p:cNvSpPr/>
            <p:nvPr/>
          </p:nvSpPr>
          <p:spPr>
            <a:xfrm>
              <a:off x="4647493" y="915822"/>
              <a:ext cx="3631378" cy="1853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Жансызда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бір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жансыз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бар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тоймайтұғын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Қолында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шоқпары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бар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қоймайтұғын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,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Белінде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үш-төрт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жерден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белбеуі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бар,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Өзі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өлмесе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,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белбеуі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 </a:t>
              </a:r>
              <a:r>
                <a:rPr lang="ru-RU" sz="1600" i="1" dirty="0" err="1">
                  <a:solidFill>
                    <a:srgbClr val="FF0000"/>
                  </a:solidFill>
                  <a:latin typeface="Academy.kz" pitchFamily="2" charset="0"/>
                </a:rPr>
                <a:t>тозбайтұғын</a:t>
              </a:r>
              <a:r>
                <a:rPr lang="ru-RU" sz="1600" i="1" dirty="0">
                  <a:solidFill>
                    <a:srgbClr val="FF0000"/>
                  </a:solidFill>
                  <a:latin typeface="Academy.kz" pitchFamily="2" charset="0"/>
                </a:rPr>
                <a:t>.</a:t>
              </a:r>
              <a:endParaRPr lang="ru-RU" sz="1600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ctr"/>
              <a:endParaRPr lang="ru-RU" sz="1600" i="1" dirty="0">
                <a:solidFill>
                  <a:srgbClr val="FF0000"/>
                </a:solidFill>
                <a:latin typeface="Academy.kz" pitchFamily="2" charset="0"/>
              </a:endParaRPr>
            </a:p>
            <a:p>
              <a:pPr algn="r"/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/</a:t>
              </a:r>
              <a:r>
                <a:rPr lang="ru-RU" sz="1400" i="1" dirty="0" err="1">
                  <a:solidFill>
                    <a:srgbClr val="FF0000"/>
                  </a:solidFill>
                  <a:latin typeface="Academy.kz" pitchFamily="2" charset="0"/>
                </a:rPr>
                <a:t>Күбі</a:t>
              </a:r>
              <a:r>
                <a:rPr lang="ru-RU" sz="1400" i="1" dirty="0">
                  <a:solidFill>
                    <a:srgbClr val="FF0000"/>
                  </a:solidFill>
                  <a:latin typeface="Academy.kz" pitchFamily="2" charset="0"/>
                </a:rPr>
                <a:t>/.</a:t>
              </a:r>
              <a:endParaRPr lang="ru-RU" sz="1400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7CE20E91-536E-474B-81E7-B1DFBA827C8A}"/>
              </a:ext>
            </a:extLst>
          </p:cNvPr>
          <p:cNvSpPr/>
          <p:nvPr/>
        </p:nvSpPr>
        <p:spPr>
          <a:xfrm rot="5400000">
            <a:off x="7103464" y="679351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7495AF31-0132-4559-BCA2-E7C6E12DAAF4}"/>
              </a:ext>
            </a:extLst>
          </p:cNvPr>
          <p:cNvGrpSpPr/>
          <p:nvPr/>
        </p:nvGrpSpPr>
        <p:grpSpPr>
          <a:xfrm>
            <a:off x="7538606" y="717563"/>
            <a:ext cx="2729715" cy="2989808"/>
            <a:chOff x="7624893" y="4751864"/>
            <a:chExt cx="2942837" cy="3211823"/>
          </a:xfrm>
        </p:grpSpPr>
        <p:pic>
          <p:nvPicPr>
            <p:cNvPr id="121" name="Picture 42" descr="Дауылпаз — тюркский народный ударный музыкальный инструмент. ">
              <a:extLst>
                <a:ext uri="{FF2B5EF4-FFF2-40B4-BE49-F238E27FC236}">
                  <a16:creationId xmlns:a16="http://schemas.microsoft.com/office/drawing/2014/main" id="{B3C58E21-546C-42A1-8982-41EE62C1F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93" y="4751864"/>
              <a:ext cx="2942837" cy="216983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Box 1">
              <a:extLst>
                <a:ext uri="{FF2B5EF4-FFF2-40B4-BE49-F238E27FC236}">
                  <a16:creationId xmlns:a16="http://schemas.microsoft.com/office/drawing/2014/main" id="{ED402D68-5029-47E4-AD47-75206425FA52}"/>
                </a:ext>
              </a:extLst>
            </p:cNvPr>
            <p:cNvSpPr txBox="1"/>
            <p:nvPr/>
          </p:nvSpPr>
          <p:spPr>
            <a:xfrm>
              <a:off x="8272519" y="7594355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Дауылпаз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DFEF7721-D59B-40C7-8499-21BCF71877FC}"/>
              </a:ext>
            </a:extLst>
          </p:cNvPr>
          <p:cNvSpPr/>
          <p:nvPr/>
        </p:nvSpPr>
        <p:spPr>
          <a:xfrm rot="5400000">
            <a:off x="7103464" y="4410993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pic>
        <p:nvPicPr>
          <p:cNvPr id="124" name="Picture 30">
            <a:extLst>
              <a:ext uri="{FF2B5EF4-FFF2-40B4-BE49-F238E27FC236}">
                <a16:creationId xmlns:a16="http://schemas.microsoft.com/office/drawing/2014/main" id="{98B9C0CD-1813-4B7E-8756-E5A4F34D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154">
            <a:off x="7206186" y="4716319"/>
            <a:ext cx="3394554" cy="16972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">
            <a:extLst>
              <a:ext uri="{FF2B5EF4-FFF2-40B4-BE49-F238E27FC236}">
                <a16:creationId xmlns:a16="http://schemas.microsoft.com/office/drawing/2014/main" id="{1EFB3552-8949-462C-81D2-ACDF73C51371}"/>
              </a:ext>
            </a:extLst>
          </p:cNvPr>
          <p:cNvSpPr txBox="1"/>
          <p:nvPr/>
        </p:nvSpPr>
        <p:spPr>
          <a:xfrm>
            <a:off x="8201130" y="7040444"/>
            <a:ext cx="1528264" cy="369332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Сыбызғы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4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7A6441-F133-4A5E-A131-B2A62BC5A941}"/>
              </a:ext>
            </a:extLst>
          </p:cNvPr>
          <p:cNvSpPr/>
          <p:nvPr/>
        </p:nvSpPr>
        <p:spPr>
          <a:xfrm rot="5400000">
            <a:off x="-362759" y="66354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0D873D-FB14-45DF-A1EF-699A3CC2382E}"/>
              </a:ext>
            </a:extLst>
          </p:cNvPr>
          <p:cNvSpPr/>
          <p:nvPr/>
        </p:nvSpPr>
        <p:spPr>
          <a:xfrm rot="5400000">
            <a:off x="-362759" y="4351085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C2FB9F-F8F0-456E-AE00-0AEADAD6A4F7}"/>
              </a:ext>
            </a:extLst>
          </p:cNvPr>
          <p:cNvSpPr/>
          <p:nvPr/>
        </p:nvSpPr>
        <p:spPr>
          <a:xfrm rot="5400000">
            <a:off x="2253362" y="66354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7EEBC4-4FC3-40DB-A39F-8C6B0A141215}"/>
              </a:ext>
            </a:extLst>
          </p:cNvPr>
          <p:cNvSpPr/>
          <p:nvPr/>
        </p:nvSpPr>
        <p:spPr>
          <a:xfrm rot="5400000">
            <a:off x="2253362" y="4351085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27887DC-9456-4056-9FD1-B15E59C58B41}"/>
              </a:ext>
            </a:extLst>
          </p:cNvPr>
          <p:cNvSpPr/>
          <p:nvPr/>
        </p:nvSpPr>
        <p:spPr>
          <a:xfrm rot="5400000">
            <a:off x="4849321" y="64830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B8E24C-6843-480D-84D0-A44633748D76}"/>
              </a:ext>
            </a:extLst>
          </p:cNvPr>
          <p:cNvSpPr/>
          <p:nvPr/>
        </p:nvSpPr>
        <p:spPr>
          <a:xfrm rot="5400000">
            <a:off x="4849321" y="4335845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1ABCDB-A7E5-4187-A84A-50C0140B9540}"/>
              </a:ext>
            </a:extLst>
          </p:cNvPr>
          <p:cNvSpPr/>
          <p:nvPr/>
        </p:nvSpPr>
        <p:spPr>
          <a:xfrm rot="5400000">
            <a:off x="7465442" y="64830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713D18-55CD-4A54-94DC-3200A7C3D810}"/>
              </a:ext>
            </a:extLst>
          </p:cNvPr>
          <p:cNvSpPr/>
          <p:nvPr/>
        </p:nvSpPr>
        <p:spPr>
          <a:xfrm rot="5400000">
            <a:off x="7465442" y="4335845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pic>
        <p:nvPicPr>
          <p:cNvPr id="16" name="Picture 22">
            <a:extLst>
              <a:ext uri="{FF2B5EF4-FFF2-40B4-BE49-F238E27FC236}">
                <a16:creationId xmlns:a16="http://schemas.microsoft.com/office/drawing/2014/main" id="{328BA7DE-88F8-4AFA-A045-DB2A0979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05">
            <a:off x="7280555" y="4294866"/>
            <a:ext cx="3795246" cy="25292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6">
            <a:extLst>
              <a:ext uri="{FF2B5EF4-FFF2-40B4-BE49-F238E27FC236}">
                <a16:creationId xmlns:a16="http://schemas.microsoft.com/office/drawing/2014/main" id="{C1C36C31-E489-43DC-8C27-9EBDB09CB0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5638964" y="5276013"/>
            <a:ext cx="3600000" cy="3600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FC48F1C-4418-41BB-A66E-4F600F3CDB46}"/>
              </a:ext>
            </a:extLst>
          </p:cNvPr>
          <p:cNvGrpSpPr/>
          <p:nvPr/>
        </p:nvGrpSpPr>
        <p:grpSpPr>
          <a:xfrm>
            <a:off x="5944971" y="3902525"/>
            <a:ext cx="1526864" cy="3562364"/>
            <a:chOff x="-32726" y="795618"/>
            <a:chExt cx="2145900" cy="5915460"/>
          </a:xfrm>
        </p:grpSpPr>
        <p:pic>
          <p:nvPicPr>
            <p:cNvPr id="20" name="Picture 16">
              <a:extLst>
                <a:ext uri="{FF2B5EF4-FFF2-40B4-BE49-F238E27FC236}">
                  <a16:creationId xmlns:a16="http://schemas.microsoft.com/office/drawing/2014/main" id="{7347401D-B0B9-45AC-868B-715438FA5F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8" r="35691"/>
            <a:stretch/>
          </p:blipFill>
          <p:spPr bwMode="auto">
            <a:xfrm>
              <a:off x="-32726" y="795618"/>
              <a:ext cx="2145900" cy="504116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A47841C5-DF60-4FAC-81D7-FF03BDB76EE6}"/>
                </a:ext>
              </a:extLst>
            </p:cNvPr>
            <p:cNvSpPr txBox="1"/>
            <p:nvPr/>
          </p:nvSpPr>
          <p:spPr>
            <a:xfrm>
              <a:off x="334792" y="5893355"/>
              <a:ext cx="1484121" cy="817723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Домбыра</a:t>
              </a:r>
            </a:p>
            <a:p>
              <a:pPr algn="ctr"/>
              <a:endParaRPr lang="ru-RU" sz="800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DD8B153-C9CA-4BA4-BC2B-76A8D9D5927E}"/>
              </a:ext>
            </a:extLst>
          </p:cNvPr>
          <p:cNvGrpSpPr/>
          <p:nvPr/>
        </p:nvGrpSpPr>
        <p:grpSpPr>
          <a:xfrm>
            <a:off x="2807252" y="4198067"/>
            <a:ext cx="2661499" cy="3126231"/>
            <a:chOff x="1418162" y="2573541"/>
            <a:chExt cx="3358826" cy="3126231"/>
          </a:xfrm>
        </p:grpSpPr>
        <p:pic>
          <p:nvPicPr>
            <p:cNvPr id="23" name="Picture 38">
              <a:extLst>
                <a:ext uri="{FF2B5EF4-FFF2-40B4-BE49-F238E27FC236}">
                  <a16:creationId xmlns:a16="http://schemas.microsoft.com/office/drawing/2014/main" id="{D214B6B7-9FFE-4BB7-B000-30BBD0DD06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" t="18740" r="5630" b="8386"/>
            <a:stretch/>
          </p:blipFill>
          <p:spPr bwMode="auto">
            <a:xfrm flipH="1">
              <a:off x="1418162" y="2573541"/>
              <a:ext cx="3358826" cy="268235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926DFB46-69D2-4611-8AE5-2EA2C029A44F}"/>
                </a:ext>
              </a:extLst>
            </p:cNvPr>
            <p:cNvSpPr txBox="1"/>
            <p:nvPr/>
          </p:nvSpPr>
          <p:spPr>
            <a:xfrm>
              <a:off x="2259888" y="5330440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Шаңқобыз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8C1A2E8-F4D2-4B89-94F9-D662BCF3DB46}"/>
              </a:ext>
            </a:extLst>
          </p:cNvPr>
          <p:cNvGrpSpPr/>
          <p:nvPr/>
        </p:nvGrpSpPr>
        <p:grpSpPr>
          <a:xfrm>
            <a:off x="180779" y="3682625"/>
            <a:ext cx="2313822" cy="3738283"/>
            <a:chOff x="4518844" y="450970"/>
            <a:chExt cx="2733297" cy="4482812"/>
          </a:xfrm>
        </p:grpSpPr>
        <p:pic>
          <p:nvPicPr>
            <p:cNvPr id="26" name="Picture 20">
              <a:extLst>
                <a:ext uri="{FF2B5EF4-FFF2-40B4-BE49-F238E27FC236}">
                  <a16:creationId xmlns:a16="http://schemas.microsoft.com/office/drawing/2014/main" id="{BF1DC178-0492-425C-ABDC-19BFC1A89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844" y="450970"/>
              <a:ext cx="2733297" cy="410209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02E39B78-7EA3-4A4B-9C45-EA6F3EAF231B}"/>
                </a:ext>
              </a:extLst>
            </p:cNvPr>
            <p:cNvSpPr txBox="1"/>
            <p:nvPr/>
          </p:nvSpPr>
          <p:spPr>
            <a:xfrm>
              <a:off x="5061700" y="4398624"/>
              <a:ext cx="1647583" cy="535158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Қылқобыз</a:t>
              </a:r>
            </a:p>
            <a:p>
              <a:pPr algn="ctr"/>
              <a:endParaRPr lang="ru-RU" sz="500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99CAECA-EA7A-41CB-BB2A-4A17E246E2D7}"/>
              </a:ext>
            </a:extLst>
          </p:cNvPr>
          <p:cNvGrpSpPr/>
          <p:nvPr/>
        </p:nvGrpSpPr>
        <p:grpSpPr>
          <a:xfrm>
            <a:off x="-213585" y="933004"/>
            <a:ext cx="3006948" cy="2659681"/>
            <a:chOff x="6447740" y="327933"/>
            <a:chExt cx="3314211" cy="2853203"/>
          </a:xfrm>
        </p:grpSpPr>
        <p:pic>
          <p:nvPicPr>
            <p:cNvPr id="29" name="Picture 34">
              <a:extLst>
                <a:ext uri="{FF2B5EF4-FFF2-40B4-BE49-F238E27FC236}">
                  <a16:creationId xmlns:a16="http://schemas.microsoft.com/office/drawing/2014/main" id="{CE66D7FD-ED14-43DB-94D3-07DEFDB62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740" y="327933"/>
              <a:ext cx="3314211" cy="185138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1">
              <a:extLst>
                <a:ext uri="{FF2B5EF4-FFF2-40B4-BE49-F238E27FC236}">
                  <a16:creationId xmlns:a16="http://schemas.microsoft.com/office/drawing/2014/main" id="{BC0FDCC6-5E10-4E00-993D-995F6A9634DC}"/>
                </a:ext>
              </a:extLst>
            </p:cNvPr>
            <p:cNvSpPr txBox="1"/>
            <p:nvPr/>
          </p:nvSpPr>
          <p:spPr>
            <a:xfrm>
              <a:off x="7490734" y="2811804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Сазсырнай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9CBA12EC-CAA2-45CF-A0C6-7006E14B7CF9}"/>
              </a:ext>
            </a:extLst>
          </p:cNvPr>
          <p:cNvSpPr txBox="1"/>
          <p:nvPr/>
        </p:nvSpPr>
        <p:spPr>
          <a:xfrm>
            <a:off x="8427781" y="6996487"/>
            <a:ext cx="1647583" cy="369322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Жетіген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1869929-7964-4E27-98C7-4C0EF9434DD1}"/>
              </a:ext>
            </a:extLst>
          </p:cNvPr>
          <p:cNvGrpSpPr/>
          <p:nvPr/>
        </p:nvGrpSpPr>
        <p:grpSpPr>
          <a:xfrm>
            <a:off x="2783840" y="795950"/>
            <a:ext cx="2519592" cy="2834947"/>
            <a:chOff x="8056993" y="2179320"/>
            <a:chExt cx="2510737" cy="3004926"/>
          </a:xfrm>
          <a:effectLst/>
        </p:grpSpPr>
        <p:pic>
          <p:nvPicPr>
            <p:cNvPr id="37" name="Picture 32">
              <a:extLst>
                <a:ext uri="{FF2B5EF4-FFF2-40B4-BE49-F238E27FC236}">
                  <a16:creationId xmlns:a16="http://schemas.microsoft.com/office/drawing/2014/main" id="{078F4545-BC68-4305-90AF-BF172D302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9429">
                          <a14:foregroundMark x1="60143" y1="85714" x2="93429" y2="57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993" y="2179320"/>
              <a:ext cx="2510737" cy="251073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">
              <a:extLst>
                <a:ext uri="{FF2B5EF4-FFF2-40B4-BE49-F238E27FC236}">
                  <a16:creationId xmlns:a16="http://schemas.microsoft.com/office/drawing/2014/main" id="{DA22B510-313A-4AEA-BB2D-7BA7B6897178}"/>
                </a:ext>
              </a:extLst>
            </p:cNvPr>
            <p:cNvSpPr txBox="1"/>
            <p:nvPr/>
          </p:nvSpPr>
          <p:spPr>
            <a:xfrm>
              <a:off x="8471689" y="4814914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Даңғыра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186213B-8077-4FD8-A0CA-D6637A1B82BB}"/>
              </a:ext>
            </a:extLst>
          </p:cNvPr>
          <p:cNvGrpSpPr/>
          <p:nvPr/>
        </p:nvGrpSpPr>
        <p:grpSpPr>
          <a:xfrm>
            <a:off x="5787381" y="192366"/>
            <a:ext cx="1655713" cy="3401475"/>
            <a:chOff x="6653701" y="2342345"/>
            <a:chExt cx="1647583" cy="3720159"/>
          </a:xfrm>
        </p:grpSpPr>
        <p:pic>
          <p:nvPicPr>
            <p:cNvPr id="40" name="Picture 18">
              <a:extLst>
                <a:ext uri="{FF2B5EF4-FFF2-40B4-BE49-F238E27FC236}">
                  <a16:creationId xmlns:a16="http://schemas.microsoft.com/office/drawing/2014/main" id="{6ADDE3A8-E561-4358-A02C-AF3C4F771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701" y="2342345"/>
              <a:ext cx="1451144" cy="329805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1">
              <a:extLst>
                <a:ext uri="{FF2B5EF4-FFF2-40B4-BE49-F238E27FC236}">
                  <a16:creationId xmlns:a16="http://schemas.microsoft.com/office/drawing/2014/main" id="{F95091F6-3865-465D-8489-3C45D016F707}"/>
                </a:ext>
              </a:extLst>
            </p:cNvPr>
            <p:cNvSpPr txBox="1"/>
            <p:nvPr/>
          </p:nvSpPr>
          <p:spPr>
            <a:xfrm>
              <a:off x="6653701" y="5693172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Шертер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3A448B6-9F1C-4609-B9E4-37BC2C2C3896}"/>
              </a:ext>
            </a:extLst>
          </p:cNvPr>
          <p:cNvGrpSpPr/>
          <p:nvPr/>
        </p:nvGrpSpPr>
        <p:grpSpPr>
          <a:xfrm>
            <a:off x="7729635" y="933004"/>
            <a:ext cx="2897090" cy="2692474"/>
            <a:chOff x="1330097" y="605282"/>
            <a:chExt cx="3568263" cy="3101818"/>
          </a:xfrm>
        </p:grpSpPr>
        <p:pic>
          <p:nvPicPr>
            <p:cNvPr id="43" name="Picture 24">
              <a:extLst>
                <a:ext uri="{FF2B5EF4-FFF2-40B4-BE49-F238E27FC236}">
                  <a16:creationId xmlns:a16="http://schemas.microsoft.com/office/drawing/2014/main" id="{872D0108-D6C8-44EF-9271-99DF27D66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097" y="605282"/>
              <a:ext cx="3568263" cy="267633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">
              <a:extLst>
                <a:ext uri="{FF2B5EF4-FFF2-40B4-BE49-F238E27FC236}">
                  <a16:creationId xmlns:a16="http://schemas.microsoft.com/office/drawing/2014/main" id="{4A5F1805-12F7-439D-A4EB-92DC742D66C6}"/>
                </a:ext>
              </a:extLst>
            </p:cNvPr>
            <p:cNvSpPr txBox="1"/>
            <p:nvPr/>
          </p:nvSpPr>
          <p:spPr>
            <a:xfrm>
              <a:off x="2397914" y="3281618"/>
              <a:ext cx="1647583" cy="42548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effectLst/>
                  <a:latin typeface="Academy.kz" panose="02000503000000020003" pitchFamily="2" charset="0"/>
                </a:rPr>
                <a:t>Адырна</a:t>
              </a:r>
              <a:endParaRPr lang="ru-RU" dirty="0">
                <a:solidFill>
                  <a:srgbClr val="FF0000"/>
                </a:solidFill>
                <a:effectLst/>
                <a:latin typeface="Academy.kz" panose="02000503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1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2A1B0E-9B5A-4290-8B93-74427982E966}"/>
              </a:ext>
            </a:extLst>
          </p:cNvPr>
          <p:cNvSpPr/>
          <p:nvPr/>
        </p:nvSpPr>
        <p:spPr>
          <a:xfrm rot="5400000">
            <a:off x="-343702" y="72936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F051AE6-E0A4-4DA0-8C0F-5FF678D96ED4}"/>
              </a:ext>
            </a:extLst>
          </p:cNvPr>
          <p:cNvGrpSpPr/>
          <p:nvPr/>
        </p:nvGrpSpPr>
        <p:grpSpPr>
          <a:xfrm>
            <a:off x="91440" y="767574"/>
            <a:ext cx="2729715" cy="2989808"/>
            <a:chOff x="7624893" y="4751864"/>
            <a:chExt cx="2942837" cy="3211823"/>
          </a:xfrm>
        </p:grpSpPr>
        <p:pic>
          <p:nvPicPr>
            <p:cNvPr id="4" name="Picture 42" descr="Дауылпаз — тюркский народный ударный музыкальный инструмент. ">
              <a:extLst>
                <a:ext uri="{FF2B5EF4-FFF2-40B4-BE49-F238E27FC236}">
                  <a16:creationId xmlns:a16="http://schemas.microsoft.com/office/drawing/2014/main" id="{B5B83644-0500-4407-96D7-1290CF4C1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93" y="4751864"/>
              <a:ext cx="2942837" cy="216983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837E0F8A-3355-420B-B932-E6F8EEB02A00}"/>
                </a:ext>
              </a:extLst>
            </p:cNvPr>
            <p:cNvSpPr txBox="1"/>
            <p:nvPr/>
          </p:nvSpPr>
          <p:spPr>
            <a:xfrm>
              <a:off x="8272519" y="7594355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Дауылпаз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21C9E-A29A-407E-A8E2-9AE9A9352528}"/>
              </a:ext>
            </a:extLst>
          </p:cNvPr>
          <p:cNvSpPr/>
          <p:nvPr/>
        </p:nvSpPr>
        <p:spPr>
          <a:xfrm rot="5400000">
            <a:off x="-343702" y="4461004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pic>
        <p:nvPicPr>
          <p:cNvPr id="7" name="Picture 30">
            <a:extLst>
              <a:ext uri="{FF2B5EF4-FFF2-40B4-BE49-F238E27FC236}">
                <a16:creationId xmlns:a16="http://schemas.microsoft.com/office/drawing/2014/main" id="{1DF7D989-2D56-4B64-B8C6-E3F4AA1A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154">
            <a:off x="-240980" y="4766330"/>
            <a:ext cx="3394554" cy="16972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951E01FE-BC9A-4292-9F43-EEBD6931D558}"/>
              </a:ext>
            </a:extLst>
          </p:cNvPr>
          <p:cNvSpPr txBox="1"/>
          <p:nvPr/>
        </p:nvSpPr>
        <p:spPr>
          <a:xfrm>
            <a:off x="753964" y="7090455"/>
            <a:ext cx="1528264" cy="369332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Сыбызғы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1FCEE8-6B44-4F5A-92E8-C19C94685EE8}"/>
              </a:ext>
            </a:extLst>
          </p:cNvPr>
          <p:cNvSpPr/>
          <p:nvPr/>
        </p:nvSpPr>
        <p:spPr>
          <a:xfrm rot="5400000">
            <a:off x="2221088" y="73796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C468DB2-3C63-41D9-A561-E7C475B5036D}"/>
              </a:ext>
            </a:extLst>
          </p:cNvPr>
          <p:cNvGrpSpPr/>
          <p:nvPr/>
        </p:nvGrpSpPr>
        <p:grpSpPr>
          <a:xfrm>
            <a:off x="2656230" y="776174"/>
            <a:ext cx="2729715" cy="2989808"/>
            <a:chOff x="7624893" y="4751864"/>
            <a:chExt cx="2942837" cy="3211823"/>
          </a:xfrm>
        </p:grpSpPr>
        <p:pic>
          <p:nvPicPr>
            <p:cNvPr id="11" name="Picture 42" descr="Дауылпаз — тюркский народный ударный музыкальный инструмент. ">
              <a:extLst>
                <a:ext uri="{FF2B5EF4-FFF2-40B4-BE49-F238E27FC236}">
                  <a16:creationId xmlns:a16="http://schemas.microsoft.com/office/drawing/2014/main" id="{E90F15B8-053D-4CF1-928B-0B3B4061A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93" y="4751864"/>
              <a:ext cx="2942837" cy="216983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CE0F884D-5FBE-468C-84AA-77201C4C81CE}"/>
                </a:ext>
              </a:extLst>
            </p:cNvPr>
            <p:cNvSpPr txBox="1"/>
            <p:nvPr/>
          </p:nvSpPr>
          <p:spPr>
            <a:xfrm>
              <a:off x="8272519" y="7594355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Дауылпаз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ECA1A7-2E96-4F09-A42B-E74EAFEB04B3}"/>
              </a:ext>
            </a:extLst>
          </p:cNvPr>
          <p:cNvSpPr/>
          <p:nvPr/>
        </p:nvSpPr>
        <p:spPr>
          <a:xfrm rot="5400000">
            <a:off x="2221088" y="4469604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pic>
        <p:nvPicPr>
          <p:cNvPr id="14" name="Picture 30">
            <a:extLst>
              <a:ext uri="{FF2B5EF4-FFF2-40B4-BE49-F238E27FC236}">
                <a16:creationId xmlns:a16="http://schemas.microsoft.com/office/drawing/2014/main" id="{C6E688C4-9EFD-4FFF-AA0D-947625A3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154">
            <a:off x="2323810" y="4774930"/>
            <a:ext cx="3394554" cy="16972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6BD641CC-7224-4038-AE80-3B73217EE184}"/>
              </a:ext>
            </a:extLst>
          </p:cNvPr>
          <p:cNvSpPr txBox="1"/>
          <p:nvPr/>
        </p:nvSpPr>
        <p:spPr>
          <a:xfrm>
            <a:off x="3318754" y="7099055"/>
            <a:ext cx="1528264" cy="369332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Сыбызғы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5436E04-2A0D-4532-8931-317E0FA07329}"/>
              </a:ext>
            </a:extLst>
          </p:cNvPr>
          <p:cNvSpPr/>
          <p:nvPr/>
        </p:nvSpPr>
        <p:spPr>
          <a:xfrm rot="5400000">
            <a:off x="4833230" y="73796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2B4D600-C91D-4778-BBA7-7B0C5046141A}"/>
              </a:ext>
            </a:extLst>
          </p:cNvPr>
          <p:cNvGrpSpPr/>
          <p:nvPr/>
        </p:nvGrpSpPr>
        <p:grpSpPr>
          <a:xfrm>
            <a:off x="5268372" y="776174"/>
            <a:ext cx="2729715" cy="2989808"/>
            <a:chOff x="7624893" y="4751864"/>
            <a:chExt cx="2942837" cy="3211823"/>
          </a:xfrm>
        </p:grpSpPr>
        <p:pic>
          <p:nvPicPr>
            <p:cNvPr id="18" name="Picture 42" descr="Дауылпаз — тюркский народный ударный музыкальный инструмент. ">
              <a:extLst>
                <a:ext uri="{FF2B5EF4-FFF2-40B4-BE49-F238E27FC236}">
                  <a16:creationId xmlns:a16="http://schemas.microsoft.com/office/drawing/2014/main" id="{1C576062-26CF-44DA-9F57-AB3FDB138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93" y="4751864"/>
              <a:ext cx="2942837" cy="216983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E0BF36F4-99A0-4C5F-8FD6-F80EC765AF57}"/>
                </a:ext>
              </a:extLst>
            </p:cNvPr>
            <p:cNvSpPr txBox="1"/>
            <p:nvPr/>
          </p:nvSpPr>
          <p:spPr>
            <a:xfrm>
              <a:off x="8272519" y="7594355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Дауылпаз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C02C5F0-820B-45A8-B374-121F899948ED}"/>
              </a:ext>
            </a:extLst>
          </p:cNvPr>
          <p:cNvSpPr/>
          <p:nvPr/>
        </p:nvSpPr>
        <p:spPr>
          <a:xfrm rot="5400000">
            <a:off x="4833230" y="4469604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pic>
        <p:nvPicPr>
          <p:cNvPr id="21" name="Picture 30">
            <a:extLst>
              <a:ext uri="{FF2B5EF4-FFF2-40B4-BE49-F238E27FC236}">
                <a16:creationId xmlns:a16="http://schemas.microsoft.com/office/drawing/2014/main" id="{93AF1C59-82A5-4091-9089-276E40060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154">
            <a:off x="4935952" y="4774930"/>
            <a:ext cx="3394554" cy="16972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6C54066A-7C5D-48D5-BE70-E41EB98DBD91}"/>
              </a:ext>
            </a:extLst>
          </p:cNvPr>
          <p:cNvSpPr txBox="1"/>
          <p:nvPr/>
        </p:nvSpPr>
        <p:spPr>
          <a:xfrm>
            <a:off x="5930896" y="7099055"/>
            <a:ext cx="1528264" cy="369332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Сыбызғы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64515BD-CE24-4A51-B552-B430C63CD4DB}"/>
              </a:ext>
            </a:extLst>
          </p:cNvPr>
          <p:cNvSpPr/>
          <p:nvPr/>
        </p:nvSpPr>
        <p:spPr>
          <a:xfrm rot="5400000">
            <a:off x="7398020" y="746562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8C9B7D3-DFD7-42FD-BB5D-694F4B4366B0}"/>
              </a:ext>
            </a:extLst>
          </p:cNvPr>
          <p:cNvGrpSpPr/>
          <p:nvPr/>
        </p:nvGrpSpPr>
        <p:grpSpPr>
          <a:xfrm>
            <a:off x="7833162" y="784774"/>
            <a:ext cx="2729715" cy="2989808"/>
            <a:chOff x="7624893" y="4751864"/>
            <a:chExt cx="2942837" cy="3211823"/>
          </a:xfrm>
        </p:grpSpPr>
        <p:pic>
          <p:nvPicPr>
            <p:cNvPr id="25" name="Picture 42" descr="Дауылпаз — тюркский народный ударный музыкальный инструмент. ">
              <a:extLst>
                <a:ext uri="{FF2B5EF4-FFF2-40B4-BE49-F238E27FC236}">
                  <a16:creationId xmlns:a16="http://schemas.microsoft.com/office/drawing/2014/main" id="{1E9FBCC1-FBA5-4755-9DBD-C9BDCF0FF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93" y="4751864"/>
              <a:ext cx="2942837" cy="216983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">
              <a:extLst>
                <a:ext uri="{FF2B5EF4-FFF2-40B4-BE49-F238E27FC236}">
                  <a16:creationId xmlns:a16="http://schemas.microsoft.com/office/drawing/2014/main" id="{6A7AB278-1CE9-45B3-8504-78BE11339A70}"/>
                </a:ext>
              </a:extLst>
            </p:cNvPr>
            <p:cNvSpPr txBox="1"/>
            <p:nvPr/>
          </p:nvSpPr>
          <p:spPr>
            <a:xfrm>
              <a:off x="8272519" y="7594355"/>
              <a:ext cx="1647583" cy="36933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Дауылпаз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DD1483-8317-4B10-A8BF-68C8E8DEE4C0}"/>
              </a:ext>
            </a:extLst>
          </p:cNvPr>
          <p:cNvSpPr/>
          <p:nvPr/>
        </p:nvSpPr>
        <p:spPr>
          <a:xfrm rot="5400000">
            <a:off x="7398020" y="4478204"/>
            <a:ext cx="3600000" cy="25200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ru-RU">
              <a:solidFill>
                <a:srgbClr val="FFFFCC"/>
              </a:solidFill>
            </a:endParaRPr>
          </a:p>
        </p:txBody>
      </p:sp>
      <p:pic>
        <p:nvPicPr>
          <p:cNvPr id="28" name="Picture 30">
            <a:extLst>
              <a:ext uri="{FF2B5EF4-FFF2-40B4-BE49-F238E27FC236}">
                <a16:creationId xmlns:a16="http://schemas.microsoft.com/office/drawing/2014/main" id="{25E38382-9BC9-4180-83A9-97F06819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154">
            <a:off x="7500742" y="4783530"/>
            <a:ext cx="3394554" cy="16972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">
            <a:extLst>
              <a:ext uri="{FF2B5EF4-FFF2-40B4-BE49-F238E27FC236}">
                <a16:creationId xmlns:a16="http://schemas.microsoft.com/office/drawing/2014/main" id="{B0AAA950-03BD-40E5-BD14-9A6A7E56A202}"/>
              </a:ext>
            </a:extLst>
          </p:cNvPr>
          <p:cNvSpPr txBox="1"/>
          <p:nvPr/>
        </p:nvSpPr>
        <p:spPr>
          <a:xfrm>
            <a:off x="8495686" y="7107655"/>
            <a:ext cx="1528264" cy="369332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Сыбызғы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8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549112" y="1595338"/>
            <a:ext cx="3471620" cy="113877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КИІЗ ҮЙ</a:t>
            </a:r>
          </a:p>
          <a:p>
            <a:pPr algn="ctr"/>
            <a:r>
              <a:rPr lang="kk-K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жиһаздары</a:t>
            </a:r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0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voxpopuli.kz/img/inner/125/68/img_1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2" y="218253"/>
            <a:ext cx="1888444" cy="25200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ds05.infourok.ru/uploads/ex/0c0c/000094c3-8888d907/hello_html_5e8577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7" y="2823139"/>
            <a:ext cx="1926094" cy="25200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hdwallsource.com/img/2014/3/free-horse-wallpaper-19884-20389-hd-wallpap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4"/>
          <a:stretch/>
        </p:blipFill>
        <p:spPr bwMode="auto">
          <a:xfrm>
            <a:off x="2202218" y="218253"/>
            <a:ext cx="2583142" cy="25200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ds03.infourok.ru/uploads/ex/0b3a/00006ce1-d715a846/img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611" y="2838161"/>
            <a:ext cx="2818483" cy="211386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www.astana-akshamy.kz/img/2018/03/dsc_0118-proshhalygin-aleksej-galateya-4-g-karagand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36"/>
          <a:stretch/>
        </p:blipFill>
        <p:spPr bwMode="auto">
          <a:xfrm>
            <a:off x="5335053" y="218253"/>
            <a:ext cx="1964383" cy="25200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www.vku.edu.kz/sites/default/files/field/image/29926733_xl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77" y="218253"/>
            <a:ext cx="2699247" cy="25200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322018" y="2338142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Ер жігіт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3233481" y="2338142"/>
            <a:ext cx="1551879" cy="369322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Жүйрік ат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5431886" y="2338142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Құмай тазы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8110543" y="2338142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Ақыл-білім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322018" y="4906303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Сұлу әйел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2930287" y="4505048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Берен мылтық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84E7E0-9881-460E-A4B1-030AE3485895}"/>
              </a:ext>
            </a:extLst>
          </p:cNvPr>
          <p:cNvGrpSpPr/>
          <p:nvPr/>
        </p:nvGrpSpPr>
        <p:grpSpPr>
          <a:xfrm rot="5400000">
            <a:off x="4778408" y="3344710"/>
            <a:ext cx="3364031" cy="2520000"/>
            <a:chOff x="1416694" y="5208020"/>
            <a:chExt cx="3364031" cy="2520000"/>
          </a:xfrm>
        </p:grpSpPr>
        <p:pic>
          <p:nvPicPr>
            <p:cNvPr id="8202" name="Picture 10" descr="https://pbs.twimg.com/media/Ebah6z7WAAAFybB.jpg:larg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694" y="5208020"/>
              <a:ext cx="3364031" cy="2520000"/>
            </a:xfrm>
            <a:prstGeom prst="rect">
              <a:avLst/>
            </a:prstGeom>
            <a:noFill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2470193" y="7306039"/>
              <a:ext cx="1770713" cy="369322"/>
            </a:xfrm>
            <a:prstGeom prst="rect">
              <a:avLst/>
            </a:prstGeom>
            <a:solidFill>
              <a:srgbClr val="FFC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lIns="91431" tIns="45715" rIns="91431" bIns="45715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Қыран-бүркіт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9D9D0DE-3DC7-451C-A912-9B72E9A476F6}"/>
              </a:ext>
            </a:extLst>
          </p:cNvPr>
          <p:cNvGrpSpPr/>
          <p:nvPr/>
        </p:nvGrpSpPr>
        <p:grpSpPr>
          <a:xfrm rot="5400000">
            <a:off x="7145091" y="3554052"/>
            <a:ext cx="3603630" cy="2282970"/>
            <a:chOff x="4764173" y="4282618"/>
            <a:chExt cx="4340909" cy="5160406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0D1E3030-7CEB-431C-81C1-644ACB851724}"/>
                </a:ext>
              </a:extLst>
            </p:cNvPr>
            <p:cNvSpPr/>
            <p:nvPr/>
          </p:nvSpPr>
          <p:spPr>
            <a:xfrm>
              <a:off x="4764173" y="4788473"/>
              <a:ext cx="4322176" cy="431999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2FF2DA74-9A5A-4326-9859-C256CBB1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3096" l="9918" r="89946">
                          <a14:foregroundMark x1="48234" y1="90564" x2="46739" y2="93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505" y="4282618"/>
              <a:ext cx="3396971" cy="4882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2B9023A-37A8-4A8E-8C0B-F1F80F7CA9E7}"/>
                </a:ext>
              </a:extLst>
            </p:cNvPr>
            <p:cNvSpPr txBox="1"/>
            <p:nvPr/>
          </p:nvSpPr>
          <p:spPr>
            <a:xfrm>
              <a:off x="4782904" y="6521102"/>
              <a:ext cx="4322178" cy="2921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k-KZ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Әйел</a:t>
              </a:r>
              <a:r>
                <a:rPr lang="ru-RU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3200" b="1" i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адамның</a:t>
              </a:r>
              <a:r>
                <a:rPr lang="ru-RU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3200" b="1" i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ұлттық</a:t>
              </a:r>
              <a:r>
                <a:rPr lang="ru-RU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3200" b="1" i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киімдері</a:t>
              </a:r>
              <a:endParaRPr lang="ru-RU" sz="3200" b="1" i="1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pic>
        <p:nvPicPr>
          <p:cNvPr id="22" name="Picture 4" descr="https://static.islam.kz/uploads/images/Fo8/0q2/GTe0SKvz2UAMmS1J-lg.jpg">
            <a:extLst>
              <a:ext uri="{FF2B5EF4-FFF2-40B4-BE49-F238E27FC236}">
                <a16:creationId xmlns:a16="http://schemas.microsoft.com/office/drawing/2014/main" id="{D634250E-EC44-46DD-B12A-B4CB61B5A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r="10161"/>
          <a:stretch/>
        </p:blipFill>
        <p:spPr bwMode="auto">
          <a:xfrm>
            <a:off x="2303743" y="5090964"/>
            <a:ext cx="2121049" cy="1915445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poradu24.com/wp-content/uploads/2020/01/ad9465a327e4c7afea61b4ba305ddc81.jpg">
            <a:extLst>
              <a:ext uri="{FF2B5EF4-FFF2-40B4-BE49-F238E27FC236}">
                <a16:creationId xmlns:a16="http://schemas.microsoft.com/office/drawing/2014/main" id="{CDE5CA62-CA15-4738-9194-C6E67FD5E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13770"/>
          <a:stretch/>
        </p:blipFill>
        <p:spPr bwMode="auto">
          <a:xfrm>
            <a:off x="51927" y="5539629"/>
            <a:ext cx="1960108" cy="1915445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285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ruh.kz/upload/medialibrary/6d1/29052017121815_799bad5a3b514f096e69bbc4a7896cd9.jpg"/>
          <p:cNvSpPr>
            <a:spLocks noChangeAspect="1" noChangeArrowheads="1"/>
          </p:cNvSpPr>
          <p:nvPr/>
        </p:nvSpPr>
        <p:spPr bwMode="auto">
          <a:xfrm>
            <a:off x="155575" y="-97248"/>
            <a:ext cx="257586" cy="2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ruh.kz/upload/medialibrary/6d1/29052017121815_799bad5a3b514f096e69bbc4a7896cd9.jpg"/>
          <p:cNvSpPr>
            <a:spLocks noChangeAspect="1" noChangeArrowheads="1"/>
          </p:cNvSpPr>
          <p:nvPr/>
        </p:nvSpPr>
        <p:spPr bwMode="auto">
          <a:xfrm>
            <a:off x="307975" y="55152"/>
            <a:ext cx="257586" cy="2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strategy2050.kz/storage/editor/9f/37/9f377ffbd4df35b9901c90c32a073663.jpg"/>
          <p:cNvSpPr>
            <a:spLocks noChangeAspect="1" noChangeArrowheads="1"/>
          </p:cNvSpPr>
          <p:nvPr/>
        </p:nvSpPr>
        <p:spPr bwMode="auto">
          <a:xfrm>
            <a:off x="63501" y="-89312"/>
            <a:ext cx="257587" cy="2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529DD8B-F3E7-479B-84C3-43882229B179}"/>
              </a:ext>
            </a:extLst>
          </p:cNvPr>
          <p:cNvGrpSpPr/>
          <p:nvPr/>
        </p:nvGrpSpPr>
        <p:grpSpPr>
          <a:xfrm>
            <a:off x="-38451" y="55151"/>
            <a:ext cx="2315071" cy="2799093"/>
            <a:chOff x="-169248" y="193894"/>
            <a:chExt cx="3696523" cy="4768472"/>
          </a:xfrm>
        </p:grpSpPr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914DF2E2-57F6-4EB2-B0E7-903AA4A05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48" y="193894"/>
              <a:ext cx="3696523" cy="4320000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D9FF1687-2362-4837-9C1F-423C16677155}"/>
                </a:ext>
              </a:extLst>
            </p:cNvPr>
            <p:cNvSpPr txBox="1"/>
            <p:nvPr/>
          </p:nvSpPr>
          <p:spPr>
            <a:xfrm>
              <a:off x="195117" y="4254533"/>
              <a:ext cx="2967791" cy="707833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Сәукеле</a:t>
              </a:r>
            </a:p>
            <a:p>
              <a:pPr algn="ctr"/>
              <a:endParaRPr lang="ru-RU" sz="300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96E02A2-8831-4C3C-9318-5394961A4648}"/>
              </a:ext>
            </a:extLst>
          </p:cNvPr>
          <p:cNvGrpSpPr/>
          <p:nvPr/>
        </p:nvGrpSpPr>
        <p:grpSpPr>
          <a:xfrm>
            <a:off x="3567827" y="-340872"/>
            <a:ext cx="2315069" cy="2779619"/>
            <a:chOff x="-149805" y="193894"/>
            <a:chExt cx="3833726" cy="4899907"/>
          </a:xfrm>
        </p:grpSpPr>
        <p:pic>
          <p:nvPicPr>
            <p:cNvPr id="14" name="Picture 32">
              <a:extLst>
                <a:ext uri="{FF2B5EF4-FFF2-40B4-BE49-F238E27FC236}">
                  <a16:creationId xmlns:a16="http://schemas.microsoft.com/office/drawing/2014/main" id="{FD39D444-99E3-4880-94C8-4C68564F30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270" b="43907"/>
            <a:stretch/>
          </p:blipFill>
          <p:spPr bwMode="auto">
            <a:xfrm>
              <a:off x="-149805" y="193894"/>
              <a:ext cx="3833726" cy="4320000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17726F42-A589-4D80-9031-7DB8AE17D3B3}"/>
                </a:ext>
              </a:extLst>
            </p:cNvPr>
            <p:cNvSpPr txBox="1"/>
            <p:nvPr/>
          </p:nvSpPr>
          <p:spPr>
            <a:xfrm>
              <a:off x="283161" y="4361362"/>
              <a:ext cx="2967788" cy="732439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Тақия</a:t>
              </a:r>
            </a:p>
            <a:p>
              <a:pPr algn="ctr"/>
              <a:endParaRPr lang="ru-RU" sz="300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6F27C3-DCFC-4A99-A1F1-F79B43B3B5C0}"/>
              </a:ext>
            </a:extLst>
          </p:cNvPr>
          <p:cNvGrpSpPr/>
          <p:nvPr/>
        </p:nvGrpSpPr>
        <p:grpSpPr>
          <a:xfrm>
            <a:off x="5757657" y="192274"/>
            <a:ext cx="1740214" cy="3294610"/>
            <a:chOff x="366455" y="333334"/>
            <a:chExt cx="2967789" cy="4593781"/>
          </a:xfrm>
        </p:grpSpPr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8926F25C-E0D3-4034-B241-A98E23182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75" y="333334"/>
              <a:ext cx="2758280" cy="3677192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25BC5C60-320F-40F9-8705-7D61BE99A658}"/>
                </a:ext>
              </a:extLst>
            </p:cNvPr>
            <p:cNvSpPr txBox="1"/>
            <p:nvPr/>
          </p:nvSpPr>
          <p:spPr>
            <a:xfrm>
              <a:off x="366455" y="4025915"/>
              <a:ext cx="2967789" cy="901200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Кәжікей,</a:t>
              </a:r>
            </a:p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кеудеше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095B64C-F1E6-4125-8C79-0D1F27CA3420}"/>
              </a:ext>
            </a:extLst>
          </p:cNvPr>
          <p:cNvGrpSpPr/>
          <p:nvPr/>
        </p:nvGrpSpPr>
        <p:grpSpPr>
          <a:xfrm>
            <a:off x="1878893" y="-89312"/>
            <a:ext cx="2088202" cy="2840069"/>
            <a:chOff x="5953390" y="156879"/>
            <a:chExt cx="3301382" cy="3960000"/>
          </a:xfrm>
        </p:grpSpPr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27579F5F-F801-4FE9-A458-E31DB46FA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3280" l="9981" r="89923">
                          <a14:foregroundMark x1="79175" y1="92000" x2="79655" y2="93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390" y="156879"/>
              <a:ext cx="3301382" cy="3960000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D5939A1D-B440-408D-906B-47846E57B8B0}"/>
                </a:ext>
              </a:extLst>
            </p:cNvPr>
            <p:cNvSpPr txBox="1"/>
            <p:nvPr/>
          </p:nvSpPr>
          <p:spPr>
            <a:xfrm>
              <a:off x="6408815" y="3203823"/>
              <a:ext cx="1483897" cy="579342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Тымақ</a:t>
              </a:r>
            </a:p>
            <a:p>
              <a:pPr algn="ctr"/>
              <a:endParaRPr lang="ru-RU" sz="300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2C8E38E-5888-47F1-B989-D32264A2A7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04" b="76431" l="59375" r="94063">
                        <a14:foregroundMark x1="60234" y1="55331" x2="61016" y2="68799"/>
                        <a14:foregroundMark x1="61016" y1="68799" x2="64219" y2="73288"/>
                        <a14:foregroundMark x1="64219" y1="73288" x2="73984" y2="75645"/>
                        <a14:foregroundMark x1="73984" y1="75645" x2="88906" y2="71942"/>
                        <a14:foregroundMark x1="88906" y1="71942" x2="90703" y2="65657"/>
                        <a14:foregroundMark x1="90703" y1="65657" x2="90000" y2="54545"/>
                        <a14:foregroundMark x1="93438" y1="53984" x2="93906" y2="57912"/>
                        <a14:foregroundMark x1="94063" y1="64198" x2="94063" y2="64198"/>
                        <a14:foregroundMark x1="66328" y1="76543" x2="66328" y2="76543"/>
                        <a14:foregroundMark x1="59453" y1="63412" x2="59453" y2="63412"/>
                        <a14:foregroundMark x1="79297" y1="25140" x2="79297" y2="25140"/>
                        <a14:foregroundMark x1="79141" y1="25926" x2="79141" y2="25926"/>
                        <a14:foregroundMark x1="81484" y1="21661" x2="81484" y2="21661"/>
                        <a14:foregroundMark x1="81484" y1="21661" x2="82969" y2="23457"/>
                        <a14:foregroundMark x1="81563" y1="19304" x2="82422" y2="19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8" t="15224" r="4125" b="17684"/>
          <a:stretch/>
        </p:blipFill>
        <p:spPr>
          <a:xfrm rot="16200000">
            <a:off x="8055007" y="1183089"/>
            <a:ext cx="2347432" cy="288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223A38E-1E1A-4BA3-B8B4-9C7F039205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40" b="86869" l="63125" r="88203">
                        <a14:foregroundMark x1="71250" y1="19978" x2="79375" y2="12795"/>
                        <a14:foregroundMark x1="79375" y1="12795" x2="84063" y2="19753"/>
                        <a14:foregroundMark x1="75313" y1="9652" x2="77500" y2="10213"/>
                        <a14:foregroundMark x1="71797" y1="83838" x2="76563" y2="83838"/>
                        <a14:foregroundMark x1="76563" y1="83838" x2="82578" y2="86869"/>
                        <a14:foregroundMark x1="78281" y1="27273" x2="77813" y2="28283"/>
                        <a14:foregroundMark x1="78203" y1="29293" x2="79609" y2="29854"/>
                        <a14:foregroundMark x1="82891" y1="26150" x2="82891" y2="26150"/>
                        <a14:foregroundMark x1="82891" y1="27385" x2="83047" y2="25701"/>
                        <a14:foregroundMark x1="72500" y1="17172" x2="77266" y2="15264"/>
                        <a14:foregroundMark x1="77266" y1="15264" x2="79531" y2="15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6" t="6927" r="8460" b="7070"/>
          <a:stretch/>
        </p:blipFill>
        <p:spPr>
          <a:xfrm>
            <a:off x="6400709" y="4665124"/>
            <a:ext cx="1515054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406EEA-9DA7-4B58-996B-FE10E2FEC2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376" b="84400" l="8750" r="39922">
                        <a14:foregroundMark x1="39922" y1="54433" x2="39922" y2="64085"/>
                        <a14:foregroundMark x1="19063" y1="84400" x2="23828" y2="82267"/>
                        <a14:foregroundMark x1="23828" y1="82267" x2="24766" y2="82155"/>
                        <a14:foregroundMark x1="24219" y1="51627" x2="29609" y2="51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2" t="6927" r="56946" b="7070"/>
          <a:stretch/>
        </p:blipFill>
        <p:spPr>
          <a:xfrm rot="5400000">
            <a:off x="7925896" y="-413642"/>
            <a:ext cx="1833394" cy="288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085A50-CCF0-4315-9885-A883616C3F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805" b="84734" l="55000" r="91484">
                        <a14:foregroundMark x1="55547" y1="66036" x2="57422" y2="70888"/>
                        <a14:foregroundMark x1="55234" y1="77396" x2="55000" y2="80000"/>
                        <a14:foregroundMark x1="65000" y1="83669" x2="66797" y2="84734"/>
                        <a14:foregroundMark x1="88516" y1="57633" x2="88828" y2="60355"/>
                        <a14:foregroundMark x1="90859" y1="58698" x2="91484" y2="58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8880" r="8095" b="8476"/>
          <a:stretch/>
        </p:blipFill>
        <p:spPr>
          <a:xfrm rot="16200000">
            <a:off x="6761878" y="2777660"/>
            <a:ext cx="2053691" cy="288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593E899-F9E8-4D4F-B3CE-1BCB8944E2F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90" b="77778" l="5547" r="42188">
                        <a14:foregroundMark x1="15156" y1="41414" x2="15156" y2="36251"/>
                        <a14:foregroundMark x1="23438" y1="22222" x2="28203" y2="24130"/>
                        <a14:foregroundMark x1="28203" y1="24130" x2="32500" y2="28620"/>
                        <a14:foregroundMark x1="32500" y1="28620" x2="34609" y2="34792"/>
                        <a14:foregroundMark x1="34609" y1="34792" x2="33828" y2="38272"/>
                        <a14:foregroundMark x1="26641" y1="20202" x2="26875" y2="20202"/>
                        <a14:foregroundMark x1="25781" y1="50954" x2="28047" y2="56902"/>
                        <a14:foregroundMark x1="28047" y1="56902" x2="25781" y2="48822"/>
                        <a14:foregroundMark x1="25781" y1="48822" x2="23047" y2="46240"/>
                        <a14:foregroundMark x1="6250" y1="73401" x2="9141" y2="60045"/>
                        <a14:foregroundMark x1="9141" y1="60045" x2="13438" y2="57464"/>
                        <a14:foregroundMark x1="13438" y1="57464" x2="24063" y2="63524"/>
                        <a14:foregroundMark x1="24063" y1="63524" x2="28828" y2="64422"/>
                        <a14:foregroundMark x1="28828" y1="64422" x2="39766" y2="60494"/>
                        <a14:foregroundMark x1="39766" y1="60494" x2="42422" y2="65769"/>
                        <a14:foregroundMark x1="42422" y1="65769" x2="40703" y2="72054"/>
                        <a14:foregroundMark x1="40703" y1="72054" x2="36719" y2="75421"/>
                        <a14:foregroundMark x1="36719" y1="75421" x2="26797" y2="73850"/>
                        <a14:foregroundMark x1="26797" y1="73850" x2="22031" y2="74860"/>
                        <a14:foregroundMark x1="22031" y1="74860" x2="12422" y2="71829"/>
                        <a14:foregroundMark x1="12422" y1="71829" x2="7969" y2="72840"/>
                        <a14:foregroundMark x1="7969" y1="72840" x2="6719" y2="70258"/>
                        <a14:foregroundMark x1="5313" y1="66667" x2="4531" y2="73850"/>
                        <a14:foregroundMark x1="4531" y1="73850" x2="8594" y2="78002"/>
                        <a14:foregroundMark x1="16068" y1="78909" x2="16888" y2="79009"/>
                        <a14:foregroundMark x1="8594" y1="78002" x2="14853" y2="78762"/>
                        <a14:foregroundMark x1="25530" y1="78053" x2="29297" y2="77217"/>
                        <a14:foregroundMark x1="20690" y1="79127" x2="21288" y2="78994"/>
                        <a14:foregroundMark x1="29297" y1="77217" x2="35234" y2="78002"/>
                        <a14:foregroundMark x1="41875" y1="77553" x2="41406" y2="70258"/>
                        <a14:foregroundMark x1="41406" y1="70258" x2="39141" y2="65095"/>
                        <a14:foregroundMark x1="41328" y1="59371" x2="41328" y2="59371"/>
                        <a14:foregroundMark x1="42188" y1="69921" x2="42188" y2="69921"/>
                        <a14:foregroundMark x1="5547" y1="70595" x2="5547" y2="70595"/>
                        <a14:foregroundMark x1="12109" y1="76094" x2="12109" y2="76094"/>
                        <a14:foregroundMark x1="16773" y1="77059" x2="19609" y2="77778"/>
                        <a14:foregroundMark x1="14297" y1="76431" x2="16086" y2="76885"/>
                        <a14:foregroundMark x1="22035" y1="77245" x2="25234" y2="76543"/>
                        <a14:foregroundMark x1="20049" y1="77681" x2="21836" y2="77289"/>
                        <a14:foregroundMark x1="28281" y1="24130" x2="24063" y2="21661"/>
                        <a14:foregroundMark x1="24063" y1="21661" x2="23125" y2="28171"/>
                        <a14:foregroundMark x1="23125" y1="28171" x2="24844" y2="34680"/>
                        <a14:foregroundMark x1="24844" y1="34680" x2="27969" y2="29293"/>
                        <a14:foregroundMark x1="27969" y1="29293" x2="28984" y2="23569"/>
                        <a14:foregroundMark x1="13828" y1="43659" x2="19141" y2="47475"/>
                        <a14:foregroundMark x1="13516" y1="45342" x2="13906" y2="47138"/>
                        <a14:backgroundMark x1="20391" y1="78451" x2="16641" y2="78451"/>
                        <a14:backgroundMark x1="21328" y1="78900" x2="25313" y2="78563"/>
                        <a14:backgroundMark x1="14844" y1="78788" x2="16328" y2="78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" t="15224" r="56353" b="17684"/>
          <a:stretch/>
        </p:blipFill>
        <p:spPr>
          <a:xfrm>
            <a:off x="3688141" y="2511421"/>
            <a:ext cx="2460864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665C7F8-15C6-4B6A-A44B-1AA125B6DC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73" b="85089" l="4688" r="37656">
                        <a14:foregroundMark x1="26406" y1="16095" x2="21719" y2="13609"/>
                        <a14:foregroundMark x1="21719" y1="13609" x2="20234" y2="14911"/>
                        <a14:foregroundMark x1="7500" y1="65207" x2="7187" y2="71243"/>
                        <a14:foregroundMark x1="5234" y1="67692" x2="4688" y2="69941"/>
                        <a14:foregroundMark x1="22578" y1="44142" x2="23359" y2="51598"/>
                        <a14:foregroundMark x1="23359" y1="51598" x2="27187" y2="47456"/>
                        <a14:foregroundMark x1="27187" y1="47456" x2="30938" y2="39408"/>
                        <a14:foregroundMark x1="23281" y1="31243" x2="21797" y2="44260"/>
                        <a14:foregroundMark x1="11563" y1="77751" x2="13828" y2="83787"/>
                        <a14:foregroundMark x1="13828" y1="83787" x2="18516" y2="85917"/>
                        <a14:foregroundMark x1="18516" y1="85917" x2="23672" y2="85207"/>
                        <a14:foregroundMark x1="23672" y1="85207" x2="27891" y2="82249"/>
                        <a14:foregroundMark x1="27891" y1="82249" x2="29688" y2="77396"/>
                        <a14:foregroundMark x1="25469" y1="68521" x2="30703" y2="72426"/>
                        <a14:foregroundMark x1="23828" y1="55740" x2="27422" y2="56095"/>
                        <a14:foregroundMark x1="37188" y1="47101" x2="37656" y2="55148"/>
                        <a14:foregroundMark x1="17578" y1="62485" x2="19141" y2="64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1" t="8880" r="59967" b="8476"/>
          <a:stretch/>
        </p:blipFill>
        <p:spPr>
          <a:xfrm>
            <a:off x="8523479" y="3789362"/>
            <a:ext cx="1891007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B79F768-B021-4E5D-B0C1-B0B918CA6B91}"/>
              </a:ext>
            </a:extLst>
          </p:cNvPr>
          <p:cNvGrpSpPr/>
          <p:nvPr/>
        </p:nvGrpSpPr>
        <p:grpSpPr>
          <a:xfrm rot="5400000">
            <a:off x="178776" y="3995573"/>
            <a:ext cx="3600000" cy="1800000"/>
            <a:chOff x="128335" y="3009261"/>
            <a:chExt cx="4322178" cy="4398844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26ADC3BF-96CC-47F5-B2BA-0438DC429569}"/>
                </a:ext>
              </a:extLst>
            </p:cNvPr>
            <p:cNvSpPr/>
            <p:nvPr/>
          </p:nvSpPr>
          <p:spPr>
            <a:xfrm>
              <a:off x="128336" y="3088105"/>
              <a:ext cx="4322177" cy="4320000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CC"/>
                </a:solidFill>
              </a:endParaRPr>
            </a:p>
          </p:txBody>
        </p:sp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800E00E3-0740-4AA1-A13F-769DFF38E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8438" l="7503" r="89918">
                          <a14:foregroundMark x1="7737" y1="62656" x2="7737" y2="62656"/>
                          <a14:foregroundMark x1="7737" y1="62656" x2="7737" y2="62656"/>
                          <a14:foregroundMark x1="34115" y1="93594" x2="55569" y2="95156"/>
                          <a14:foregroundMark x1="55569" y1="95156" x2="55686" y2="95078"/>
                          <a14:foregroundMark x1="22040" y1="83594" x2="20399" y2="90234"/>
                          <a14:foregroundMark x1="20399" y1="90234" x2="18757" y2="91875"/>
                          <a14:foregroundMark x1="34115" y1="98828" x2="43611" y2="99063"/>
                          <a14:foregroundMark x1="43611" y1="99063" x2="56272" y2="98438"/>
                          <a14:foregroundMark x1="56272" y1="98438" x2="66120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708" y="3009261"/>
              <a:ext cx="2200766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884FA8-567A-49ED-B81E-5940BA560FA2}"/>
                </a:ext>
              </a:extLst>
            </p:cNvPr>
            <p:cNvSpPr txBox="1"/>
            <p:nvPr/>
          </p:nvSpPr>
          <p:spPr>
            <a:xfrm>
              <a:off x="128335" y="4771179"/>
              <a:ext cx="4322178" cy="2632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k-KZ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Е</a:t>
              </a:r>
              <a:r>
                <a:rPr lang="ru-RU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р </a:t>
              </a:r>
              <a:r>
                <a:rPr lang="ru-RU" sz="3200" b="1" i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адамның</a:t>
              </a:r>
              <a:r>
                <a:rPr lang="ru-RU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3200" b="1" i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ұлттық</a:t>
              </a:r>
              <a:r>
                <a:rPr lang="ru-RU" sz="3200" b="1" i="1" dirty="0">
                  <a:solidFill>
                    <a:srgbClr val="FF0000"/>
                  </a:solidFill>
                  <a:latin typeface="Academy.kz" panose="02000503000000020003" pitchFamily="2" charset="0"/>
                </a:rPr>
                <a:t> </a:t>
              </a:r>
              <a:r>
                <a:rPr lang="ru-RU" sz="3200" b="1" i="1" dirty="0" err="1">
                  <a:solidFill>
                    <a:srgbClr val="FF0000"/>
                  </a:solidFill>
                  <a:latin typeface="Academy.kz" panose="02000503000000020003" pitchFamily="2" charset="0"/>
                </a:rPr>
                <a:t>киімдері</a:t>
              </a:r>
              <a:endParaRPr lang="ru-RU" sz="3200" b="1" i="1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CDA8CAF-7F54-4A03-8BFA-465935BE4556}"/>
              </a:ext>
            </a:extLst>
          </p:cNvPr>
          <p:cNvGrpSpPr/>
          <p:nvPr/>
        </p:nvGrpSpPr>
        <p:grpSpPr>
          <a:xfrm>
            <a:off x="4364801" y="5446180"/>
            <a:ext cx="2044820" cy="1915445"/>
            <a:chOff x="185934" y="1764781"/>
            <a:chExt cx="2728918" cy="252000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46" name="Picture 16" descr="https://fsd.multiurok.ru/html/2018/08/16/s_5b75cf25731e7/937817_2.jpeg">
              <a:extLst>
                <a:ext uri="{FF2B5EF4-FFF2-40B4-BE49-F238E27FC236}">
                  <a16:creationId xmlns:a16="http://schemas.microsoft.com/office/drawing/2014/main" id="{D8AFAF4C-3898-4830-815C-12A569F6D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34" y="1764781"/>
              <a:ext cx="2520000" cy="252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2" descr="https://clipart-best.com/img/salt/salt-clip-art-20.png">
              <a:extLst>
                <a:ext uri="{FF2B5EF4-FFF2-40B4-BE49-F238E27FC236}">
                  <a16:creationId xmlns:a16="http://schemas.microsoft.com/office/drawing/2014/main" id="{CC64D6C9-6415-4EC3-A1F6-E48D73A0C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91454">
              <a:off x="1315097" y="3009196"/>
              <a:ext cx="159975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686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0B718A-5FEC-43B0-A3B1-23DBEFB5B089}"/>
              </a:ext>
            </a:extLst>
          </p:cNvPr>
          <p:cNvGrpSpPr/>
          <p:nvPr/>
        </p:nvGrpSpPr>
        <p:grpSpPr>
          <a:xfrm rot="5400000">
            <a:off x="3366761" y="48206"/>
            <a:ext cx="1797579" cy="1902750"/>
            <a:chOff x="3616327" y="1841687"/>
            <a:chExt cx="2624414" cy="3016312"/>
          </a:xfrm>
        </p:grpSpPr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5DB6D11D-F833-4CDD-86B6-3A7454E05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65" b="94299" l="3397" r="98641">
                          <a14:foregroundMark x1="8152" y1="87519" x2="13451" y2="92912"/>
                          <a14:foregroundMark x1="13451" y1="92912" x2="19973" y2="95378"/>
                          <a14:foregroundMark x1="19973" y1="95378" x2="28940" y2="96148"/>
                          <a14:foregroundMark x1="28940" y1="96148" x2="60598" y2="91988"/>
                          <a14:foregroundMark x1="60598" y1="91988" x2="68886" y2="92450"/>
                          <a14:foregroundMark x1="68886" y1="92450" x2="93342" y2="90447"/>
                          <a14:foregroundMark x1="93342" y1="90447" x2="94293" y2="90447"/>
                          <a14:foregroundMark x1="23098" y1="95532" x2="15897" y2="94915"/>
                          <a14:foregroundMark x1="15897" y1="94915" x2="6793" y2="90909"/>
                          <a14:foregroundMark x1="4076" y1="90909" x2="4076" y2="90909"/>
                          <a14:foregroundMark x1="3397" y1="90909" x2="3397" y2="90909"/>
                          <a14:foregroundMark x1="33424" y1="8166" x2="33424" y2="8166"/>
                          <a14:foregroundMark x1="64538" y1="6780" x2="72962" y2="8629"/>
                          <a14:foregroundMark x1="33152" y1="2619" x2="33152" y2="2619"/>
                          <a14:foregroundMark x1="98641" y1="87519" x2="98641" y2="87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327" y="1841687"/>
              <a:ext cx="2624414" cy="2314192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BC8CB442-7BD9-44B0-BD39-2B3F5CD26788}"/>
                </a:ext>
              </a:extLst>
            </p:cNvPr>
            <p:cNvSpPr txBox="1"/>
            <p:nvPr/>
          </p:nvSpPr>
          <p:spPr>
            <a:xfrm>
              <a:off x="3763476" y="4272520"/>
              <a:ext cx="2293219" cy="585479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Мәсі 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94A8A54-D57D-4F5B-893C-0667C9046303}"/>
              </a:ext>
            </a:extLst>
          </p:cNvPr>
          <p:cNvGrpSpPr/>
          <p:nvPr/>
        </p:nvGrpSpPr>
        <p:grpSpPr>
          <a:xfrm rot="5400000">
            <a:off x="7587060" y="-609991"/>
            <a:ext cx="2575594" cy="3503739"/>
            <a:chOff x="8779148" y="-66256"/>
            <a:chExt cx="3016601" cy="4784391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433F8265-6596-4BAF-A0E8-E2F9D2191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64" b="92227" l="10000" r="90000">
                          <a14:foregroundMark x1="36415" y1="91700" x2="44717" y2="91436"/>
                          <a14:foregroundMark x1="65849" y1="92358" x2="65849" y2="92358"/>
                          <a14:foregroundMark x1="47547" y1="9354" x2="58302" y2="8564"/>
                          <a14:foregroundMark x1="58302" y1="8564" x2="62453" y2="10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9148" y="-66256"/>
              <a:ext cx="3016601" cy="4320000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2151EE89-9EEC-4053-AC64-A8274FB40AB8}"/>
                </a:ext>
              </a:extLst>
            </p:cNvPr>
            <p:cNvSpPr txBox="1"/>
            <p:nvPr/>
          </p:nvSpPr>
          <p:spPr>
            <a:xfrm>
              <a:off x="9274374" y="4213808"/>
              <a:ext cx="2227227" cy="504327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Қамзол 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FCC18BB-269E-4ADD-B1A5-6A404327FE99}"/>
              </a:ext>
            </a:extLst>
          </p:cNvPr>
          <p:cNvGrpSpPr/>
          <p:nvPr/>
        </p:nvGrpSpPr>
        <p:grpSpPr>
          <a:xfrm>
            <a:off x="4138081" y="-103336"/>
            <a:ext cx="3387445" cy="5142751"/>
            <a:chOff x="4033728" y="-323976"/>
            <a:chExt cx="4853579" cy="6804987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AFC4B1CC-34DA-4A4E-A587-004EC5226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728" y="-323976"/>
              <a:ext cx="4853579" cy="6804987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E65E29-393A-462A-A5EA-21143018E981}"/>
                </a:ext>
              </a:extLst>
            </p:cNvPr>
            <p:cNvSpPr txBox="1"/>
            <p:nvPr/>
          </p:nvSpPr>
          <p:spPr>
            <a:xfrm>
              <a:off x="4976621" y="5648035"/>
              <a:ext cx="2967789" cy="488707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Қазақша  көйлек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5D90AF6-3888-43B8-89B2-E098DD9A8DE0}"/>
              </a:ext>
            </a:extLst>
          </p:cNvPr>
          <p:cNvGrpSpPr/>
          <p:nvPr/>
        </p:nvGrpSpPr>
        <p:grpSpPr>
          <a:xfrm rot="5400000">
            <a:off x="821335" y="-79505"/>
            <a:ext cx="1839470" cy="2244655"/>
            <a:chOff x="7004845" y="4346842"/>
            <a:chExt cx="3016602" cy="3678863"/>
          </a:xfrm>
        </p:grpSpPr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4E8F6804-A1C6-409C-9F98-1361150D3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02" b="94881" l="8000" r="91333">
                          <a14:foregroundMark x1="8000" y1="74403" x2="8000" y2="74403"/>
                          <a14:foregroundMark x1="27667" y1="90444" x2="40000" y2="94881"/>
                          <a14:foregroundMark x1="40000" y1="94881" x2="75000" y2="91126"/>
                          <a14:foregroundMark x1="54000" y1="64164" x2="44000" y2="64505"/>
                          <a14:foregroundMark x1="61000" y1="6826" x2="72000" y2="6143"/>
                          <a14:foregroundMark x1="72000" y1="6143" x2="75000" y2="7167"/>
                          <a14:foregroundMark x1="91333" y1="80205" x2="91333" y2="80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845" y="4346842"/>
              <a:ext cx="3016602" cy="2946214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51E452BF-A2BE-4FDC-8922-443F9F8F90F4}"/>
                </a:ext>
              </a:extLst>
            </p:cNvPr>
            <p:cNvSpPr txBox="1"/>
            <p:nvPr/>
          </p:nvSpPr>
          <p:spPr>
            <a:xfrm>
              <a:off x="7454984" y="7420391"/>
              <a:ext cx="2404018" cy="60531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Саптама етік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C21339F-229D-41C1-874A-6902450141EE}"/>
              </a:ext>
            </a:extLst>
          </p:cNvPr>
          <p:cNvGrpSpPr/>
          <p:nvPr/>
        </p:nvGrpSpPr>
        <p:grpSpPr>
          <a:xfrm>
            <a:off x="8123507" y="5328292"/>
            <a:ext cx="2290746" cy="1852844"/>
            <a:chOff x="-169248" y="4465971"/>
            <a:chExt cx="4314163" cy="2985317"/>
          </a:xfrm>
        </p:grpSpPr>
        <p:pic>
          <p:nvPicPr>
            <p:cNvPr id="26" name="Picture 28">
              <a:extLst>
                <a:ext uri="{FF2B5EF4-FFF2-40B4-BE49-F238E27FC236}">
                  <a16:creationId xmlns:a16="http://schemas.microsoft.com/office/drawing/2014/main" id="{3AC347B8-9078-42EC-B02C-1EE328FAB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48" y="4465971"/>
              <a:ext cx="4314163" cy="2918860"/>
            </a:xfrm>
            <a:prstGeom prst="rect">
              <a:avLst/>
            </a:prstGeom>
            <a:noFill/>
            <a:effectLst>
              <a:glow rad="317500">
                <a:schemeClr val="bg1">
                  <a:lumMod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B0FC987B-DB02-47EB-80AE-0A1F32C6437B}"/>
                </a:ext>
              </a:extLst>
            </p:cNvPr>
            <p:cNvSpPr txBox="1"/>
            <p:nvPr/>
          </p:nvSpPr>
          <p:spPr>
            <a:xfrm>
              <a:off x="1081827" y="6856217"/>
              <a:ext cx="2533634" cy="595071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Кебіс 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281CD14-DBDA-4318-A367-8F0E5F2B0E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5419" y="2222422"/>
            <a:ext cx="2661235" cy="3404876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8C397CA-9585-42EF-96A2-5F51E4F64226}"/>
              </a:ext>
            </a:extLst>
          </p:cNvPr>
          <p:cNvGrpSpPr/>
          <p:nvPr/>
        </p:nvGrpSpPr>
        <p:grpSpPr>
          <a:xfrm>
            <a:off x="2118217" y="1789562"/>
            <a:ext cx="2358253" cy="3449096"/>
            <a:chOff x="815280" y="3388489"/>
            <a:chExt cx="3616069" cy="4599325"/>
          </a:xfrm>
        </p:grpSpPr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C0E0231F-5C94-4D59-9CF0-DCC8A5E7DF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731" b="95896" l="44170" r="99647">
                          <a14:foregroundMark x1="46761" y1="35075" x2="44170" y2="41418"/>
                          <a14:foregroundMark x1="57126" y1="93843" x2="78563" y2="96082"/>
                          <a14:foregroundMark x1="78563" y1="96082" x2="85395" y2="95896"/>
                          <a14:foregroundMark x1="85395" y1="95896" x2="86219" y2="95896"/>
                          <a14:foregroundMark x1="96820" y1="38246" x2="99764" y2="42724"/>
                          <a14:foregroundMark x1="68433" y1="8396" x2="74912" y2="9328"/>
                          <a14:foregroundMark x1="74912" y1="9328" x2="75147" y2="9142"/>
                          <a14:foregroundMark x1="71378" y1="3731" x2="71378" y2="3731"/>
                          <a14:foregroundMark x1="71378" y1="4291" x2="71378" y2="42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50"/>
            <a:stretch/>
          </p:blipFill>
          <p:spPr bwMode="auto">
            <a:xfrm>
              <a:off x="815280" y="3388489"/>
              <a:ext cx="3616069" cy="3960000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1">
              <a:extLst>
                <a:ext uri="{FF2B5EF4-FFF2-40B4-BE49-F238E27FC236}">
                  <a16:creationId xmlns:a16="http://schemas.microsoft.com/office/drawing/2014/main" id="{A20B7D61-7977-473F-ADC9-CAF9DA257991}"/>
                </a:ext>
              </a:extLst>
            </p:cNvPr>
            <p:cNvSpPr txBox="1"/>
            <p:nvPr/>
          </p:nvSpPr>
          <p:spPr>
            <a:xfrm>
              <a:off x="1588629" y="7495315"/>
              <a:ext cx="2069369" cy="492499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Кебенек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5F52BE-0BAC-4EFB-8B86-6C981C8BE2E3}"/>
              </a:ext>
            </a:extLst>
          </p:cNvPr>
          <p:cNvGrpSpPr/>
          <p:nvPr/>
        </p:nvGrpSpPr>
        <p:grpSpPr>
          <a:xfrm rot="5400000">
            <a:off x="812556" y="4705652"/>
            <a:ext cx="2170926" cy="3288297"/>
            <a:chOff x="-4888044" y="-322208"/>
            <a:chExt cx="2687126" cy="5042170"/>
          </a:xfrm>
        </p:grpSpPr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id="{80E3528B-E6DD-4411-B3F1-7D14094CC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019" b="97484" l="5053" r="95579">
                          <a14:foregroundMark x1="37684" y1="7421" x2="48421" y2="9560"/>
                          <a14:foregroundMark x1="48421" y1="9560" x2="48421" y2="9560"/>
                          <a14:foregroundMark x1="65684" y1="9308" x2="62947" y2="3019"/>
                          <a14:foregroundMark x1="40842" y1="4906" x2="29474" y2="7799"/>
                          <a14:foregroundMark x1="29474" y1="7799" x2="18947" y2="22390"/>
                          <a14:foregroundMark x1="12238" y1="29605" x2="9075" y2="33007"/>
                          <a14:foregroundMark x1="12177" y1="29671" x2="12382" y2="29451"/>
                          <a14:foregroundMark x1="18947" y1="22390" x2="12863" y2="28934"/>
                          <a14:foregroundMark x1="6136" y1="36915" x2="5901" y2="38146"/>
                          <a14:foregroundMark x1="4708" y1="58196" x2="5263" y2="63648"/>
                          <a14:foregroundMark x1="5263" y1="63648" x2="10526" y2="69434"/>
                          <a14:foregroundMark x1="10526" y1="69434" x2="10526" y2="69434"/>
                          <a14:foregroundMark x1="17474" y1="90943" x2="28842" y2="97358"/>
                          <a14:foregroundMark x1="33410" y1="97615" x2="35478" y2="97732"/>
                          <a14:foregroundMark x1="87191" y1="97234" x2="93895" y2="92327"/>
                          <a14:foregroundMark x1="94505" y1="81761" x2="94540" y2="81159"/>
                          <a14:foregroundMark x1="93895" y1="92327" x2="94284" y2="85596"/>
                          <a14:foregroundMark x1="95165" y1="57876" x2="91579" y2="48553"/>
                          <a14:foregroundMark x1="24211" y1="91950" x2="52211" y2="96855"/>
                          <a14:foregroundMark x1="77045" y1="97421" x2="79789" y2="97484"/>
                          <a14:foregroundMark x1="52211" y1="96855" x2="76400" y2="97407"/>
                          <a14:foregroundMark x1="79789" y1="97484" x2="89053" y2="96226"/>
                          <a14:backgroundMark x1="5474" y1="38113" x2="211" y2="62264"/>
                          <a14:backgroundMark x1="9684" y1="31950" x2="10526" y2="34969"/>
                          <a14:backgroundMark x1="94737" y1="81761" x2="94737" y2="81761"/>
                          <a14:backgroundMark x1="94737" y1="81761" x2="99789" y2="87044"/>
                          <a14:backgroundMark x1="90947" y1="98742" x2="99158" y2="96226"/>
                          <a14:backgroundMark x1="74947" y1="99748" x2="77474" y2="99748"/>
                          <a14:backgroundMark x1="74526" y1="99623" x2="86737" y2="98994"/>
                          <a14:backgroundMark x1="86737" y1="98994" x2="89895" y2="99748"/>
                          <a14:backgroundMark x1="33053" y1="99371" x2="33053" y2="99371"/>
                          <a14:backgroundMark x1="34105" y1="98994" x2="72842" y2="99748"/>
                          <a14:backgroundMark x1="72842" y1="99748" x2="75579" y2="99119"/>
                          <a14:backgroundMark x1="13263" y1="32579" x2="13263" y2="32579"/>
                          <a14:backgroundMark x1="13263" y1="32201" x2="13263" y2="29686"/>
                          <a14:backgroundMark x1="4842" y1="60629" x2="6105" y2="59119"/>
                          <a14:backgroundMark x1="10526" y1="40503" x2="13684" y2="25660"/>
                          <a14:backgroundMark x1="96632" y1="57862" x2="97263" y2="81132"/>
                          <a14:backgroundMark x1="32421" y1="96855" x2="32421" y2="96855"/>
                          <a14:backgroundMark x1="32421" y1="96604" x2="25053" y2="95975"/>
                          <a14:backgroundMark x1="4421" y1="32579" x2="8211" y2="36226"/>
                          <a14:backgroundMark x1="9684" y1="33082" x2="11579" y2="29057"/>
                          <a14:backgroundMark x1="5895" y1="37862" x2="11579" y2="31950"/>
                          <a14:backgroundMark x1="11579" y1="31950" x2="13263" y2="279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8044" y="-322208"/>
              <a:ext cx="2687126" cy="4497400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1">
              <a:extLst>
                <a:ext uri="{FF2B5EF4-FFF2-40B4-BE49-F238E27FC236}">
                  <a16:creationId xmlns:a16="http://schemas.microsoft.com/office/drawing/2014/main" id="{F581615A-B7CE-4946-B136-444C88233837}"/>
                </a:ext>
              </a:extLst>
            </p:cNvPr>
            <p:cNvSpPr txBox="1"/>
            <p:nvPr/>
          </p:nvSpPr>
          <p:spPr>
            <a:xfrm>
              <a:off x="-4519906" y="4153640"/>
              <a:ext cx="2111214" cy="566322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Ішік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39A24E9-DA1D-40B3-85C5-69FFD4D17A2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3788"/>
          <a:stretch/>
        </p:blipFill>
        <p:spPr>
          <a:xfrm rot="16200000">
            <a:off x="7274077" y="2595170"/>
            <a:ext cx="3989606" cy="2715690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BD861AF-879E-495D-8374-3EB527D71F9C}"/>
              </a:ext>
            </a:extLst>
          </p:cNvPr>
          <p:cNvGrpSpPr/>
          <p:nvPr/>
        </p:nvGrpSpPr>
        <p:grpSpPr>
          <a:xfrm>
            <a:off x="3635582" y="4841227"/>
            <a:ext cx="2026835" cy="1920755"/>
            <a:chOff x="495217" y="574088"/>
            <a:chExt cx="2477637" cy="2513869"/>
          </a:xfrm>
        </p:grpSpPr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DE0BDBF8-CEEA-4CB0-9A99-84FC3FCB0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217" y="574088"/>
              <a:ext cx="2477637" cy="2167408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560585" y="2604578"/>
              <a:ext cx="2412269" cy="483379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Айыр қалпақ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61C798E-6410-47CD-8DA5-F8CD5740C97E}"/>
              </a:ext>
            </a:extLst>
          </p:cNvPr>
          <p:cNvGrpSpPr/>
          <p:nvPr/>
        </p:nvGrpSpPr>
        <p:grpSpPr>
          <a:xfrm>
            <a:off x="5232496" y="5041861"/>
            <a:ext cx="3166394" cy="2329933"/>
            <a:chOff x="2816247" y="247088"/>
            <a:chExt cx="3870653" cy="3186765"/>
          </a:xfrm>
        </p:grpSpPr>
        <p:pic>
          <p:nvPicPr>
            <p:cNvPr id="45" name="Picture 4">
              <a:extLst>
                <a:ext uri="{FF2B5EF4-FFF2-40B4-BE49-F238E27FC236}">
                  <a16:creationId xmlns:a16="http://schemas.microsoft.com/office/drawing/2014/main" id="{290DE1EA-FD54-447E-A7D9-B6DEC5617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892" b="93885" l="9961" r="89909">
                          <a14:foregroundMark x1="24580" y1="80576" x2="29625" y2="86511"/>
                          <a14:foregroundMark x1="29625" y1="86511" x2="37516" y2="88489"/>
                          <a14:foregroundMark x1="37516" y1="88489" x2="69599" y2="80576"/>
                          <a14:foregroundMark x1="69599" y1="80576" x2="72962" y2="73381"/>
                          <a14:foregroundMark x1="46831" y1="93885" x2="60673" y2="89568"/>
                          <a14:foregroundMark x1="60673" y1="89568" x2="61190" y2="879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247" y="247088"/>
              <a:ext cx="3870653" cy="2784065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1">
              <a:extLst>
                <a:ext uri="{FF2B5EF4-FFF2-40B4-BE49-F238E27FC236}">
                  <a16:creationId xmlns:a16="http://schemas.microsoft.com/office/drawing/2014/main" id="{B92E6ACA-E29A-409D-AAB2-80F600F14855}"/>
                </a:ext>
              </a:extLst>
            </p:cNvPr>
            <p:cNvSpPr txBox="1"/>
            <p:nvPr/>
          </p:nvSpPr>
          <p:spPr>
            <a:xfrm>
              <a:off x="3899421" y="2928699"/>
              <a:ext cx="1656932" cy="50515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Бөрік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186358" y="3409032"/>
            <a:ext cx="3126266" cy="2656835"/>
            <a:chOff x="-946638" y="2279664"/>
            <a:chExt cx="4793717" cy="3542856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6D32C1FC-E496-4E3A-98D4-CF8143BB0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6638" y="2279664"/>
              <a:ext cx="4793717" cy="3542856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1">
              <a:extLst>
                <a:ext uri="{FF2B5EF4-FFF2-40B4-BE49-F238E27FC236}">
                  <a16:creationId xmlns:a16="http://schemas.microsoft.com/office/drawing/2014/main" id="{FE224397-999F-4BB7-94C5-C3A7681B94D3}"/>
                </a:ext>
              </a:extLst>
            </p:cNvPr>
            <p:cNvSpPr txBox="1"/>
            <p:nvPr/>
          </p:nvSpPr>
          <p:spPr>
            <a:xfrm>
              <a:off x="672571" y="4882057"/>
              <a:ext cx="1726885" cy="492500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Тақия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406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s://ds02.infourok.ru/uploads/ex/0b58/00054eff-a0ee6768/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95" y="3860801"/>
            <a:ext cx="4799999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turkystan.kz/wp-content/uploads/2018/05/99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/>
          <a:stretch/>
        </p:blipFill>
        <p:spPr bwMode="auto">
          <a:xfrm>
            <a:off x="5654844" y="135815"/>
            <a:ext cx="4827504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fsd.multiurok.ru/html/2017/10/07/s_59d8f8db418b0/705442_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4" y="3907246"/>
            <a:ext cx="4800000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kz.otyrar.kz/wp-content/uploads/2018/09/%D0%9A%D3%A9%D1%82%D0%B5%D1%80%D0%BC%D0%B5%D0%BA-www.kazakhistory.ru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4" y="135815"/>
            <a:ext cx="4800000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3233481" y="3355412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Көтермек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3233481" y="7107135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Айгөлек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8697880" y="3333062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Аударыспақ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8697881" y="7060691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Арқантартыс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96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qazsaq.kz/wp-content/uploads/Ulttyq-ojyn-umyt-qalmasy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4734"/>
          <a:stretch/>
        </p:blipFill>
        <p:spPr bwMode="auto">
          <a:xfrm>
            <a:off x="5678905" y="123874"/>
            <a:ext cx="4692316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yrboyi.kz/wp-content/uploads/posts/2017-06/1497240844_81c0e7539b0eb4dc90c2455c3de0e7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5"/>
          <a:stretch/>
        </p:blipFill>
        <p:spPr bwMode="auto">
          <a:xfrm>
            <a:off x="5618404" y="3906538"/>
            <a:ext cx="4752817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karasayinfo.kz/wp-content/uploads/2019/09/b-j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/>
          <a:stretch/>
        </p:blipFill>
        <p:spPr bwMode="auto">
          <a:xfrm>
            <a:off x="433142" y="3906538"/>
            <a:ext cx="4693878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ds05.infourok.ru/uploads/ex/107f/001434be-9b9db3f1/hello_html_5a265ef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r="3360"/>
          <a:stretch/>
        </p:blipFill>
        <p:spPr bwMode="auto">
          <a:xfrm>
            <a:off x="409074" y="123874"/>
            <a:ext cx="4692316" cy="36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3233481" y="3355412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Ханталапай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8600508" y="3307758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Қыз қуу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3356307" y="7098530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Бәйге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8600507" y="7098530"/>
            <a:ext cx="1770713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Теңге алу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595336"/>
            <a:ext cx="3171217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ОТБАСЫ МҮШЕЛЕРІ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054163-AB89-4662-88B7-465A05BF4E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04" b="76431" l="59375" r="94063">
                        <a14:foregroundMark x1="60234" y1="55331" x2="61016" y2="68799"/>
                        <a14:foregroundMark x1="61016" y1="68799" x2="64219" y2="73288"/>
                        <a14:foregroundMark x1="64219" y1="73288" x2="73984" y2="75645"/>
                        <a14:foregroundMark x1="73984" y1="75645" x2="88906" y2="71942"/>
                        <a14:foregroundMark x1="88906" y1="71942" x2="90703" y2="65657"/>
                        <a14:foregroundMark x1="90703" y1="65657" x2="90000" y2="54545"/>
                        <a14:foregroundMark x1="93438" y1="53984" x2="93906" y2="57912"/>
                        <a14:foregroundMark x1="94063" y1="64198" x2="94063" y2="64198"/>
                        <a14:foregroundMark x1="66328" y1="76543" x2="66328" y2="76543"/>
                        <a14:foregroundMark x1="59453" y1="63412" x2="59453" y2="63412"/>
                        <a14:foregroundMark x1="79297" y1="25140" x2="79297" y2="25140"/>
                        <a14:foregroundMark x1="79141" y1="25926" x2="79141" y2="25926"/>
                        <a14:foregroundMark x1="81484" y1="21661" x2="81484" y2="21661"/>
                        <a14:foregroundMark x1="81484" y1="21661" x2="82969" y2="23457"/>
                        <a14:foregroundMark x1="81563" y1="19304" x2="82422" y2="19978"/>
                      </a14:backgroundRemoval>
                    </a14:imgEffect>
                    <a14:imgEffect>
                      <a14:brightnessContrast bright="5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8" t="15224" r="4125" b="17684"/>
          <a:stretch/>
        </p:blipFill>
        <p:spPr>
          <a:xfrm>
            <a:off x="8049330" y="3087523"/>
            <a:ext cx="2347432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18CF01-4A11-430A-B05E-3EEB31C267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0" b="86869" l="63125" r="88203">
                        <a14:foregroundMark x1="71250" y1="19978" x2="79375" y2="12795"/>
                        <a14:foregroundMark x1="79375" y1="12795" x2="84063" y2="19753"/>
                        <a14:foregroundMark x1="75313" y1="9652" x2="77500" y2="10213"/>
                        <a14:foregroundMark x1="71797" y1="83838" x2="76563" y2="83838"/>
                        <a14:foregroundMark x1="76563" y1="83838" x2="82578" y2="86869"/>
                        <a14:foregroundMark x1="78281" y1="27273" x2="77813" y2="28283"/>
                        <a14:foregroundMark x1="78203" y1="29293" x2="79609" y2="29854"/>
                        <a14:foregroundMark x1="82891" y1="26150" x2="82891" y2="26150"/>
                        <a14:foregroundMark x1="82891" y1="27385" x2="83047" y2="25701"/>
                        <a14:foregroundMark x1="72500" y1="17172" x2="77266" y2="15264"/>
                        <a14:foregroundMark x1="77266" y1="15264" x2="79531" y2="15825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6" t="6927" r="8460" b="7070"/>
          <a:stretch/>
        </p:blipFill>
        <p:spPr>
          <a:xfrm>
            <a:off x="2890679" y="3019402"/>
            <a:ext cx="1515054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DF15C1-E7A0-4035-AB70-C5D9DCAAB0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76" b="84400" l="8750" r="39922">
                        <a14:foregroundMark x1="39922" y1="54433" x2="39922" y2="64085"/>
                        <a14:foregroundMark x1="19063" y1="84400" x2="23828" y2="82267"/>
                        <a14:foregroundMark x1="23828" y1="82267" x2="24766" y2="82155"/>
                        <a14:foregroundMark x1="24219" y1="51627" x2="29609" y2="51066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2" t="6927" r="56946" b="7070"/>
          <a:stretch/>
        </p:blipFill>
        <p:spPr>
          <a:xfrm>
            <a:off x="54245" y="2355409"/>
            <a:ext cx="1833394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9FA52D-2D6C-476D-AECB-1ED9905936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805" b="84734" l="55000" r="91484">
                        <a14:foregroundMark x1="55547" y1="66036" x2="57422" y2="70888"/>
                        <a14:foregroundMark x1="55234" y1="77396" x2="55000" y2="80000"/>
                        <a14:foregroundMark x1="65000" y1="83669" x2="66797" y2="84734"/>
                        <a14:foregroundMark x1="88516" y1="57633" x2="88828" y2="60355"/>
                        <a14:foregroundMark x1="90859" y1="58698" x2="91484" y2="58698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8880" r="8095" b="8476"/>
          <a:stretch/>
        </p:blipFill>
        <p:spPr>
          <a:xfrm>
            <a:off x="5995639" y="2075064"/>
            <a:ext cx="2053691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E8C034-04AE-4F2C-B335-EBF5591A1D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90" b="77778" l="5547" r="42188">
                        <a14:foregroundMark x1="15156" y1="41414" x2="15156" y2="36251"/>
                        <a14:foregroundMark x1="23438" y1="22222" x2="28203" y2="24130"/>
                        <a14:foregroundMark x1="28203" y1="24130" x2="32500" y2="28620"/>
                        <a14:foregroundMark x1="32500" y1="28620" x2="34609" y2="34792"/>
                        <a14:foregroundMark x1="34609" y1="34792" x2="33828" y2="38272"/>
                        <a14:foregroundMark x1="26641" y1="20202" x2="26875" y2="20202"/>
                        <a14:foregroundMark x1="25781" y1="50954" x2="28047" y2="56902"/>
                        <a14:foregroundMark x1="28047" y1="56902" x2="25781" y2="48822"/>
                        <a14:foregroundMark x1="25781" y1="48822" x2="23047" y2="46240"/>
                        <a14:foregroundMark x1="6250" y1="73401" x2="9141" y2="60045"/>
                        <a14:foregroundMark x1="9141" y1="60045" x2="13438" y2="57464"/>
                        <a14:foregroundMark x1="13438" y1="57464" x2="24063" y2="63524"/>
                        <a14:foregroundMark x1="24063" y1="63524" x2="28828" y2="64422"/>
                        <a14:foregroundMark x1="28828" y1="64422" x2="39766" y2="60494"/>
                        <a14:foregroundMark x1="39766" y1="60494" x2="42422" y2="65769"/>
                        <a14:foregroundMark x1="42422" y1="65769" x2="40703" y2="72054"/>
                        <a14:foregroundMark x1="40703" y1="72054" x2="36719" y2="75421"/>
                        <a14:foregroundMark x1="36719" y1="75421" x2="26797" y2="73850"/>
                        <a14:foregroundMark x1="26797" y1="73850" x2="22031" y2="74860"/>
                        <a14:foregroundMark x1="22031" y1="74860" x2="12422" y2="71829"/>
                        <a14:foregroundMark x1="12422" y1="71829" x2="7969" y2="72840"/>
                        <a14:foregroundMark x1="7969" y1="72840" x2="6719" y2="70258"/>
                        <a14:foregroundMark x1="5313" y1="66667" x2="4531" y2="73850"/>
                        <a14:foregroundMark x1="4531" y1="73850" x2="8594" y2="78002"/>
                        <a14:foregroundMark x1="16068" y1="78909" x2="16888" y2="79009"/>
                        <a14:foregroundMark x1="8594" y1="78002" x2="14853" y2="78762"/>
                        <a14:foregroundMark x1="25530" y1="78053" x2="29297" y2="77217"/>
                        <a14:foregroundMark x1="20690" y1="79127" x2="21288" y2="78994"/>
                        <a14:foregroundMark x1="29297" y1="77217" x2="35234" y2="78002"/>
                        <a14:foregroundMark x1="41875" y1="77553" x2="41406" y2="70258"/>
                        <a14:foregroundMark x1="41406" y1="70258" x2="39141" y2="65095"/>
                        <a14:foregroundMark x1="41328" y1="59371" x2="41328" y2="59371"/>
                        <a14:foregroundMark x1="42188" y1="69921" x2="42188" y2="69921"/>
                        <a14:foregroundMark x1="5547" y1="70595" x2="5547" y2="70595"/>
                        <a14:foregroundMark x1="12109" y1="76094" x2="12109" y2="76094"/>
                        <a14:foregroundMark x1="16773" y1="77059" x2="19609" y2="77778"/>
                        <a14:foregroundMark x1="14297" y1="76431" x2="16086" y2="76885"/>
                        <a14:foregroundMark x1="22035" y1="77245" x2="25234" y2="76543"/>
                        <a14:foregroundMark x1="20049" y1="77681" x2="21836" y2="77289"/>
                        <a14:foregroundMark x1="28281" y1="24130" x2="24063" y2="21661"/>
                        <a14:foregroundMark x1="24063" y1="21661" x2="23125" y2="28171"/>
                        <a14:foregroundMark x1="23125" y1="28171" x2="24844" y2="34680"/>
                        <a14:foregroundMark x1="24844" y1="34680" x2="27969" y2="29293"/>
                        <a14:foregroundMark x1="27969" y1="29293" x2="28984" y2="23569"/>
                        <a14:foregroundMark x1="13828" y1="43659" x2="19141" y2="47475"/>
                        <a14:foregroundMark x1="13516" y1="45342" x2="13906" y2="47138"/>
                        <a14:backgroundMark x1="20391" y1="78451" x2="16641" y2="78451"/>
                        <a14:backgroundMark x1="21328" y1="78900" x2="25313" y2="78563"/>
                        <a14:backgroundMark x1="14844" y1="78788" x2="16328" y2="78227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" t="15224" r="56353" b="17684"/>
          <a:stretch/>
        </p:blipFill>
        <p:spPr>
          <a:xfrm>
            <a:off x="814916" y="4465957"/>
            <a:ext cx="2460864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A35945-1EDF-45CC-A565-490EE384DC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73" b="85089" l="4688" r="37656">
                        <a14:foregroundMark x1="26406" y1="16095" x2="21719" y2="13609"/>
                        <a14:foregroundMark x1="21719" y1="13609" x2="20234" y2="14911"/>
                        <a14:foregroundMark x1="7500" y1="65207" x2="7187" y2="71243"/>
                        <a14:foregroundMark x1="5234" y1="67692" x2="4688" y2="69941"/>
                        <a14:foregroundMark x1="22578" y1="44142" x2="23359" y2="51598"/>
                        <a14:foregroundMark x1="23359" y1="51598" x2="27187" y2="47456"/>
                        <a14:foregroundMark x1="27187" y1="47456" x2="30938" y2="39408"/>
                        <a14:foregroundMark x1="23281" y1="31243" x2="21797" y2="44260"/>
                        <a14:foregroundMark x1="11563" y1="77751" x2="13828" y2="83787"/>
                        <a14:foregroundMark x1="13828" y1="83787" x2="18516" y2="85917"/>
                        <a14:foregroundMark x1="18516" y1="85917" x2="23672" y2="85207"/>
                        <a14:foregroundMark x1="23672" y1="85207" x2="27891" y2="82249"/>
                        <a14:foregroundMark x1="27891" y1="82249" x2="29688" y2="77396"/>
                        <a14:foregroundMark x1="25469" y1="68521" x2="30703" y2="72426"/>
                        <a14:foregroundMark x1="23828" y1="55740" x2="27422" y2="56095"/>
                        <a14:foregroundMark x1="37188" y1="47101" x2="37656" y2="55148"/>
                        <a14:foregroundMark x1="17578" y1="62485" x2="19141" y2="64852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1" t="8880" r="59967" b="8476"/>
          <a:stretch/>
        </p:blipFill>
        <p:spPr>
          <a:xfrm>
            <a:off x="5158685" y="4698726"/>
            <a:ext cx="1891007" cy="28799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8017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595336"/>
            <a:ext cx="3171217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ҰЛТТЫҚ ЫДЫС-АЯҚ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3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595336"/>
            <a:ext cx="3171217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ҰЛТТЫҚ ТАҒАМДАР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817730" y="1371599"/>
            <a:ext cx="2335377" cy="1913063"/>
            <a:chOff x="1817729" y="1371598"/>
            <a:chExt cx="2335377" cy="1913063"/>
          </a:xfrm>
        </p:grpSpPr>
        <p:sp>
          <p:nvSpPr>
            <p:cNvPr id="3" name="TextBox 2"/>
            <p:cNvSpPr txBox="1"/>
            <p:nvPr/>
          </p:nvSpPr>
          <p:spPr>
            <a:xfrm>
              <a:off x="2134080" y="2876515"/>
              <a:ext cx="1702676" cy="408146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Бауырсақ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  <p:pic>
          <p:nvPicPr>
            <p:cNvPr id="6" name="Picture 2" descr="https://im0-tub-kz.yandex.net/i?id=bb830a9b70b60d241d64df82339d475f-l&amp;n=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22" b="94591" l="10278" r="902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729" y="1371598"/>
              <a:ext cx="2335377" cy="1559081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8544394" y="4930905"/>
            <a:ext cx="1783915" cy="1607572"/>
            <a:chOff x="2478136" y="2884314"/>
            <a:chExt cx="2004302" cy="168762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8196" name="Picture 4" descr="http://static.ernur.kz/article/5c8b6c2ea401d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135" b="89724" l="5700" r="97500">
                          <a14:foregroundMark x1="24700" y1="32055" x2="66600" y2="28221"/>
                          <a14:foregroundMark x1="54300" y1="13804" x2="76800" y2="34356"/>
                          <a14:foregroundMark x1="23500" y1="25920" x2="50800" y2="134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136" y="2884314"/>
              <a:ext cx="2004302" cy="130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628949" y="4143464"/>
              <a:ext cx="1702675" cy="42847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Талқан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8721166" y="2727818"/>
            <a:ext cx="1556013" cy="1785009"/>
            <a:chOff x="4261833" y="2751119"/>
            <a:chExt cx="2157303" cy="1866862"/>
          </a:xfrm>
        </p:grpSpPr>
        <p:pic>
          <p:nvPicPr>
            <p:cNvPr id="8202" name="Picture 10" descr="https://pbs.twimg.com/media/C3_E7GJXUAAMAWu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833" y="2751119"/>
              <a:ext cx="2157303" cy="1440000"/>
            </a:xfrm>
            <a:prstGeom prst="ellipse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489146" y="4191119"/>
              <a:ext cx="1702676" cy="426862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Майсөк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776783" y="1588355"/>
            <a:ext cx="1944383" cy="1912761"/>
            <a:chOff x="7209535" y="2664114"/>
            <a:chExt cx="2493075" cy="222530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8204" name="Picture 12" descr="https://ortalyq.kz/wp-content/uploads/2020/06/s1200-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535" y="2664114"/>
              <a:ext cx="2493075" cy="1800000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665060" y="4414584"/>
              <a:ext cx="1702677" cy="47483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Қымыз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075858" y="3002113"/>
            <a:ext cx="2153282" cy="2208146"/>
            <a:chOff x="1268065" y="4375995"/>
            <a:chExt cx="1821053" cy="2208146"/>
          </a:xfrm>
        </p:grpSpPr>
        <p:pic>
          <p:nvPicPr>
            <p:cNvPr id="8208" name="Picture 16" descr="http://www.camilch.com/wp-content/uploads/2020/08/camel_milk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065" y="4375995"/>
              <a:ext cx="1821053" cy="1800000"/>
            </a:xfrm>
            <a:prstGeom prst="ellipse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327253" y="6175995"/>
              <a:ext cx="1702676" cy="408146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Шұбат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09922" y="2930679"/>
            <a:ext cx="2406625" cy="1872394"/>
            <a:chOff x="3000144" y="4692781"/>
            <a:chExt cx="2700000" cy="2165221"/>
          </a:xfrm>
        </p:grpSpPr>
        <p:pic>
          <p:nvPicPr>
            <p:cNvPr id="8210" name="Picture 18" descr="https://s.fishki.net/upload/users/2020/05/11/1109638/7a1e32e584ecaf234b5cfabd008fb6ff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144" y="4692781"/>
              <a:ext cx="2700000" cy="1800000"/>
            </a:xfrm>
            <a:prstGeom prst="ellipse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498806" y="6386025"/>
              <a:ext cx="1702675" cy="471977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Қазақ еті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sp>
        <p:nvSpPr>
          <p:cNvPr id="13" name="AutoShape 20" descr="https://frankfurt.apollo.olxcdn.com/v1/files/h9qf91gp11wd1-KZ/image;s=644x46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2" descr="https://frankfurt.apollo.olxcdn.com/v1/files/h9qf91gp11wd1-KZ/image;s=644x461"/>
          <p:cNvSpPr>
            <a:spLocks noChangeAspect="1" noChangeArrowheads="1"/>
          </p:cNvSpPr>
          <p:nvPr/>
        </p:nvSpPr>
        <p:spPr bwMode="auto">
          <a:xfrm>
            <a:off x="307974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4" descr="https://frankfurt.apollo.olxcdn.com/v1/files/h9qf91gp11wd1-KZ/image;s=644x46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26" descr="https://frankfurt.apollo.olxcdn.com/v1/files/h9qf91gp11wd1-KZ/image;s=644x46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28" descr="https://meatinfo.ru/data/tradeboard/383474/tradeboardRFsvv9_img.JPG"/>
          <p:cNvSpPr>
            <a:spLocks noChangeAspect="1" noChangeArrowheads="1"/>
          </p:cNvSpPr>
          <p:nvPr/>
        </p:nvSpPr>
        <p:spPr bwMode="auto">
          <a:xfrm>
            <a:off x="765175" y="4651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30" descr="https://meatinfo.ru/data/tradeboard/383474/tradeboardRFsvv9_img.JPG"/>
          <p:cNvSpPr>
            <a:spLocks noChangeAspect="1" noChangeArrowheads="1"/>
          </p:cNvSpPr>
          <p:nvPr/>
        </p:nvSpPr>
        <p:spPr bwMode="auto">
          <a:xfrm>
            <a:off x="917575" y="6175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32" descr="https://meatinfo.ru/data/tradeboard/383474/tradeboardRFsvv9_img.JPG"/>
          <p:cNvSpPr>
            <a:spLocks noChangeAspect="1" noChangeArrowheads="1"/>
          </p:cNvSpPr>
          <p:nvPr/>
        </p:nvSpPr>
        <p:spPr bwMode="auto">
          <a:xfrm>
            <a:off x="1069975" y="769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2672455" y="3276625"/>
            <a:ext cx="2328600" cy="1862373"/>
            <a:chOff x="-154537" y="2795664"/>
            <a:chExt cx="3036944" cy="2429564"/>
          </a:xfrm>
        </p:grpSpPr>
        <p:pic>
          <p:nvPicPr>
            <p:cNvPr id="8226" name="Picture 34" descr="https://s00.yaplakal.com/pics/pics_original/6/5/2/12904256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537" y="2795664"/>
              <a:ext cx="3036944" cy="2024629"/>
            </a:xfrm>
            <a:prstGeom prst="ellipse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26730" y="4692780"/>
              <a:ext cx="1702676" cy="532448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Қазы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55575" y="5205535"/>
            <a:ext cx="2360971" cy="2120227"/>
            <a:chOff x="443677" y="4930905"/>
            <a:chExt cx="2228778" cy="2229105"/>
          </a:xfrm>
        </p:grpSpPr>
        <p:pic>
          <p:nvPicPr>
            <p:cNvPr id="8228" name="Picture 36" descr="https://qazaqytoi.kz/wp-content/uploads/2019/05/31072017121548_22-e1556872302151-1024x827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77" y="4930905"/>
              <a:ext cx="2228778" cy="1800000"/>
            </a:xfrm>
            <a:prstGeom prst="ellipse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651706" y="6730905"/>
              <a:ext cx="2020749" cy="429105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Құйрық-бауыр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sp>
        <p:nvSpPr>
          <p:cNvPr id="27" name="AutoShape 38" descr="http://nashmagazin.gradmedia.kz/wp-content/uploads/2021/05/kurt-600x499.jpg"/>
          <p:cNvSpPr>
            <a:spLocks noChangeAspect="1" noChangeArrowheads="1"/>
          </p:cNvSpPr>
          <p:nvPr/>
        </p:nvSpPr>
        <p:spPr bwMode="auto">
          <a:xfrm>
            <a:off x="1222375" y="922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2892663" y="5262789"/>
            <a:ext cx="2315744" cy="2189872"/>
            <a:chOff x="2830100" y="5244513"/>
            <a:chExt cx="2315744" cy="2189872"/>
          </a:xfrm>
        </p:grpSpPr>
        <p:pic>
          <p:nvPicPr>
            <p:cNvPr id="8232" name="Picture 40" descr="https://aqmeshit-aptalygy.kz/wp-content/uploads/2021/05/bdab401d-5717-4101-9c9f-81af13329e92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7" r="10614"/>
            <a:stretch/>
          </p:blipFill>
          <p:spPr bwMode="auto">
            <a:xfrm>
              <a:off x="2830100" y="5244513"/>
              <a:ext cx="2315744" cy="1800000"/>
            </a:xfrm>
            <a:prstGeom prst="ellipse">
              <a:avLst/>
            </a:prstGeom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072929" y="7026239"/>
              <a:ext cx="1702676" cy="408146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Құрт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631911" y="5065565"/>
            <a:ext cx="3156954" cy="2376273"/>
            <a:chOff x="5631911" y="5065564"/>
            <a:chExt cx="3156954" cy="2376273"/>
          </a:xfrm>
        </p:grpSpPr>
        <p:pic>
          <p:nvPicPr>
            <p:cNvPr id="8234" name="Picture 42" descr="https://im0-tub-kz.yandex.net/i?id=63bc3fa6aba66e22b805d012d6718192-l&amp;n=1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3" b="100000" l="278" r="100000">
                          <a14:backgroundMark x1="12963" y1="11359" x2="35741" y2="14922"/>
                          <a14:backgroundMark x1="45648" y1="8463" x2="60463" y2="2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535" y="5065564"/>
              <a:ext cx="2830702" cy="2065393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5631911" y="7033691"/>
              <a:ext cx="3156954" cy="408146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2000" b="1" dirty="0">
                  <a:solidFill>
                    <a:srgbClr val="FF0000"/>
                  </a:solidFill>
                  <a:latin typeface="Academy.kz" pitchFamily="2" charset="0"/>
                </a:rPr>
                <a:t>Ірімшік-уыз</a:t>
              </a:r>
              <a:endParaRPr lang="ru-RU" sz="2000" b="1" dirty="0">
                <a:solidFill>
                  <a:srgbClr val="FF0000"/>
                </a:solidFill>
                <a:latin typeface="Academy.kz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5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532542" y="1572533"/>
            <a:ext cx="3615886" cy="113877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ҰЛТТЫҚ </a:t>
            </a:r>
          </a:p>
          <a:p>
            <a:pPr algn="ctr"/>
            <a:r>
              <a:rPr lang="kk-K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САЛТ-ДӘСТҮР</a:t>
            </a:r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6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595336"/>
            <a:ext cx="3171217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ҰЛТТЫҚ КИІМДЕР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24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5C8C45-09CB-4616-8912-0D41FCF0D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0280" r="13984" b="29661"/>
          <a:stretch/>
        </p:blipFill>
        <p:spPr bwMode="auto">
          <a:xfrm>
            <a:off x="-1" y="-41615"/>
            <a:ext cx="10626726" cy="76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72A4B-5E28-4A1D-B00D-6D06952D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2" b="88922" l="3286" r="98686">
                        <a14:foregroundMark x1="27820" y1="8715" x2="37788" y2="6647"/>
                        <a14:foregroundMark x1="37788" y1="6647" x2="42716" y2="7090"/>
                        <a14:foregroundMark x1="42716" y1="7090" x2="65024" y2="2068"/>
                        <a14:foregroundMark x1="65024" y1="2068" x2="69589" y2="2202"/>
                        <a14:foregroundMark x1="70608" y1="3061" x2="74261" y2="8715"/>
                        <a14:foregroundMark x1="70062" y1="2216" x2="70437" y2="2797"/>
                        <a14:foregroundMark x1="74261" y1="8715" x2="75502" y2="8419"/>
                        <a14:foregroundMark x1="23877" y1="77991" x2="36035" y2="87297"/>
                        <a14:foregroundMark x1="36035" y1="87297" x2="63490" y2="89069"/>
                        <a14:foregroundMark x1="63490" y1="89069" x2="75977" y2="79764"/>
                        <a14:foregroundMark x1="93100" y1="43131" x2="98175" y2="43131"/>
                        <a14:foregroundMark x1="98175" y1="43131" x2="98686" y2="41654"/>
                        <a14:foregroundMark x1="1752" y1="41654" x2="6572" y2="44461"/>
                        <a14:foregroundMark x1="6572" y1="44461" x2="8251" y2="44313"/>
                        <a14:foregroundMark x1="3286" y1="42097" x2="3578" y2="55391"/>
                        <a14:foregroundMark x1="25082" y1="86115" x2="29938" y2="86411"/>
                        <a14:foregroundMark x1="70865" y1="86411" x2="75137" y2="84195"/>
                        <a14:foregroundMark x1="70135" y1="5022" x2="70135" y2="5022"/>
                        <a14:backgroundMark x1="69770" y1="2363" x2="69770" y2="2363"/>
                        <a14:backgroundMark x1="69186" y1="2363" x2="69186" y2="2363"/>
                        <a14:backgroundMark x1="69478" y1="2806" x2="69953" y2="3250"/>
                        <a14:backgroundMark x1="70391" y1="3250" x2="70756" y2="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1313234" y="1371601"/>
            <a:ext cx="8054502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3754A-18C7-4FDA-A0F7-72BBFEE50F2E}"/>
              </a:ext>
            </a:extLst>
          </p:cNvPr>
          <p:cNvSpPr txBox="1"/>
          <p:nvPr/>
        </p:nvSpPr>
        <p:spPr>
          <a:xfrm>
            <a:off x="3725695" y="1595336"/>
            <a:ext cx="3171217" cy="12163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kk-K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K Abaddon.kz" panose="02020500000000000000" pitchFamily="18" charset="0"/>
              </a:rPr>
              <a:t>ҰЛТТЫҚ АСПАПТАР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K Abaddon.kz" panose="02020500000000000000" pitchFamily="18" charset="0"/>
            </a:endParaRPr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6C8C3D8B-1597-4AC2-B6DA-B0CE5FDD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07" y="5354345"/>
            <a:ext cx="3602005" cy="240044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6">
            <a:extLst>
              <a:ext uri="{FF2B5EF4-FFF2-40B4-BE49-F238E27FC236}">
                <a16:creationId xmlns:a16="http://schemas.microsoft.com/office/drawing/2014/main" id="{4AFBEADB-CE9E-490F-8943-754327E88F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7741" y="6868575"/>
            <a:ext cx="2673769" cy="267376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824560" y="1492809"/>
            <a:ext cx="1457209" cy="4155490"/>
            <a:chOff x="-32726" y="795618"/>
            <a:chExt cx="2145900" cy="5595010"/>
          </a:xfrm>
        </p:grpSpPr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79BF3AAC-39F1-4BE0-932A-C1C9C4E195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8" r="35691"/>
            <a:stretch/>
          </p:blipFill>
          <p:spPr bwMode="auto">
            <a:xfrm>
              <a:off x="-32726" y="795618"/>
              <a:ext cx="2145900" cy="50411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44272" y="5893354"/>
              <a:ext cx="2068902" cy="49727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Домбыра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2061" y="4566067"/>
            <a:ext cx="2386456" cy="1802505"/>
            <a:chOff x="1804236" y="2869380"/>
            <a:chExt cx="3514317" cy="2426917"/>
          </a:xfrm>
        </p:grpSpPr>
        <p:pic>
          <p:nvPicPr>
            <p:cNvPr id="12" name="Picture 38">
              <a:extLst>
                <a:ext uri="{FF2B5EF4-FFF2-40B4-BE49-F238E27FC236}">
                  <a16:creationId xmlns:a16="http://schemas.microsoft.com/office/drawing/2014/main" id="{BEE467DC-A483-43A0-9EBD-C6D7CF8682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" t="18740" r="5630" b="8386"/>
            <a:stretch/>
          </p:blipFill>
          <p:spPr bwMode="auto">
            <a:xfrm>
              <a:off x="1804236" y="2869380"/>
              <a:ext cx="3514317" cy="2122699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1913811" y="4799023"/>
              <a:ext cx="2149918" cy="49727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Шаңқобыз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306124" y="2533790"/>
            <a:ext cx="1856091" cy="3301313"/>
            <a:chOff x="4518844" y="542345"/>
            <a:chExt cx="2733297" cy="4444932"/>
          </a:xfrm>
        </p:grpSpPr>
        <p:pic>
          <p:nvPicPr>
            <p:cNvPr id="15" name="Picture 20">
              <a:extLst>
                <a:ext uri="{FF2B5EF4-FFF2-40B4-BE49-F238E27FC236}">
                  <a16:creationId xmlns:a16="http://schemas.microsoft.com/office/drawing/2014/main" id="{2CBF65CC-9AF3-43FC-8110-096CB505A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844" y="542345"/>
              <a:ext cx="2733297" cy="4102094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5061699" y="4490003"/>
              <a:ext cx="2013727" cy="49727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Қылқобыз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577908" y="1784149"/>
            <a:ext cx="2250570" cy="1595798"/>
            <a:chOff x="6447740" y="327933"/>
            <a:chExt cx="3314211" cy="2148605"/>
          </a:xfrm>
        </p:grpSpPr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68834D6D-577B-4FB6-A2EF-CC2E548D1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740" y="327933"/>
              <a:ext cx="3314211" cy="1851387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7224902" y="1979264"/>
              <a:ext cx="2313222" cy="49727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Сазсырнай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0992" y="5956046"/>
            <a:ext cx="3087592" cy="1543796"/>
            <a:chOff x="250992" y="5956045"/>
            <a:chExt cx="3087592" cy="1543796"/>
          </a:xfrm>
        </p:grpSpPr>
        <p:pic>
          <p:nvPicPr>
            <p:cNvPr id="6" name="Picture 30">
              <a:extLst>
                <a:ext uri="{FF2B5EF4-FFF2-40B4-BE49-F238E27FC236}">
                  <a16:creationId xmlns:a16="http://schemas.microsoft.com/office/drawing/2014/main" id="{B1A5D4C9-0915-42AE-A448-81AA73198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92" y="5956045"/>
              <a:ext cx="3087592" cy="1543796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1235379" y="6937405"/>
              <a:ext cx="1390878" cy="369332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Сыбызғы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0239C08D-30AE-4E9C-AE14-FCAA600766AC}"/>
              </a:ext>
            </a:extLst>
          </p:cNvPr>
          <p:cNvSpPr txBox="1"/>
          <p:nvPr/>
        </p:nvSpPr>
        <p:spPr>
          <a:xfrm>
            <a:off x="4494762" y="6725106"/>
            <a:ext cx="1118819" cy="369322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 wrap="square" lIns="91431" tIns="45715" rIns="91431" bIns="4571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dirty="0">
                <a:solidFill>
                  <a:srgbClr val="FF0000"/>
                </a:solidFill>
                <a:latin typeface="Academy.kz" panose="02000503000000020003" pitchFamily="2" charset="0"/>
              </a:rPr>
              <a:t>Жетіген</a:t>
            </a:r>
            <a:endParaRPr lang="ru-RU" dirty="0">
              <a:solidFill>
                <a:srgbClr val="FF0000"/>
              </a:solidFill>
              <a:latin typeface="Academy.kz" panose="02000503000000020003" pitchFamily="2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8469690" y="5262069"/>
            <a:ext cx="1998383" cy="2044667"/>
            <a:chOff x="7624893" y="4751864"/>
            <a:chExt cx="2942837" cy="2752969"/>
          </a:xfrm>
        </p:grpSpPr>
        <p:pic>
          <p:nvPicPr>
            <p:cNvPr id="23" name="Picture 42" descr="Дауылпаз — тюркский народный ударный музыкальный инструмент. ">
              <a:extLst>
                <a:ext uri="{FF2B5EF4-FFF2-40B4-BE49-F238E27FC236}">
                  <a16:creationId xmlns:a16="http://schemas.microsoft.com/office/drawing/2014/main" id="{888F3D21-BA6D-43B5-BF80-9C17BA894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93" y="4751864"/>
              <a:ext cx="2942837" cy="2169834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8488569" y="7007559"/>
              <a:ext cx="1647585" cy="49727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Дауылпаз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653565" y="2925451"/>
            <a:ext cx="1704958" cy="2051628"/>
            <a:chOff x="8056993" y="2179320"/>
            <a:chExt cx="2510737" cy="2762339"/>
          </a:xfrm>
        </p:grpSpPr>
        <p:pic>
          <p:nvPicPr>
            <p:cNvPr id="26" name="Picture 32">
              <a:extLst>
                <a:ext uri="{FF2B5EF4-FFF2-40B4-BE49-F238E27FC236}">
                  <a16:creationId xmlns:a16="http://schemas.microsoft.com/office/drawing/2014/main" id="{CA52AAE6-53ED-41B1-9084-E613AEFA4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9429">
                          <a14:foregroundMark x1="60143" y1="85714" x2="93429" y2="57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993" y="2179320"/>
              <a:ext cx="2510737" cy="2510737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8488568" y="4444385"/>
              <a:ext cx="2079162" cy="49727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Даңғыра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203246" y="3689164"/>
            <a:ext cx="1118819" cy="2709549"/>
            <a:chOff x="6646504" y="2342345"/>
            <a:chExt cx="1647583" cy="3648173"/>
          </a:xfrm>
        </p:grpSpPr>
        <p:pic>
          <p:nvPicPr>
            <p:cNvPr id="29" name="Picture 18">
              <a:extLst>
                <a:ext uri="{FF2B5EF4-FFF2-40B4-BE49-F238E27FC236}">
                  <a16:creationId xmlns:a16="http://schemas.microsoft.com/office/drawing/2014/main" id="{18161596-ECAC-47D2-A088-35680F8B8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701" y="2342345"/>
              <a:ext cx="1451144" cy="3298054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6646504" y="5493244"/>
              <a:ext cx="1647583" cy="497274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Шертер</a:t>
              </a:r>
              <a:endParaRPr lang="ru-RU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882880" y="2260059"/>
            <a:ext cx="2423089" cy="2296714"/>
            <a:chOff x="1330097" y="605282"/>
            <a:chExt cx="3568263" cy="3092328"/>
          </a:xfrm>
        </p:grpSpPr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id="{E33288FD-5F15-414D-8D6F-CE52B6BB4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097" y="605282"/>
              <a:ext cx="3568263" cy="2676337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1">
              <a:extLst>
                <a:ext uri="{FF2B5EF4-FFF2-40B4-BE49-F238E27FC236}">
                  <a16:creationId xmlns:a16="http://schemas.microsoft.com/office/drawing/2014/main" id="{0239C08D-30AE-4E9C-AE14-FCAA600766AC}"/>
                </a:ext>
              </a:extLst>
            </p:cNvPr>
            <p:cNvSpPr txBox="1"/>
            <p:nvPr/>
          </p:nvSpPr>
          <p:spPr>
            <a:xfrm>
              <a:off x="2113175" y="3034578"/>
              <a:ext cx="1647583" cy="663032"/>
            </a:xfrm>
            <a:prstGeom prst="rect">
              <a:avLst/>
            </a:prstGeom>
            <a:solidFill>
              <a:srgbClr val="FFC000"/>
            </a:solidFill>
            <a:effectLst>
              <a:glow rad="228600">
                <a:schemeClr val="accent3">
                  <a:satMod val="175000"/>
                  <a:alpha val="40000"/>
                </a:schemeClr>
              </a:glow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k-KZ" dirty="0">
                  <a:solidFill>
                    <a:srgbClr val="FF0000"/>
                  </a:solidFill>
                  <a:latin typeface="Academy.kz" panose="02000503000000020003" pitchFamily="2" charset="0"/>
                </a:rPr>
                <a:t>Адырна</a:t>
              </a:r>
            </a:p>
            <a:p>
              <a:pPr algn="ctr"/>
              <a:endParaRPr lang="ru-RU" sz="800" dirty="0">
                <a:solidFill>
                  <a:srgbClr val="FF0000"/>
                </a:solidFill>
                <a:latin typeface="Academy.kz" panose="02000503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439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3105</TotalTime>
  <Words>1186</Words>
  <Application>Microsoft Office PowerPoint</Application>
  <PresentationFormat>Произвольный</PresentationFormat>
  <Paragraphs>186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Academy.kz</vt:lpstr>
      <vt:lpstr>Arial</vt:lpstr>
      <vt:lpstr>Arial</vt:lpstr>
      <vt:lpstr>AsylbekM08Matura.kz</vt:lpstr>
      <vt:lpstr>Calibri</vt:lpstr>
      <vt:lpstr>Calibri Light</vt:lpstr>
      <vt:lpstr>FK Abaddon.kz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ChipService</cp:lastModifiedBy>
  <cp:revision>152</cp:revision>
  <cp:lastPrinted>2022-03-11T20:52:21Z</cp:lastPrinted>
  <dcterms:created xsi:type="dcterms:W3CDTF">2022-02-07T03:45:00Z</dcterms:created>
  <dcterms:modified xsi:type="dcterms:W3CDTF">2022-03-11T20:52:50Z</dcterms:modified>
</cp:coreProperties>
</file>