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</p:sldIdLst>
  <p:sldSz cx="14630400" cy="8229600"/>
  <p:notesSz cx="8229600" cy="14630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09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9347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Ауырлық күші әсерінен дененің қозғалысы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631281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 сіз ауырлық күші әсерінен дене қалай қозғалатынын үйренесіз: түсу уақытын, ең үлкен биіктікті, ұшу қашықтығын анықтауды білесіз және дене жоғары немесе бұрышпен лақтырылғанда не болатынын түсінесіз.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80714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9.2.2.8 – тартылыс өрісіндегі дененің қозғалысын сипаттайтын шамаларды анықтау.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4665464"/>
            <a:ext cx="7556421" cy="2470547"/>
          </a:xfrm>
          <a:prstGeom prst="roundRect">
            <a:avLst>
              <a:gd name="adj" fmla="val 3374"/>
            </a:avLst>
          </a:prstGeom>
          <a:solidFill>
            <a:srgbClr val="D2D2E0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4960739"/>
            <a:ext cx="248007" cy="1983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38513" y="4913352"/>
            <a:ext cx="67133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Құндылық: Бірлік және ынтымақ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438513" y="5409486"/>
            <a:ext cx="67133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Апта дәйексөзі: «Бірлік түбі – береке.»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438513" y="5905619"/>
            <a:ext cx="67133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Жұптық және топтық жұмыста өзара көмек, ынтымақтастық, жауапкершілік арқылы қазақтың «асар» дәстүрі үлгісінде бірігіп жұмыс істеудің маңызын түсінеміз.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3568"/>
            <a:ext cx="1015686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Көлденең лақтырылған дененің қозғалысы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5984319"/>
            <a:ext cx="560296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 көлденең лақтырғанда (мысалы, жартастан немесе биік мұнарадан), оның қозғалысы екі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тәуелсіз қозғалысқа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бөлінеді.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888480" y="2039660"/>
            <a:ext cx="6955631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Қозғалыс екі ось бойынша бөлек қарастырылады: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888480" y="3007043"/>
            <a:ext cx="6955631" cy="1863447"/>
          </a:xfrm>
          <a:prstGeom prst="roundRect">
            <a:avLst>
              <a:gd name="adj" fmla="val 447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094458" y="3213021"/>
            <a:ext cx="44398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OX осі бойынша – көлденең қозғалыс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094458" y="3721537"/>
            <a:ext cx="65436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Теңүдемелі қозғалыс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58" y="4262318"/>
            <a:ext cx="1848207" cy="402193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6888480" y="5068848"/>
            <a:ext cx="6955631" cy="2013823"/>
          </a:xfrm>
          <a:prstGeom prst="roundRect">
            <a:avLst>
              <a:gd name="adj" fmla="val 413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7094458" y="5274826"/>
            <a:ext cx="35948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OY осі бойынша – тік қозғалыс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094458" y="5783342"/>
            <a:ext cx="65436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Тек ауырлық күші →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g үдеумен теңүдемелі қозғалыс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458" y="6324124"/>
            <a:ext cx="1265158" cy="5525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6BBF6F-FF30-4BD9-8C5A-83B8C2144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05" y="2084011"/>
            <a:ext cx="3592592" cy="3592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075" y="545187"/>
            <a:ext cx="7557849" cy="991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Көлденең ұшу қашықтығы және жылдамдық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075" y="1932980"/>
            <a:ext cx="2379464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X осі бойынша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075" y="2388989"/>
            <a:ext cx="358544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v₀ жылдамдығымен ұшады: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75" y="2821067"/>
            <a:ext cx="1150025" cy="852249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75" y="3851672"/>
            <a:ext cx="1328499" cy="576977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75" y="4607004"/>
            <a:ext cx="2868335" cy="290000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773097" y="1932980"/>
            <a:ext cx="3585448" cy="594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Траекторияның кез келген нүктесіндегі лездік жылдамдық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097" y="2706172"/>
            <a:ext cx="1764744" cy="677823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773097" y="3562350"/>
            <a:ext cx="3585448" cy="761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– тік бұрышты үшбұрыш жылдамдықтарының диагоналінің ұзындығы (Пифагор теоремасы бойынша).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3097" y="4501872"/>
            <a:ext cx="2868335" cy="6618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06041"/>
            <a:ext cx="105086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 көкжиекке бұрыш жасай лақтырылған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03788" y="1900595"/>
            <a:ext cx="724650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Қозғалыстың тәуелсіздік принципі бойынша қозғалыс OX және OY осьтері бойынша бөлек қарастырылады. Содан кейін теңдеулер жүйесі құрылады.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03789" y="3051572"/>
            <a:ext cx="57816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X осі бойынша – теңүдемелі қозғалыс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03789" y="3441026"/>
            <a:ext cx="32086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Y осі бойынша: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03788" y="3949542"/>
            <a:ext cx="724650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ең үлкен биіктікке көтеріледі –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теңбаяулаған қозғалыс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3788" y="4654035"/>
            <a:ext cx="724650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ең үлкен биіктіктен түседі – теңүдемелі қозғалыс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3D1BEB-613D-40EE-BB4C-ACA4F846C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0" y="1871543"/>
            <a:ext cx="4762500" cy="47910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4973"/>
            <a:ext cx="890147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Бұрышпен лақтырылған дененің формулалары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47825"/>
            <a:ext cx="5062180" cy="27167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16416" y="1627942"/>
            <a:ext cx="364843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Жылдамдықтың көлденең құраушысы: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416" y="2054543"/>
            <a:ext cx="1468636" cy="3986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16416" y="2631758"/>
            <a:ext cx="297644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Жылдамдықтың тік құраушысы: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416" y="3058358"/>
            <a:ext cx="1567934" cy="543878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793790" y="4959906"/>
            <a:ext cx="4241721" cy="1681520"/>
          </a:xfrm>
          <a:prstGeom prst="roundRect">
            <a:avLst>
              <a:gd name="adj" fmla="val 652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9" name="Shape 4"/>
          <p:cNvSpPr/>
          <p:nvPr/>
        </p:nvSpPr>
        <p:spPr>
          <a:xfrm>
            <a:off x="793790" y="4937046"/>
            <a:ext cx="4241721" cy="91440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10" name="Shape 5"/>
          <p:cNvSpPr/>
          <p:nvPr/>
        </p:nvSpPr>
        <p:spPr>
          <a:xfrm>
            <a:off x="2676525" y="4721781"/>
            <a:ext cx="476250" cy="476250"/>
          </a:xfrm>
          <a:prstGeom prst="roundRect">
            <a:avLst>
              <a:gd name="adj" fmla="val 192000"/>
            </a:avLst>
          </a:prstGeom>
          <a:solidFill>
            <a:srgbClr val="1B1B27"/>
          </a:solidFill>
          <a:ln/>
        </p:spPr>
      </p:sp>
      <p:sp>
        <p:nvSpPr>
          <p:cNvPr id="11" name="Text 6"/>
          <p:cNvSpPr/>
          <p:nvPr/>
        </p:nvSpPr>
        <p:spPr>
          <a:xfrm>
            <a:off x="2819400" y="4840843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75360" y="535674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Дененің ұшу уақыты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" y="5783342"/>
            <a:ext cx="1170980" cy="676513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5194221" y="4959906"/>
            <a:ext cx="4241840" cy="1681520"/>
          </a:xfrm>
          <a:prstGeom prst="roundRect">
            <a:avLst>
              <a:gd name="adj" fmla="val 652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5" name="Shape 9"/>
          <p:cNvSpPr/>
          <p:nvPr/>
        </p:nvSpPr>
        <p:spPr>
          <a:xfrm>
            <a:off x="5194221" y="4937046"/>
            <a:ext cx="4241840" cy="91440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16" name="Shape 10"/>
          <p:cNvSpPr/>
          <p:nvPr/>
        </p:nvSpPr>
        <p:spPr>
          <a:xfrm>
            <a:off x="7076956" y="4721781"/>
            <a:ext cx="476250" cy="476250"/>
          </a:xfrm>
          <a:prstGeom prst="roundRect">
            <a:avLst>
              <a:gd name="adj" fmla="val 192000"/>
            </a:avLst>
          </a:prstGeom>
          <a:solidFill>
            <a:srgbClr val="1B1B27"/>
          </a:solidFill>
          <a:ln/>
        </p:spPr>
      </p:sp>
      <p:sp>
        <p:nvSpPr>
          <p:cNvPr id="17" name="Text 11"/>
          <p:cNvSpPr/>
          <p:nvPr/>
        </p:nvSpPr>
        <p:spPr>
          <a:xfrm>
            <a:off x="7219831" y="4840843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5375791" y="535674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Ұшу қашықтығы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5791" y="5783342"/>
            <a:ext cx="1220510" cy="580668"/>
          </a:xfrm>
          <a:prstGeom prst="rect">
            <a:avLst/>
          </a:prstGeom>
        </p:spPr>
      </p:pic>
      <p:sp>
        <p:nvSpPr>
          <p:cNvPr id="20" name="Shape 13"/>
          <p:cNvSpPr/>
          <p:nvPr/>
        </p:nvSpPr>
        <p:spPr>
          <a:xfrm>
            <a:off x="9594771" y="4959906"/>
            <a:ext cx="4241721" cy="1681520"/>
          </a:xfrm>
          <a:prstGeom prst="roundRect">
            <a:avLst>
              <a:gd name="adj" fmla="val 6526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1" name="Shape 14"/>
          <p:cNvSpPr/>
          <p:nvPr/>
        </p:nvSpPr>
        <p:spPr>
          <a:xfrm>
            <a:off x="9594771" y="4937046"/>
            <a:ext cx="4241721" cy="91440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22" name="Shape 15"/>
          <p:cNvSpPr/>
          <p:nvPr/>
        </p:nvSpPr>
        <p:spPr>
          <a:xfrm>
            <a:off x="11477506" y="4721781"/>
            <a:ext cx="476250" cy="476250"/>
          </a:xfrm>
          <a:prstGeom prst="roundRect">
            <a:avLst>
              <a:gd name="adj" fmla="val 192000"/>
            </a:avLst>
          </a:prstGeom>
          <a:solidFill>
            <a:srgbClr val="1B1B27"/>
          </a:solidFill>
          <a:ln/>
        </p:spPr>
      </p:sp>
      <p:sp>
        <p:nvSpPr>
          <p:cNvPr id="23" name="Text 16"/>
          <p:cNvSpPr/>
          <p:nvPr/>
        </p:nvSpPr>
        <p:spPr>
          <a:xfrm>
            <a:off x="11620381" y="4840843"/>
            <a:ext cx="19050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9776341" y="5356741"/>
            <a:ext cx="2693194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Көтерілудің ең үлкен биіктігі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6341" y="5783342"/>
            <a:ext cx="1567934" cy="577334"/>
          </a:xfrm>
          <a:prstGeom prst="rect">
            <a:avLst/>
          </a:prstGeom>
        </p:spPr>
      </p:pic>
      <p:sp>
        <p:nvSpPr>
          <p:cNvPr id="26" name="Shape 18"/>
          <p:cNvSpPr/>
          <p:nvPr/>
        </p:nvSpPr>
        <p:spPr>
          <a:xfrm>
            <a:off x="793790" y="6820019"/>
            <a:ext cx="13042821" cy="674608"/>
          </a:xfrm>
          <a:prstGeom prst="roundRect">
            <a:avLst>
              <a:gd name="adj" fmla="val 9885"/>
            </a:avLst>
          </a:prstGeom>
          <a:solidFill>
            <a:srgbClr val="D2D2E0"/>
          </a:solidFill>
          <a:ln/>
        </p:spPr>
      </p:sp>
      <p:pic>
        <p:nvPicPr>
          <p:cNvPr id="2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500" y="7054691"/>
            <a:ext cx="198358" cy="158710"/>
          </a:xfrm>
          <a:prstGeom prst="rect">
            <a:avLst/>
          </a:prstGeom>
        </p:spPr>
      </p:pic>
      <p:sp>
        <p:nvSpPr>
          <p:cNvPr id="28" name="Text 19"/>
          <p:cNvSpPr/>
          <p:nvPr/>
        </p:nvSpPr>
        <p:spPr>
          <a:xfrm>
            <a:off x="1309568" y="6903244"/>
            <a:ext cx="1236833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формулалар қозғалыстардың тәуелсіздік принципіне және бірнеше кинематикалық теңдеулерге негізделген. 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Бізге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оларды жай ғана есте сақтау жеткілікті!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527" y="541496"/>
            <a:ext cx="7497366" cy="460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Шағын зерттеу: Тиын мен қағаз тәжірибесі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07745" y="1518523"/>
            <a:ext cx="2606635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Жұптық жұмыс (4 минут)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86527" y="1297305"/>
            <a:ext cx="15240" cy="718899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786527" y="2182058"/>
            <a:ext cx="13057346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жұпқа бір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тиын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және бір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қағаз парақ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беріледі.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86527" y="2583894"/>
            <a:ext cx="147399" cy="184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86527" y="2819162"/>
            <a:ext cx="6454973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8" name="Text 6"/>
          <p:cNvSpPr/>
          <p:nvPr/>
        </p:nvSpPr>
        <p:spPr>
          <a:xfrm>
            <a:off x="786527" y="2923342"/>
            <a:ext cx="184356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Бірінші тәжірибе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86527" y="3242191"/>
            <a:ext cx="6454973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Тиын мен қағазды бірдей биіктіктен бір мезгілде тастаңдар. Қайсысы бұрын түседі?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6527" y="4765001"/>
            <a:ext cx="147399" cy="184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86527" y="5000269"/>
            <a:ext cx="6454973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2" name="Text 10"/>
          <p:cNvSpPr/>
          <p:nvPr/>
        </p:nvSpPr>
        <p:spPr>
          <a:xfrm>
            <a:off x="786527" y="5104449"/>
            <a:ext cx="184356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Екінші тәжірибе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86527" y="5423298"/>
            <a:ext cx="6454973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Қағазды тиынның үстіне қойып, екеуін бірге тастаңыздар. Не байқадыңдар?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86527" y="3902035"/>
            <a:ext cx="184356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Талқылау сұрағы: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86527" y="4279821"/>
            <a:ext cx="7958733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«Тек ауырлық күші әсер еткенде денелер қалай қозғалады? Ауа кедергісі қандай рөл атқарады?»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86527" y="7061478"/>
            <a:ext cx="13057346" cy="626507"/>
          </a:xfrm>
          <a:prstGeom prst="roundRect">
            <a:avLst>
              <a:gd name="adj" fmla="val 9887"/>
            </a:avLst>
          </a:prstGeom>
          <a:solidFill>
            <a:srgbClr val="D2D2E0"/>
          </a:solidFill>
          <a:ln/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26" y="7276624"/>
            <a:ext cx="184309" cy="147399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1265634" y="7245668"/>
            <a:ext cx="12430839" cy="235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Қорытынды: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Идеал еркін түсу мен нақты өмірдегі қозғалыс арасында айырмашылық бар. Вакуумда барлық денелер бірдей жылдамдықпен түседі!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C6FB699-EF5A-4015-973F-58B19969E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260" y="1656754"/>
            <a:ext cx="4751427" cy="47514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541734"/>
            <a:ext cx="6784896" cy="431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Функционалдық сауаттылық тапсырмасы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7956" y="1027867"/>
            <a:ext cx="5743099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Жағдаят: Құрылыс алаңындағы құлаған кілт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7956" y="1703546"/>
            <a:ext cx="7698105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Құрылысшының қолынан 20 м биіктіктен кілт түсіп кетті. Төменде басқа жұмысшылар жүр. g = 10 м/с²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87956" y="2061924"/>
            <a:ext cx="180677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Тапсырмалар (2 балл):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87956" y="2415302"/>
            <a:ext cx="7698105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Font typeface="+mj-lt"/>
              <a:buAutoNum type="arabicPeriod"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Кілттің жерге түсу уақытын есептеңіз: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Формула: ________________ Есептеу: ________________ t = ________________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7956" y="2684026"/>
            <a:ext cx="7698105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Font typeface="+mj-lt"/>
              <a:buAutoNum type="arabicPeriod" startAt="2"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Жерге соғу жылдамдығын есептеңіз: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Формула: ________________ Жауабы: ________________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551" y="249733"/>
            <a:ext cx="3513892" cy="3513892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787956" y="5558790"/>
            <a:ext cx="6458307" cy="1415891"/>
          </a:xfrm>
          <a:prstGeom prst="roundRect">
            <a:avLst>
              <a:gd name="adj" fmla="val 409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33450" y="5704284"/>
            <a:ext cx="1969770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3. Қауіпсіздік ережелері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33450" y="6002417"/>
            <a:ext cx="6167318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нақты қауіпсіздік ережесін жазыңыз: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33450" y="6305550"/>
            <a:ext cx="6167318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1) _______________________________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33450" y="6608683"/>
            <a:ext cx="6167318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2) _______________________________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384136" y="5558790"/>
            <a:ext cx="6869073" cy="1415891"/>
          </a:xfrm>
          <a:prstGeom prst="roundRect">
            <a:avLst>
              <a:gd name="adj" fmla="val 409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529632" y="5704284"/>
            <a:ext cx="2279213" cy="2155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4. Физиканың маңыздылығы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529632" y="6002417"/>
            <a:ext cx="6167318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Неге физиканы білу биіктікте жұмыс істейтін мамандар үшін маңызды? (1–2 сөйлем)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529632" y="6305550"/>
            <a:ext cx="6167318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787956" y="7129820"/>
            <a:ext cx="13465254" cy="585788"/>
          </a:xfrm>
          <a:prstGeom prst="roundRect">
            <a:avLst>
              <a:gd name="adj" fmla="val 9888"/>
            </a:avLst>
          </a:prstGeom>
          <a:solidFill>
            <a:srgbClr val="D2D2E0"/>
          </a:solidFill>
          <a:ln/>
        </p:spPr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30" y="7333774"/>
            <a:ext cx="172283" cy="137874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1235988" y="7302103"/>
            <a:ext cx="12468582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Бағалау критерийлері: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Уақытты дұрыс есептеу – 0,5 балл | Жылдамдықты табу – 0,5 балл | Екі қауіпсіздік ережесі – 0,5 балл | Мағыналы қорытынды – 0,5 балл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9578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Рефлексия: "</a:t>
            </a:r>
            <a:r>
              <a:rPr lang="en-US" sz="3600" dirty="0" err="1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Мақсат</a:t>
            </a: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r>
              <a:rPr lang="kk-KZ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нысанасы</a:t>
            </a: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"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915239"/>
            <a:ext cx="368331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Бүгін сіз қайда тигендіңіз?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2584966"/>
            <a:ext cx="7556421" cy="1158716"/>
          </a:xfrm>
          <a:prstGeom prst="roundRect">
            <a:avLst>
              <a:gd name="adj" fmla="val 719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99768" y="2790944"/>
            <a:ext cx="27960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Мақсатқа дәл тигендер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9768" y="3220164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Барлығын түсіндім және есептерді өзім шығара аламын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3942040"/>
            <a:ext cx="7556421" cy="1158716"/>
          </a:xfrm>
          <a:prstGeom prst="roundRect">
            <a:avLst>
              <a:gd name="adj" fmla="val 719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99768" y="41480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Аздап қасында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99768" y="4577239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Түсіндім, бірақ тағы да жаттығу керек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93790" y="5299115"/>
            <a:ext cx="7556421" cy="1158716"/>
          </a:xfrm>
          <a:prstGeom prst="roundRect">
            <a:avLst>
              <a:gd name="adj" fmla="val 719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99768" y="55050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Әлі тие қоймадым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99768" y="5934313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Формулаларды қайталау қажет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93790" y="668107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 жауабыңызды ойлап көріңіз. Қай санатқа жататыныңызды білу – сіздің жетістіктеріңізді бағалаудың маңызды бөлігі. Егер қиындық болса, сұрауға ұялмаңыз!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6A04F315-3853-433F-8580-36DA50323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9764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49010"/>
            <a:ext cx="7556421" cy="868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Ұлттық құндылыққа негізделген тапсырма – «АСЫҚ АТУ»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725573"/>
            <a:ext cx="75564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Асық тік жоғары лақтырылды. Оның қозғалысы 3 кезеңге бөлінеді.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2156222"/>
            <a:ext cx="3228737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Тапсырма: кестені толтырыңыз (2 балл)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2581632"/>
            <a:ext cx="7556421" cy="1854398"/>
          </a:xfrm>
          <a:prstGeom prst="roundRect">
            <a:avLst>
              <a:gd name="adj" fmla="val 314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01410" y="2589252"/>
            <a:ext cx="7541181" cy="62650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940475" y="2680216"/>
            <a:ext cx="160377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Кезең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829520" y="2680216"/>
            <a:ext cx="159996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Жылдамдық 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714756" y="2680216"/>
            <a:ext cx="159996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Үдеу a = g бағыты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599992" y="2680216"/>
            <a:ext cx="1603772" cy="444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Қозғалыстың сипаттамасы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801410" y="3215759"/>
            <a:ext cx="7541181" cy="4042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940475" y="3306723"/>
            <a:ext cx="160377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1. Жоғары көтерілу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829520" y="3306723"/>
            <a:ext cx="159996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714756" y="3306723"/>
            <a:ext cx="159996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599992" y="3306723"/>
            <a:ext cx="160377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801410" y="3619976"/>
            <a:ext cx="7541181" cy="40421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40475" y="3710940"/>
            <a:ext cx="160377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2. Ең жоғарғы нүкте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2829520" y="3710940"/>
            <a:ext cx="159996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4714756" y="3710940"/>
            <a:ext cx="159996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599992" y="3710940"/>
            <a:ext cx="160377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801410" y="4024193"/>
            <a:ext cx="7541181" cy="40421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3" name="Text 20"/>
          <p:cNvSpPr/>
          <p:nvPr/>
        </p:nvSpPr>
        <p:spPr>
          <a:xfrm>
            <a:off x="940475" y="4115157"/>
            <a:ext cx="160377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3. Төмен түсу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2829520" y="4115157"/>
            <a:ext cx="159996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4714756" y="4115157"/>
            <a:ext cx="159996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6599992" y="4115157"/>
            <a:ext cx="160377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4"/>
          <p:cNvSpPr/>
          <p:nvPr/>
        </p:nvSpPr>
        <p:spPr>
          <a:xfrm>
            <a:off x="793790" y="4661621"/>
            <a:ext cx="7556421" cy="24884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28" name="Text 25"/>
          <p:cNvSpPr/>
          <p:nvPr/>
        </p:nvSpPr>
        <p:spPr>
          <a:xfrm>
            <a:off x="793790" y="4894778"/>
            <a:ext cx="1850588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Шағын мәтін жазыңыз: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1002149" y="5476399"/>
            <a:ext cx="734806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«Ұлттық ойындардағы қозғалыс — физика заңдарының көрінісі»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7"/>
          <p:cNvSpPr/>
          <p:nvPr/>
        </p:nvSpPr>
        <p:spPr>
          <a:xfrm>
            <a:off x="1002149" y="5854898"/>
            <a:ext cx="734806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Мәтін: _________________________________________________________________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8"/>
          <p:cNvSpPr/>
          <p:nvPr/>
        </p:nvSpPr>
        <p:spPr>
          <a:xfrm>
            <a:off x="1002149" y="6233398"/>
            <a:ext cx="734806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9"/>
          <p:cNvSpPr/>
          <p:nvPr/>
        </p:nvSpPr>
        <p:spPr>
          <a:xfrm>
            <a:off x="793790" y="5320189"/>
            <a:ext cx="15240" cy="1291709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3" name="Shape 30"/>
          <p:cNvSpPr/>
          <p:nvPr/>
        </p:nvSpPr>
        <p:spPr>
          <a:xfrm>
            <a:off x="793790" y="6768108"/>
            <a:ext cx="7556421" cy="812483"/>
          </a:xfrm>
          <a:prstGeom prst="roundRect">
            <a:avLst>
              <a:gd name="adj" fmla="val 7182"/>
            </a:avLst>
          </a:prstGeom>
          <a:solidFill>
            <a:srgbClr val="D2D2E0"/>
          </a:solidFill>
          <a:ln/>
        </p:spPr>
      </p:sp>
      <p:pic>
        <p:nvPicPr>
          <p:cNvPr id="3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17" y="6980039"/>
            <a:ext cx="173593" cy="138827"/>
          </a:xfrm>
          <a:prstGeom prst="rect">
            <a:avLst/>
          </a:prstGeom>
        </p:spPr>
      </p:pic>
      <p:sp>
        <p:nvSpPr>
          <p:cNvPr id="35" name="Text 31"/>
          <p:cNvSpPr/>
          <p:nvPr/>
        </p:nvSpPr>
        <p:spPr>
          <a:xfrm>
            <a:off x="1245037" y="6941582"/>
            <a:ext cx="6966347" cy="444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Бағалау критерийлері (2 балл):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v және g бағыттарын дұрыс көрсету | Кезеңдерді толық сипаттау | Ұлттық құндылықты байланыстыру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760" y="514350"/>
            <a:ext cx="4113728" cy="379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 деңгейлік есептер (4 балл)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46760" y="1075611"/>
            <a:ext cx="7102031" cy="1796772"/>
          </a:xfrm>
          <a:prstGeom prst="roundRect">
            <a:avLst>
              <a:gd name="adj" fmla="val 283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2001" y="1090851"/>
            <a:ext cx="63736" cy="1766292"/>
          </a:xfrm>
          <a:prstGeom prst="roundRect">
            <a:avLst>
              <a:gd name="adj" fmla="val 26941"/>
            </a:avLst>
          </a:prstGeom>
          <a:solidFill>
            <a:srgbClr val="E1E1EA"/>
          </a:solidFill>
          <a:ln/>
        </p:spPr>
      </p:sp>
      <p:sp>
        <p:nvSpPr>
          <p:cNvPr id="5" name="Text 3"/>
          <p:cNvSpPr/>
          <p:nvPr/>
        </p:nvSpPr>
        <p:spPr>
          <a:xfrm>
            <a:off x="1004650" y="1212175"/>
            <a:ext cx="796914" cy="189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A деңгей (1 балл)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04650" y="1474470"/>
            <a:ext cx="6757730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 м биіктіктен еркін түскен дене қанша уақытта жерге түседі? g = 10 м/с²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04650" y="1741289"/>
            <a:ext cx="6757730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Берілгені: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04650" y="2008108"/>
            <a:ext cx="6757730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04650" y="2274927"/>
            <a:ext cx="6757730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Шешуі: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04650" y="2541746"/>
            <a:ext cx="6757730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Жауабы: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28807" y="2993708"/>
            <a:ext cx="7003613" cy="2300049"/>
          </a:xfrm>
          <a:prstGeom prst="roundRect">
            <a:avLst>
              <a:gd name="adj" fmla="val 2216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44048" y="3008948"/>
            <a:ext cx="63736" cy="2269569"/>
          </a:xfrm>
          <a:prstGeom prst="roundRect">
            <a:avLst>
              <a:gd name="adj" fmla="val 26941"/>
            </a:avLst>
          </a:prstGeom>
          <a:solidFill>
            <a:srgbClr val="E1E1EA"/>
          </a:solidFill>
          <a:ln/>
        </p:spPr>
      </p:sp>
      <p:sp>
        <p:nvSpPr>
          <p:cNvPr id="13" name="Text 11"/>
          <p:cNvSpPr/>
          <p:nvPr/>
        </p:nvSpPr>
        <p:spPr>
          <a:xfrm>
            <a:off x="1186697" y="3130272"/>
            <a:ext cx="796914" cy="189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B деңгей (1 балл)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86696" y="3392567"/>
            <a:ext cx="6662095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20 м биіктіктен еркін түсірілген дененің: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1186696" y="3659386"/>
            <a:ext cx="6662095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түсу уақытын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186696" y="3895844"/>
            <a:ext cx="6662095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соңғы жылдамдығын есептеңіз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186696" y="4162663"/>
            <a:ext cx="6662095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Берілгені: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186696" y="4429482"/>
            <a:ext cx="6662095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Формулалар: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186696" y="4696301"/>
            <a:ext cx="6662095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Шешуі: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186696" y="4963120"/>
            <a:ext cx="6662095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Жауаптар: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1110854" y="5415082"/>
            <a:ext cx="6905196" cy="2300049"/>
          </a:xfrm>
          <a:prstGeom prst="roundRect">
            <a:avLst>
              <a:gd name="adj" fmla="val 2216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1126094" y="5430322"/>
            <a:ext cx="63736" cy="2269569"/>
          </a:xfrm>
          <a:prstGeom prst="roundRect">
            <a:avLst>
              <a:gd name="adj" fmla="val 26941"/>
            </a:avLst>
          </a:prstGeom>
          <a:solidFill>
            <a:srgbClr val="E1E1EA"/>
          </a:solidFill>
          <a:ln/>
        </p:spPr>
      </p:sp>
      <p:sp>
        <p:nvSpPr>
          <p:cNvPr id="23" name="Text 21"/>
          <p:cNvSpPr/>
          <p:nvPr/>
        </p:nvSpPr>
        <p:spPr>
          <a:xfrm>
            <a:off x="1368744" y="5551646"/>
            <a:ext cx="796914" cy="189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C деңгей (2 балл)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368743" y="5813941"/>
            <a:ext cx="6566461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жоғары v₀ = 15 м/с жылдамдықпен лақтырылған. Табыңыз: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1368743" y="6080760"/>
            <a:ext cx="6566461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Ең үлкен биіктігі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1368743" y="6317218"/>
            <a:ext cx="6566461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Толық ұшу уақыты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1368743" y="6584037"/>
            <a:ext cx="6566461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Берілгені: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1368743" y="6850856"/>
            <a:ext cx="6566461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Формулалар: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1368743" y="7117675"/>
            <a:ext cx="6566461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Шешуі: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1368743" y="7384494"/>
            <a:ext cx="6566461" cy="194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Жауаптар: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Смайл внимание - векторные изображения, Смайл внимание картинки |  DepositPhotos">
            <a:extLst>
              <a:ext uri="{FF2B5EF4-FFF2-40B4-BE49-F238E27FC236}">
                <a16:creationId xmlns:a16="http://schemas.microsoft.com/office/drawing/2014/main" id="{463F768F-0C19-4BEA-B2C4-3FA50F5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008" y="893564"/>
            <a:ext cx="2740342" cy="202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06636"/>
            <a:ext cx="3721298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 тапсырмасы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395055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1632704"/>
            <a:ext cx="6446996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1737598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Оқулықтан есептер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389614" y="1395055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389614" y="1632704"/>
            <a:ext cx="6446996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9" name="Text 7"/>
          <p:cNvSpPr/>
          <p:nvPr/>
        </p:nvSpPr>
        <p:spPr>
          <a:xfrm>
            <a:off x="7389614" y="1737598"/>
            <a:ext cx="3365659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және AI қолдану тапсырмасы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389614" y="2059424"/>
            <a:ext cx="644699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ChatGPT-ге сұрақ қойыңыз: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389614" y="2386846"/>
            <a:ext cx="6446996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«Еркін түсу үдеуі g қалай өлшенеді? Қарапайым тәжірибе әдісін түсіндір.»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3052763"/>
            <a:ext cx="192155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Орындау нұсқаулығы: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3434120"/>
            <a:ext cx="902100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✔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Жауапты дәптерге қысқаша конспект етіп жазыңыз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90" y="3724275"/>
            <a:ext cx="902100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✔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Үйде сол әдіске ұқсас тәжірибе жасап көріңіз (шарик немесе шағын дене, сызғыш, секундомер)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4014430"/>
            <a:ext cx="902100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✔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Өлшенген уақыт бойынша g мәнін есептеп келіңіз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697" y="3078718"/>
            <a:ext cx="2743914" cy="2743914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793790" y="6150054"/>
            <a:ext cx="13042821" cy="632460"/>
          </a:xfrm>
          <a:prstGeom prst="roundRect">
            <a:avLst>
              <a:gd name="adj" fmla="val 9885"/>
            </a:avLst>
          </a:prstGeom>
          <a:solidFill>
            <a:srgbClr val="D2D2E0"/>
          </a:solidFill>
          <a:ln/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18" y="6373416"/>
            <a:ext cx="185976" cy="148828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1277422" y="6336030"/>
            <a:ext cx="1241036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Ескерту: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Тәжірибе жасау кезінде қауіпсіздік ережелерін сақтаңыз! Денені биік жерден тастамаңыз, ересектердің қадағалауында жұмыс істеңіз.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1017032" y="7117318"/>
            <a:ext cx="1281957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Келесі сабаққа дайын болыңыз!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Еркін түсу формулаларын қайталаңыз және өз тәжірибелеріңізбен бөлісуге дайын болыңыз. Сәттілік!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793790" y="6949916"/>
            <a:ext cx="15240" cy="572929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43777"/>
            <a:ext cx="56282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Еркін түсу дегеніміз не?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734985"/>
            <a:ext cx="489037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Парашютпен секіруді елестетіңіз...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05413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Парашют әлі ашылмаған. Сіздің денеңізге тек ауырлық күші әсер етеді. Міне, бұл –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еркін түсу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119086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Еркін түсу кезінде дене тіреуге баспайды →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тіреудің реакциясы жоқ → салмақ нөлге тең → салмақсыздық пайда болады.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932759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Ғарыш кемесіндегі космонавт пен оның камерасы Жер төңірегінде еркін түсуде, бірақ үлкен көлденең жылдамдықпен қозғалады. Сондықтан камера ауада «ілініп» тұрады, гравитация жоқ сияқты көрінеді.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6239" y="1477208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22941"/>
            <a:ext cx="753034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Тік бағытта g үдеумен қозғалыс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54067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Допты жоғары лақтырғаныңызды елестетіңіз. Осы сәтте онымен не болады? Ол көтеріледі... баяулайды... тоқтайды... және төмен түсе бастайды.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9899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қозғалысты барлық денелер үшін бірдей ететін не?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 күші.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91446" y="4237434"/>
            <a:ext cx="935664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Денеге тек ауырлық күші әсер еткенде – ол g үдеумен қозғалады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93790" y="3939778"/>
            <a:ext cx="22860" cy="967383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5130403"/>
            <a:ext cx="4215289" cy="1476256"/>
          </a:xfrm>
          <a:prstGeom prst="roundRect">
            <a:avLst>
              <a:gd name="adj" fmla="val 564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99768" y="53363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Жоғары лақтырылды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99768" y="5765602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g төмен тартады, сондықтан қозғалыс баяулайды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207437" y="5130403"/>
            <a:ext cx="4215408" cy="1476256"/>
          </a:xfrm>
          <a:prstGeom prst="roundRect">
            <a:avLst>
              <a:gd name="adj" fmla="val 564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413415" y="53363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 жіберілді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413415" y="5765602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g төмен тартады, дене жылдамдайды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9621203" y="5130403"/>
            <a:ext cx="4215289" cy="1476256"/>
          </a:xfrm>
          <a:prstGeom prst="roundRect">
            <a:avLst>
              <a:gd name="adj" fmla="val 564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827181" y="533638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Төмен лақтырылды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827181" y="5765602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g «көмекке» жұмыс істейді, үдеу үлкенірек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89478"/>
            <a:ext cx="13042821" cy="1178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Еркін түсу кезіндегі жылдамдық, биіктік және уақыт формулалары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144792"/>
            <a:ext cx="1304282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Бастапқы жылдамдық нөлге тең, яғни дене белгілі бір биіктіктен жай ғана жіберіледі: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910858"/>
            <a:ext cx="1402318" cy="50875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6631662"/>
            <a:ext cx="4927163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Еркін түсу кезіндегі жылдамдық формуласы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7138392"/>
            <a:ext cx="1402318" cy="28967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809899" y="2862083"/>
            <a:ext cx="6085999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Дененің жылдамдығы әр секунд сайын g мәніне өседі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809899" y="3345238"/>
            <a:ext cx="6291382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секунд дене барған сайын жылдам түседі: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809899" y="3816607"/>
            <a:ext cx="6291382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секунд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жылдамдық ~10 м/с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809899" y="4184272"/>
            <a:ext cx="6291382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секунд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жылдамдық ~20 м/с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6809899" y="4551937"/>
            <a:ext cx="6291382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 секунд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жылдамдық ~30 м/с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6809899" y="5023305"/>
            <a:ext cx="6291382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автокөліктің жеделдеуіне ұқсас, тек үдеуді қозғалтқыш емес,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гравитация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жасайды.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ED43E0-7481-40A3-B6D5-551EC86A90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820" b="29829"/>
          <a:stretch/>
        </p:blipFill>
        <p:spPr>
          <a:xfrm>
            <a:off x="880109" y="2760700"/>
            <a:ext cx="3867151" cy="2614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6618" y="544592"/>
            <a:ext cx="7419499" cy="401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Түсу биіктігі мен жылдамдығының формулалары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76618" y="1138357"/>
            <a:ext cx="3717608" cy="2051447"/>
          </a:xfrm>
          <a:prstGeom prst="roundRect">
            <a:avLst>
              <a:gd name="adj" fmla="val 262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0207" y="1281946"/>
            <a:ext cx="2140148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Уақыт бойынша түсу биіктігі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207" y="1626989"/>
            <a:ext cx="1011198" cy="81617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20207" y="2587585"/>
            <a:ext cx="3430429" cy="411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Қолданылуы: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дене қанша уақыт түскені белгілі болғанда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10122575" y="1138357"/>
            <a:ext cx="4044214" cy="2051447"/>
          </a:xfrm>
          <a:prstGeom prst="roundRect">
            <a:avLst>
              <a:gd name="adj" fmla="val 262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10266164" y="1281946"/>
            <a:ext cx="2621280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Жылдамдық бойынша түсу биіктігі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164" y="1626989"/>
            <a:ext cx="866775" cy="727591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164" y="2499003"/>
            <a:ext cx="955000" cy="19728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266164" y="2840712"/>
            <a:ext cx="3430429" cy="205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Қолданылуы: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соңғы жылдамдық белгілі болғанда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6276618" y="3318153"/>
            <a:ext cx="7890171" cy="1764387"/>
          </a:xfrm>
          <a:prstGeom prst="roundRect">
            <a:avLst>
              <a:gd name="adj" fmla="val 3057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4" name="Text 8"/>
          <p:cNvSpPr/>
          <p:nvPr/>
        </p:nvSpPr>
        <p:spPr>
          <a:xfrm>
            <a:off x="6420207" y="3461742"/>
            <a:ext cx="2560796" cy="2006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Биіктік белгілі болса, түсу уақыты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207" y="3806785"/>
            <a:ext cx="922972" cy="782241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420207" y="4733449"/>
            <a:ext cx="7276386" cy="205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Қолданылуы: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биіктік h берілгенде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618" y="5371386"/>
            <a:ext cx="1367195" cy="216920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8883491" y="5342453"/>
            <a:ext cx="4964192" cy="411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формулалар дененің еркін түсу қозғалысын толық сипаттайды. Әр формула белгілі бір шарттарда қолданылады және есептер шығаруда өте маңызды.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7241" y="541853"/>
            <a:ext cx="6131362" cy="522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Денелердің еркін түсу түрлері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87216" y="1503640"/>
            <a:ext cx="731865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Еркін түсу – бұл денеге </a:t>
            </a:r>
            <a:r>
              <a:rPr lang="en-US" sz="19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жалғыз күш → ауырлық күші</a:t>
            </a: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әсер ететін қозғалыс.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36351" y="1315522"/>
            <a:ext cx="22860" cy="64389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336351" y="2147530"/>
            <a:ext cx="7569517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Бірақ әртүрлі бастапқы шарттарда қозғалыс әртүрлі басталуы мүмкін.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36351" y="2603302"/>
            <a:ext cx="167283" cy="209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36351" y="2864763"/>
            <a:ext cx="756951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9" name="Text 6"/>
          <p:cNvSpPr/>
          <p:nvPr/>
        </p:nvSpPr>
        <p:spPr>
          <a:xfrm>
            <a:off x="336351" y="2994065"/>
            <a:ext cx="5904905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 белгілі бір биіктіктен бастапқы жылдамдықсыз түседі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36351" y="3355896"/>
            <a:ext cx="7569517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Таза еркін түсу жағдайы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36351" y="3916204"/>
            <a:ext cx="167283" cy="209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336351" y="4177665"/>
            <a:ext cx="756951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3" name="Text 10"/>
          <p:cNvSpPr/>
          <p:nvPr/>
        </p:nvSpPr>
        <p:spPr>
          <a:xfrm>
            <a:off x="336351" y="4306967"/>
            <a:ext cx="2999184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 тік жоғары лақтырылған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336351" y="4668798"/>
            <a:ext cx="7569517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Алдымен көтеріледі, содан кейін түседі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336351" y="5229106"/>
            <a:ext cx="167283" cy="209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336351" y="5490567"/>
            <a:ext cx="756951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7" name="Text 14"/>
          <p:cNvSpPr/>
          <p:nvPr/>
        </p:nvSpPr>
        <p:spPr>
          <a:xfrm>
            <a:off x="336351" y="5619869"/>
            <a:ext cx="2892385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 көлденең лақтырылған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336351" y="5981700"/>
            <a:ext cx="7569517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Параболалық траектория бойымен қозғалады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336351" y="6542008"/>
            <a:ext cx="167283" cy="209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04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336351" y="6803469"/>
            <a:ext cx="7569517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1" name="Text 18"/>
          <p:cNvSpPr/>
          <p:nvPr/>
        </p:nvSpPr>
        <p:spPr>
          <a:xfrm>
            <a:off x="336351" y="6932771"/>
            <a:ext cx="4428411" cy="2614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 көкжиекке бұрыш жасай лақтырылған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336351" y="7294602"/>
            <a:ext cx="7569517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Күрделі параболалық қозғалыс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54618"/>
            <a:ext cx="3564731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Тік бағыттағы қозғалыс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80185"/>
            <a:ext cx="4559975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 жоғары көтерілсе – теңбаяулаған қозғалыс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492" y="1850946"/>
            <a:ext cx="2564011" cy="34326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444728"/>
            <a:ext cx="6364129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Себебі бастапқы жылдамдық жоғары бағытталған, ал g үдеуі –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төмен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яғни жылдамдыққа қарама-қарсы.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986582"/>
            <a:ext cx="3260884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Көтерілу кезіндегі жылдамдық формуласы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333053"/>
            <a:ext cx="1459349" cy="45600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80102" y="1480185"/>
            <a:ext cx="3823692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 төмен түссе – теңүдемелі қозғалыс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480102" y="1850946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Енді жылдамдық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төмен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бағытталған, және g үдеуі де төмен.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480102" y="2186345"/>
            <a:ext cx="2941677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Түсу кезіндегі жылдамдық формуласы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102" y="2532817"/>
            <a:ext cx="1443276" cy="515422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872" y="3231416"/>
            <a:ext cx="4136588" cy="41365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633538"/>
            <a:ext cx="72640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Көтерілу уақыты = Түсу уақыты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793790" y="2551271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механиканың ең әдемі заңдарының бірі.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315295"/>
            <a:ext cx="2629733" cy="131123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93790" y="484977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Көтерілу уақыты: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383173"/>
            <a:ext cx="1674614" cy="98952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017526" y="3270647"/>
            <a:ext cx="434018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График дененің алдымен көтерілу кезінде баяулайтынын, содан кейін түсу кезінде жылдамдайтынын көрсетеді. Бірақ g үдеуі барлық уақытта бірдей – төменге қарай әсер етеді.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4017526" y="5036939"/>
            <a:ext cx="434018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Егер денені жоғары лақтырсаңыз, ол жоғары көтерілуге кеткен уақытқа тең уақытта төмен түседі. Бұл симметрия!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70860E-D889-4B85-BBA9-EE8DB9590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2373321"/>
            <a:ext cx="6115050" cy="350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4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075" y="545187"/>
            <a:ext cx="6492121" cy="557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Ең үлкен биіктік формулалары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075" y="1370409"/>
            <a:ext cx="7557849" cy="2684740"/>
          </a:xfrm>
          <a:prstGeom prst="roundRect">
            <a:avLst>
              <a:gd name="adj" fmla="val 4087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70215" y="1370409"/>
            <a:ext cx="91440" cy="2684740"/>
          </a:xfrm>
          <a:prstGeom prst="roundRect">
            <a:avLst>
              <a:gd name="adj" fmla="val 81971"/>
            </a:avLst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1062871" y="1571625"/>
            <a:ext cx="3427214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Уақыт бойынша ең үлкен биіктік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71" y="2051209"/>
            <a:ext cx="1962983" cy="96857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62871" y="3220522"/>
            <a:ext cx="7086838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ЖОҒАРЫ лақтырылса –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минус таңбасы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062871" y="3568422"/>
            <a:ext cx="7086838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ТҮСЕСЕ немесе ТӨМЕН лақтырылса –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плюс таңбасы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793075" y="4233505"/>
            <a:ext cx="7557849" cy="2207300"/>
          </a:xfrm>
          <a:prstGeom prst="roundRect">
            <a:avLst>
              <a:gd name="adj" fmla="val 497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770215" y="4233505"/>
            <a:ext cx="91440" cy="2207300"/>
          </a:xfrm>
          <a:prstGeom prst="roundRect">
            <a:avLst>
              <a:gd name="adj" fmla="val 81971"/>
            </a:avLst>
          </a:prstGeom>
          <a:solidFill>
            <a:srgbClr val="1B1B27"/>
          </a:solidFill>
          <a:ln/>
        </p:spPr>
      </p:sp>
      <p:sp>
        <p:nvSpPr>
          <p:cNvPr id="12" name="Text 8"/>
          <p:cNvSpPr/>
          <p:nvPr/>
        </p:nvSpPr>
        <p:spPr>
          <a:xfrm>
            <a:off x="1062871" y="4434721"/>
            <a:ext cx="4287083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Жылдамдықтар арқылы ең үлкен биіктік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871" y="4914305"/>
            <a:ext cx="1606153" cy="83903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62871" y="5954078"/>
            <a:ext cx="7086838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формула ең жоғарғы нүктеде жылдамдық нөлге тең болатынын пайдаланады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793075" y="6641544"/>
            <a:ext cx="7557849" cy="1043702"/>
          </a:xfrm>
          <a:prstGeom prst="roundRect">
            <a:avLst>
              <a:gd name="adj" fmla="val 7182"/>
            </a:avLst>
          </a:prstGeom>
          <a:solidFill>
            <a:srgbClr val="D2D2E0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431" y="6906458"/>
            <a:ext cx="223004" cy="178356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372791" y="6864429"/>
            <a:ext cx="6799778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Маңызды: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Ең жоғарғы нүктеде дененің жылдамдығы әрқашан нөлге тең болады, бірақ үдеу g әлі де төменге қарай әсер етеді!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1397</Words>
  <Application>Microsoft Office PowerPoint</Application>
  <PresentationFormat>Произвольный</PresentationFormat>
  <Paragraphs>215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Times New Roman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5</cp:revision>
  <dcterms:created xsi:type="dcterms:W3CDTF">2025-12-07T12:19:52Z</dcterms:created>
  <dcterms:modified xsi:type="dcterms:W3CDTF">2025-12-07T13:53:34Z</dcterms:modified>
</cp:coreProperties>
</file>