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66" r:id="rId4"/>
    <p:sldId id="256" r:id="rId5"/>
    <p:sldId id="257" r:id="rId6"/>
    <p:sldId id="277" r:id="rId7"/>
    <p:sldId id="278" r:id="rId8"/>
    <p:sldId id="264" r:id="rId9"/>
    <p:sldId id="275" r:id="rId10"/>
    <p:sldId id="269" r:id="rId11"/>
    <p:sldId id="270" r:id="rId12"/>
    <p:sldId id="280" r:id="rId13"/>
    <p:sldId id="271" r:id="rId14"/>
    <p:sldId id="263" r:id="rId15"/>
    <p:sldId id="281" r:id="rId16"/>
    <p:sldId id="276" r:id="rId17"/>
    <p:sldId id="268" r:id="rId18"/>
  </p:sldIdLst>
  <p:sldSz cx="18288000" cy="10287000"/>
  <p:notesSz cx="6858000" cy="9144000"/>
  <p:embeddedFontLst>
    <p:embeddedFont>
      <p:font typeface="Agrandir Narrow" panose="020B0604020202020204" charset="0"/>
      <p:regular r:id="rId20"/>
    </p:embeddedFont>
    <p:embeddedFont>
      <p:font typeface="Bobby Jones" panose="020B0604020202020204" charset="0"/>
      <p:regular r:id="rId21"/>
    </p:embeddedFont>
    <p:embeddedFont>
      <p:font typeface="Candara" panose="020E0502030303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771E6-53F5-46EC-A4CF-3E21A16C4EC8}" type="datetimeFigureOut">
              <a:rPr lang="ru-KZ" smtClean="0"/>
              <a:t>07.09.2025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7A6CD-F8E5-4770-9F41-982561FF398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2094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1393D-993E-44F6-95EA-C6B1F36C6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FBF0D-AD51-3E89-1FAB-E9C2ADF7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A7005-A3AC-52FC-176C-9941A2B1E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BB6BC-ABDE-676C-4271-8AC8F2D8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084D5-473E-9ABC-1392-299A2D4F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E6B721-F64F-881C-1A00-A8363E85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2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98726-6B48-7F33-25DA-6FFA40C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1B888-E473-7C17-5E61-BDB54F3F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9DD5A-073E-D695-BE8C-31A5EEF4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512344-0690-ECF8-609D-F706CA02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6D39D-0DF6-D4EE-04C8-9C921708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B8C37-3D12-F57C-49AA-AA9CE520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4D015-60EE-F204-873E-204FB3FB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B6004-E9D6-7DD1-5C02-6247417F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378FA-6038-D7C4-6BF4-BFDC7A98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BE921-9FED-66C1-F3DA-DBC0751E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3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C6013-2FA6-4E7F-445E-65A69254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13EA4-DF84-C2EB-5936-E29DC183E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1C7811-5AA5-412C-4020-CEEE57A20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4A853-05F5-BAE9-C9AD-97BC8FD0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12A4B-4538-8B1A-FC0F-02AD1669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83A21-D114-150B-7C4E-A62FD11B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7D4F-A38D-3AD7-ABAD-E0FAFB57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66C11-3041-2348-59FF-50A31082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EB2913-BD1C-E122-01C1-F28BD4CBE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FCF990-0A0C-6059-0671-ED3F5554B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B8D321-902B-7663-BD7A-712584561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82CC89-7ED2-B277-BE6D-F6B24232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460908-E92F-C56C-251D-99942666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40D82-561D-C2E3-0071-1414FEF8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9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C2D35-CE6F-734C-52CD-95AD1B24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2AF5DF-7324-FF9E-58D1-3E656695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27F44-66B5-5EB3-7D9E-7F8E3026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21C2AD-5C30-399C-7582-F9978D4E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0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263DAF-129B-2318-C0A6-D07E6508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C74C35-EF4E-0417-BC00-5358F9A7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378509-8D63-DEE2-25B1-A0B2EE36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0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73A7F-94AF-A307-C1AA-0CE0C043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DB514-B716-B345-650D-42CD01428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BEF169-04DF-0922-3F98-B89102F2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125969-10ED-0AA2-ADB5-BE71BADC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0AD861-2596-4796-4F83-0E373787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31EA8-1AC6-29D7-3321-FDB73D1C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7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6EEF1-D123-37B4-FA05-47275F3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75AB0C-1CA1-9DA5-F1D3-7026B5B8F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BD303-4CF7-BDBA-C2E4-C886A8CAD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A7167E-71DC-0ADD-BC05-AD82F9E1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1AE9F-2A25-49F7-8EC8-C45CA9A4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2BF46E-C891-7166-0794-300F3074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2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23FDA-44F7-E1F6-B488-6676416F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1B1FCC-C4DD-F0BD-A94E-E0872AD70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398B-C662-8970-0D74-5E511F39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7742-205F-181E-05A7-D6AD642D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1129E-0B87-620C-3C9A-B9B39DE2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1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A933C9-1BE7-6DAB-4C57-C8E08BF9A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6D5849-3EC6-A28B-0E1F-C6B954375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A65D5-20B8-3112-0962-55EA5049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9C2E-5A09-472B-EE3B-5627D9E1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73961-2954-0838-F7E1-B687BB51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87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9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22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5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68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58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154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9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9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6B81-8AB3-2781-9E9B-B01DFBAC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E41358-E1F5-687E-2A4B-0309363C8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503F4-2C85-38F5-0B41-19F89A6FD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2A3BC9-0B98-4F4F-914D-A538E9A368AD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FA34D-559F-B4F0-9460-44A897B60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1E918-97D5-ABF9-70DC-D6EA5E95D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022CD7-7AA2-4A7C-8360-498E0E08C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408D-6730-4253-9885-5917E483797E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973C-B6AC-471C-B4D6-BB6AF64C9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6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60226578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3.png"/><Relationship Id="rId3" Type="http://schemas.microsoft.com/office/2007/relationships/media" Target="../media/media4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1.png"/><Relationship Id="rId5" Type="http://schemas.microsoft.com/office/2007/relationships/media" Target="../media/media5.mp4"/><Relationship Id="rId10" Type="http://schemas.openxmlformats.org/officeDocument/2006/relationships/image" Target="../media/image30.png"/><Relationship Id="rId4" Type="http://schemas.openxmlformats.org/officeDocument/2006/relationships/video" Target="../media/media4.mp4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nqsW8G2g5Ac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АМАНДАСУ_ӘДІСІ_ПСИХОЛОГИЯЛЫҚ_АХУАЛ">
            <a:hlinkClick r:id="" action="ppaction://media"/>
            <a:extLst>
              <a:ext uri="{FF2B5EF4-FFF2-40B4-BE49-F238E27FC236}">
                <a16:creationId xmlns:a16="http://schemas.microsoft.com/office/drawing/2014/main" id="{04877BC5-A1C1-1ACB-CD76-0B6513CA88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87923-90F1-28D7-3A34-63CCB35B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0E512B24-988E-6E28-5E70-7F4A4DC008E3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54ECAF-4199-3F4B-C902-5DB30B557B6D}"/>
              </a:ext>
            </a:extLst>
          </p:cNvPr>
          <p:cNvSpPr/>
          <p:nvPr/>
        </p:nvSpPr>
        <p:spPr>
          <a:xfrm rot="-219950">
            <a:off x="1679097" y="-124932"/>
            <a:ext cx="12591733" cy="1002165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69B470B-9FEF-9E55-9D7A-8D3651E598AC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11517A66-4633-8837-77BE-A4CB824BE9E3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65462D1E-70DF-1033-1AF9-335016322AE5}"/>
              </a:ext>
            </a:extLst>
          </p:cNvPr>
          <p:cNvSpPr txBox="1"/>
          <p:nvPr/>
        </p:nvSpPr>
        <p:spPr>
          <a:xfrm>
            <a:off x="3938339" y="2300717"/>
            <a:ext cx="9244262" cy="683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Сәйкестендір.</a:t>
            </a:r>
          </a:p>
          <a:p>
            <a:pPr algn="just">
              <a:buNone/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https://wordwall.net/resource/60226578</a:t>
            </a:r>
            <a:endParaRPr lang="kk-KZ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 -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интерактивті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тапсырманы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орындайды</a:t>
            </a: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>
              <a:buNone/>
            </a:pP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балл</a:t>
            </a: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AF3603-A238-2B68-E7A7-13C01E3848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086" y="4087231"/>
            <a:ext cx="6641277" cy="226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9E626C-5327-AA86-15D6-F8703A6AB7CF}"/>
              </a:ext>
            </a:extLst>
          </p:cNvPr>
          <p:cNvSpPr txBox="1"/>
          <p:nvPr/>
        </p:nvSpPr>
        <p:spPr>
          <a:xfrm>
            <a:off x="545507" y="8066810"/>
            <a:ext cx="685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-есептерді шешеді; 1балл</a:t>
            </a:r>
          </a:p>
          <a:p>
            <a:pPr algn="just">
              <a:buNone/>
            </a:pPr>
            <a:r>
              <a:rPr lang="kk-KZ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-нақты дәлелдейді 1балл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ED860-E68E-1850-6E95-CDDF8B404995}"/>
              </a:ext>
            </a:extLst>
          </p:cNvPr>
          <p:cNvSpPr txBox="1"/>
          <p:nvPr/>
        </p:nvSpPr>
        <p:spPr>
          <a:xfrm>
            <a:off x="480261" y="499953"/>
            <a:ext cx="172743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6600" dirty="0">
              <a:solidFill>
                <a:srgbClr val="FF0000"/>
              </a:solidFill>
            </a:endParaRPr>
          </a:p>
          <a:p>
            <a:endParaRPr lang="ru-RU" sz="4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74D7E0-09E0-724D-7A7B-14D3BD1C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930"/>
          <a:stretch>
            <a:fillRect/>
          </a:stretch>
        </p:blipFill>
        <p:spPr>
          <a:xfrm>
            <a:off x="228599" y="190500"/>
            <a:ext cx="8262765" cy="7467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70B969-0C9A-FE31-CCE1-4288E3FC9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20"/>
          <a:stretch>
            <a:fillRect/>
          </a:stretch>
        </p:blipFill>
        <p:spPr>
          <a:xfrm>
            <a:off x="8491365" y="190501"/>
            <a:ext cx="9514895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32110" y="1503915"/>
            <a:ext cx="14544501" cy="7434641"/>
            <a:chOff x="0" y="-38100"/>
            <a:chExt cx="3830650" cy="1958095"/>
          </a:xfrm>
        </p:grpSpPr>
        <p:sp>
          <p:nvSpPr>
            <p:cNvPr id="12" name="Freeform 12"/>
            <p:cNvSpPr/>
            <p:nvPr/>
          </p:nvSpPr>
          <p:spPr>
            <a:xfrm>
              <a:off x="11223" y="-7765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/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/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3478484" y="2609321"/>
            <a:ext cx="1229476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Қорыту сұрақтары: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	Хабар алушы адамға берілетін білім көлемі немен анықталады?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	Ақпарат көлемін анықтауда «ықтималдық амалы» дегеніміз не?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	«Кездейсоқ оқиға» дегеніміз не?</a:t>
            </a:r>
            <a:endParaRPr kumimoji="0" lang="kk-KZ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721AE-0C1C-95A8-91C2-8BE82CD2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0A729899-E5F8-2E03-6F24-268B5D2599F3}"/>
              </a:ext>
            </a:extLst>
          </p:cNvPr>
          <p:cNvGrpSpPr/>
          <p:nvPr/>
        </p:nvGrpSpPr>
        <p:grpSpPr>
          <a:xfrm>
            <a:off x="1537278" y="1328833"/>
            <a:ext cx="15213443" cy="7929467"/>
            <a:chOff x="0" y="0"/>
            <a:chExt cx="4006833" cy="20884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3DE3A7E-EDB2-536B-52C6-B8264A177C91}"/>
                </a:ext>
              </a:extLst>
            </p:cNvPr>
            <p:cNvSpPr/>
            <p:nvPr/>
          </p:nvSpPr>
          <p:spPr>
            <a:xfrm>
              <a:off x="0" y="0"/>
              <a:ext cx="4006833" cy="2088419"/>
            </a:xfrm>
            <a:custGeom>
              <a:avLst/>
              <a:gdLst/>
              <a:ahLst/>
              <a:cxnLst/>
              <a:rect l="l" t="t" r="r" b="b"/>
              <a:pathLst>
                <a:path w="4006833" h="2088419">
                  <a:moveTo>
                    <a:pt x="34604" y="0"/>
                  </a:moveTo>
                  <a:lnTo>
                    <a:pt x="3972228" y="0"/>
                  </a:lnTo>
                  <a:cubicBezTo>
                    <a:pt x="3981406" y="0"/>
                    <a:pt x="3990208" y="3646"/>
                    <a:pt x="3996698" y="10135"/>
                  </a:cubicBezTo>
                  <a:cubicBezTo>
                    <a:pt x="4003187" y="16625"/>
                    <a:pt x="4006833" y="25427"/>
                    <a:pt x="4006833" y="34604"/>
                  </a:cubicBezTo>
                  <a:lnTo>
                    <a:pt x="4006833" y="2053815"/>
                  </a:lnTo>
                  <a:cubicBezTo>
                    <a:pt x="4006833" y="2072927"/>
                    <a:pt x="3991340" y="2088419"/>
                    <a:pt x="3972228" y="2088419"/>
                  </a:cubicBezTo>
                  <a:lnTo>
                    <a:pt x="34604" y="2088419"/>
                  </a:lnTo>
                  <a:cubicBezTo>
                    <a:pt x="15493" y="2088419"/>
                    <a:pt x="0" y="2072927"/>
                    <a:pt x="0" y="2053815"/>
                  </a:cubicBezTo>
                  <a:lnTo>
                    <a:pt x="0" y="34604"/>
                  </a:lnTo>
                  <a:cubicBezTo>
                    <a:pt x="0" y="15493"/>
                    <a:pt x="15493" y="0"/>
                    <a:pt x="34604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9529BCB-13D0-BB14-0539-4CBA2DBCB9F8}"/>
                </a:ext>
              </a:extLst>
            </p:cNvPr>
            <p:cNvSpPr txBox="1"/>
            <p:nvPr/>
          </p:nvSpPr>
          <p:spPr>
            <a:xfrm>
              <a:off x="0" y="-38100"/>
              <a:ext cx="4006833" cy="2126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E9B3320-0199-22D0-B690-ED888C92B916}"/>
              </a:ext>
            </a:extLst>
          </p:cNvPr>
          <p:cNvGrpSpPr/>
          <p:nvPr/>
        </p:nvGrpSpPr>
        <p:grpSpPr>
          <a:xfrm>
            <a:off x="2129590" y="1646129"/>
            <a:ext cx="14501889" cy="7289980"/>
            <a:chOff x="0" y="0"/>
            <a:chExt cx="3819427" cy="191999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690FDBA-3848-03B4-1455-ECDF7B737D1D}"/>
                </a:ext>
              </a:extLst>
            </p:cNvPr>
            <p:cNvSpPr/>
            <p:nvPr/>
          </p:nvSpPr>
          <p:spPr>
            <a:xfrm>
              <a:off x="0" y="0"/>
              <a:ext cx="3819427" cy="1919995"/>
            </a:xfrm>
            <a:custGeom>
              <a:avLst/>
              <a:gdLst/>
              <a:ahLst/>
              <a:cxnLst/>
              <a:rect l="l" t="t" r="r" b="b"/>
              <a:pathLst>
                <a:path w="3819427" h="1919995">
                  <a:moveTo>
                    <a:pt x="36302" y="0"/>
                  </a:moveTo>
                  <a:lnTo>
                    <a:pt x="3783125" y="0"/>
                  </a:lnTo>
                  <a:cubicBezTo>
                    <a:pt x="3792753" y="0"/>
                    <a:pt x="3801987" y="3825"/>
                    <a:pt x="3808795" y="10633"/>
                  </a:cubicBezTo>
                  <a:cubicBezTo>
                    <a:pt x="3815603" y="17441"/>
                    <a:pt x="3819427" y="26674"/>
                    <a:pt x="3819427" y="36302"/>
                  </a:cubicBezTo>
                  <a:lnTo>
                    <a:pt x="3819427" y="1883692"/>
                  </a:lnTo>
                  <a:cubicBezTo>
                    <a:pt x="3819427" y="1893320"/>
                    <a:pt x="3815603" y="1902554"/>
                    <a:pt x="3808795" y="1909362"/>
                  </a:cubicBezTo>
                  <a:cubicBezTo>
                    <a:pt x="3801987" y="1916170"/>
                    <a:pt x="3792753" y="1919995"/>
                    <a:pt x="3783125" y="1919995"/>
                  </a:cubicBezTo>
                  <a:lnTo>
                    <a:pt x="36302" y="1919995"/>
                  </a:lnTo>
                  <a:cubicBezTo>
                    <a:pt x="26674" y="1919995"/>
                    <a:pt x="17441" y="1916170"/>
                    <a:pt x="10633" y="1909362"/>
                  </a:cubicBezTo>
                  <a:cubicBezTo>
                    <a:pt x="3825" y="1902554"/>
                    <a:pt x="0" y="1893320"/>
                    <a:pt x="0" y="1883692"/>
                  </a:cubicBezTo>
                  <a:lnTo>
                    <a:pt x="0" y="36302"/>
                  </a:lnTo>
                  <a:cubicBezTo>
                    <a:pt x="0" y="26674"/>
                    <a:pt x="3825" y="17441"/>
                    <a:pt x="10633" y="10633"/>
                  </a:cubicBezTo>
                  <a:cubicBezTo>
                    <a:pt x="17441" y="3825"/>
                    <a:pt x="26674" y="0"/>
                    <a:pt x="36302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9667880-7710-E33F-B886-93980226CB22}"/>
                </a:ext>
              </a:extLst>
            </p:cNvPr>
            <p:cNvSpPr txBox="1"/>
            <p:nvPr/>
          </p:nvSpPr>
          <p:spPr>
            <a:xfrm>
              <a:off x="0" y="-38100"/>
              <a:ext cx="3819427" cy="1958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F4F3A4C-721B-1C11-E840-08EE779BB954}"/>
              </a:ext>
            </a:extLst>
          </p:cNvPr>
          <p:cNvGrpSpPr/>
          <p:nvPr/>
        </p:nvGrpSpPr>
        <p:grpSpPr>
          <a:xfrm>
            <a:off x="6512490" y="1959164"/>
            <a:ext cx="5263021" cy="908859"/>
            <a:chOff x="0" y="0"/>
            <a:chExt cx="1386145" cy="23937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4FE28FC-8265-9666-41AF-2CEB8E8699ED}"/>
                </a:ext>
              </a:extLst>
            </p:cNvPr>
            <p:cNvSpPr/>
            <p:nvPr/>
          </p:nvSpPr>
          <p:spPr>
            <a:xfrm>
              <a:off x="0" y="0"/>
              <a:ext cx="1386145" cy="239370"/>
            </a:xfrm>
            <a:custGeom>
              <a:avLst/>
              <a:gdLst/>
              <a:ahLst/>
              <a:cxnLst/>
              <a:rect l="l" t="t" r="r" b="b"/>
              <a:pathLst>
                <a:path w="1386145" h="239370">
                  <a:moveTo>
                    <a:pt x="119685" y="0"/>
                  </a:moveTo>
                  <a:lnTo>
                    <a:pt x="1266460" y="0"/>
                  </a:lnTo>
                  <a:cubicBezTo>
                    <a:pt x="1332561" y="0"/>
                    <a:pt x="1386145" y="53585"/>
                    <a:pt x="1386145" y="119685"/>
                  </a:cubicBezTo>
                  <a:lnTo>
                    <a:pt x="1386145" y="119685"/>
                  </a:lnTo>
                  <a:cubicBezTo>
                    <a:pt x="1386145" y="185785"/>
                    <a:pt x="1332561" y="239370"/>
                    <a:pt x="1266460" y="239370"/>
                  </a:cubicBezTo>
                  <a:lnTo>
                    <a:pt x="119685" y="239370"/>
                  </a:lnTo>
                  <a:cubicBezTo>
                    <a:pt x="53585" y="239370"/>
                    <a:pt x="0" y="185785"/>
                    <a:pt x="0" y="119685"/>
                  </a:cubicBezTo>
                  <a:lnTo>
                    <a:pt x="0" y="119685"/>
                  </a:lnTo>
                  <a:cubicBezTo>
                    <a:pt x="0" y="53585"/>
                    <a:pt x="53585" y="0"/>
                    <a:pt x="11968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96D"/>
              </a:solidFill>
              <a:prstDash val="solid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E13BAE8-FCE8-4E72-108A-8F1A1AA0C87D}"/>
                </a:ext>
              </a:extLst>
            </p:cNvPr>
            <p:cNvSpPr txBox="1"/>
            <p:nvPr/>
          </p:nvSpPr>
          <p:spPr>
            <a:xfrm>
              <a:off x="0" y="-38100"/>
              <a:ext cx="1386145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44952DF-19AC-883D-1AB6-573CAC4F5BD7}"/>
              </a:ext>
            </a:extLst>
          </p:cNvPr>
          <p:cNvSpPr/>
          <p:nvPr/>
        </p:nvSpPr>
        <p:spPr>
          <a:xfrm>
            <a:off x="1781688" y="7206301"/>
            <a:ext cx="1785175" cy="1785175"/>
          </a:xfrm>
          <a:custGeom>
            <a:avLst/>
            <a:gdLst/>
            <a:ahLst/>
            <a:cxnLst/>
            <a:rect l="l" t="t" r="r" b="b"/>
            <a:pathLst>
              <a:path w="1785175" h="1785175">
                <a:moveTo>
                  <a:pt x="0" y="0"/>
                </a:moveTo>
                <a:lnTo>
                  <a:pt x="1785176" y="0"/>
                </a:lnTo>
                <a:lnTo>
                  <a:pt x="1785176" y="1785176"/>
                </a:lnTo>
                <a:lnTo>
                  <a:pt x="0" y="178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D973F22D-0889-18B7-A390-7D34E239E3AD}"/>
              </a:ext>
            </a:extLst>
          </p:cNvPr>
          <p:cNvSpPr/>
          <p:nvPr/>
        </p:nvSpPr>
        <p:spPr>
          <a:xfrm rot="-3658045">
            <a:off x="61687" y="555728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663172E-0463-CE51-E3B7-AF850F6E9C75}"/>
              </a:ext>
            </a:extLst>
          </p:cNvPr>
          <p:cNvSpPr txBox="1"/>
          <p:nvPr/>
        </p:nvSpPr>
        <p:spPr>
          <a:xfrm>
            <a:off x="1810393" y="7569939"/>
            <a:ext cx="166660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spc="295" dirty="0">
                <a:solidFill>
                  <a:srgbClr val="185A69"/>
                </a:solidFill>
                <a:latin typeface="Bobby Jones"/>
                <a:ea typeface="Bobby Jones"/>
                <a:cs typeface="Bobby Jones"/>
                <a:sym typeface="Bobby Jones"/>
              </a:rPr>
              <a:t>a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7221ADA-1046-8AB8-3ECB-2BFC82D82618}"/>
              </a:ext>
            </a:extLst>
          </p:cNvPr>
          <p:cNvSpPr/>
          <p:nvPr/>
        </p:nvSpPr>
        <p:spPr>
          <a:xfrm rot="8329441">
            <a:off x="16813252" y="8666330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3493BE2-48AA-90B1-55BC-241B234CA58F}"/>
              </a:ext>
            </a:extLst>
          </p:cNvPr>
          <p:cNvSpPr/>
          <p:nvPr/>
        </p:nvSpPr>
        <p:spPr>
          <a:xfrm rot="-7311510">
            <a:off x="1003339" y="7225383"/>
            <a:ext cx="2644770" cy="2984225"/>
          </a:xfrm>
          <a:custGeom>
            <a:avLst/>
            <a:gdLst/>
            <a:ahLst/>
            <a:cxnLst/>
            <a:rect l="l" t="t" r="r" b="b"/>
            <a:pathLst>
              <a:path w="2644770" h="2984225">
                <a:moveTo>
                  <a:pt x="0" y="0"/>
                </a:moveTo>
                <a:lnTo>
                  <a:pt x="2644770" y="0"/>
                </a:lnTo>
                <a:lnTo>
                  <a:pt x="2644770" y="2984226"/>
                </a:lnTo>
                <a:lnTo>
                  <a:pt x="0" y="298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F2005B8-3D78-60E3-235F-497725D87F6B}"/>
              </a:ext>
            </a:extLst>
          </p:cNvPr>
          <p:cNvSpPr/>
          <p:nvPr/>
        </p:nvSpPr>
        <p:spPr>
          <a:xfrm rot="1137876">
            <a:off x="582210" y="711697"/>
            <a:ext cx="2294363" cy="2946212"/>
          </a:xfrm>
          <a:custGeom>
            <a:avLst/>
            <a:gdLst/>
            <a:ahLst/>
            <a:cxnLst/>
            <a:rect l="l" t="t" r="r" b="b"/>
            <a:pathLst>
              <a:path w="2294363" h="2946212">
                <a:moveTo>
                  <a:pt x="0" y="0"/>
                </a:moveTo>
                <a:lnTo>
                  <a:pt x="2294363" y="0"/>
                </a:lnTo>
                <a:lnTo>
                  <a:pt x="2294363" y="2946212"/>
                </a:lnTo>
                <a:lnTo>
                  <a:pt x="0" y="2946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7E600FAE-122A-BC46-6328-CF1249222922}"/>
              </a:ext>
            </a:extLst>
          </p:cNvPr>
          <p:cNvSpPr txBox="1"/>
          <p:nvPr/>
        </p:nvSpPr>
        <p:spPr>
          <a:xfrm>
            <a:off x="6827393" y="2044261"/>
            <a:ext cx="51300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Үй тапсырмасы:</a:t>
            </a:r>
            <a:endParaRPr kumimoji="0" lang="ru-K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E7ED-0CA4-FEC2-2E98-ABC5B4284FAA}"/>
              </a:ext>
            </a:extLst>
          </p:cNvPr>
          <p:cNvSpPr txBox="1"/>
          <p:nvPr/>
        </p:nvSpPr>
        <p:spPr>
          <a:xfrm>
            <a:off x="2129590" y="3236076"/>
            <a:ext cx="141786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KZ" sz="7200">
                <a:solidFill>
                  <a:srgbClr val="002060"/>
                </a:solidFill>
              </a:rPr>
              <a:t>Көлемі 8 бит болған хабар қабылданды. Алынған деректен қанша мөлшерде ақпарат құруға болады?</a:t>
            </a:r>
            <a:endParaRPr lang="ru-KZ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4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89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5787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35787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Овал 62"/>
          <p:cNvSpPr/>
          <p:nvPr/>
        </p:nvSpPr>
        <p:spPr>
          <a:xfrm>
            <a:off x="35787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Овал 64"/>
          <p:cNvSpPr/>
          <p:nvPr/>
        </p:nvSpPr>
        <p:spPr>
          <a:xfrm>
            <a:off x="35787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Овал 66"/>
          <p:cNvSpPr/>
          <p:nvPr/>
        </p:nvSpPr>
        <p:spPr>
          <a:xfrm>
            <a:off x="35787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Овал 68"/>
          <p:cNvSpPr/>
          <p:nvPr/>
        </p:nvSpPr>
        <p:spPr>
          <a:xfrm>
            <a:off x="35787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Овал 70"/>
          <p:cNvSpPr/>
          <p:nvPr/>
        </p:nvSpPr>
        <p:spPr>
          <a:xfrm>
            <a:off x="35787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/>
          <p:cNvSpPr/>
          <p:nvPr/>
        </p:nvSpPr>
        <p:spPr>
          <a:xfrm>
            <a:off x="35787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Овал 74"/>
          <p:cNvSpPr/>
          <p:nvPr/>
        </p:nvSpPr>
        <p:spPr>
          <a:xfrm>
            <a:off x="35787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Овал 76"/>
          <p:cNvSpPr/>
          <p:nvPr/>
        </p:nvSpPr>
        <p:spPr>
          <a:xfrm>
            <a:off x="35787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Скругленный прямоугольник 99"/>
          <p:cNvSpPr/>
          <p:nvPr/>
        </p:nvSpPr>
        <p:spPr>
          <a:xfrm>
            <a:off x="177730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209528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Овал 102"/>
          <p:cNvSpPr/>
          <p:nvPr/>
        </p:nvSpPr>
        <p:spPr>
          <a:xfrm>
            <a:off x="209528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Овал 104"/>
          <p:cNvSpPr/>
          <p:nvPr/>
        </p:nvSpPr>
        <p:spPr>
          <a:xfrm>
            <a:off x="209528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Овал 106"/>
          <p:cNvSpPr/>
          <p:nvPr/>
        </p:nvSpPr>
        <p:spPr>
          <a:xfrm>
            <a:off x="209528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Овал 108"/>
          <p:cNvSpPr/>
          <p:nvPr/>
        </p:nvSpPr>
        <p:spPr>
          <a:xfrm>
            <a:off x="209528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Овал 110"/>
          <p:cNvSpPr/>
          <p:nvPr/>
        </p:nvSpPr>
        <p:spPr>
          <a:xfrm>
            <a:off x="209528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Овал 112"/>
          <p:cNvSpPr/>
          <p:nvPr/>
        </p:nvSpPr>
        <p:spPr>
          <a:xfrm>
            <a:off x="209528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Овал 114"/>
          <p:cNvSpPr/>
          <p:nvPr/>
        </p:nvSpPr>
        <p:spPr>
          <a:xfrm>
            <a:off x="209528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Овал 116"/>
          <p:cNvSpPr/>
          <p:nvPr/>
        </p:nvSpPr>
        <p:spPr>
          <a:xfrm>
            <a:off x="209528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Овал 118"/>
          <p:cNvSpPr/>
          <p:nvPr/>
        </p:nvSpPr>
        <p:spPr>
          <a:xfrm>
            <a:off x="209528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4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Скругленный прямоугольник 120"/>
          <p:cNvSpPr/>
          <p:nvPr/>
        </p:nvSpPr>
        <p:spPr>
          <a:xfrm>
            <a:off x="3596771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3914758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Овал 123"/>
          <p:cNvSpPr/>
          <p:nvPr/>
        </p:nvSpPr>
        <p:spPr>
          <a:xfrm>
            <a:off x="3914758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Овал 125"/>
          <p:cNvSpPr/>
          <p:nvPr/>
        </p:nvSpPr>
        <p:spPr>
          <a:xfrm>
            <a:off x="3914758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Овал 127"/>
          <p:cNvSpPr/>
          <p:nvPr/>
        </p:nvSpPr>
        <p:spPr>
          <a:xfrm>
            <a:off x="3914758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6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Овал 129"/>
          <p:cNvSpPr/>
          <p:nvPr/>
        </p:nvSpPr>
        <p:spPr>
          <a:xfrm>
            <a:off x="3914758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Овал 131"/>
          <p:cNvSpPr/>
          <p:nvPr/>
        </p:nvSpPr>
        <p:spPr>
          <a:xfrm>
            <a:off x="3914758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Овал 133"/>
          <p:cNvSpPr/>
          <p:nvPr/>
        </p:nvSpPr>
        <p:spPr>
          <a:xfrm>
            <a:off x="3914758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Овал 135"/>
          <p:cNvSpPr/>
          <p:nvPr/>
        </p:nvSpPr>
        <p:spPr>
          <a:xfrm>
            <a:off x="3914758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Овал 137"/>
          <p:cNvSpPr/>
          <p:nvPr/>
        </p:nvSpPr>
        <p:spPr>
          <a:xfrm>
            <a:off x="3914758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2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Овал 139"/>
          <p:cNvSpPr/>
          <p:nvPr/>
        </p:nvSpPr>
        <p:spPr>
          <a:xfrm>
            <a:off x="3914758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5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Скругленный прямоугольник 141"/>
          <p:cNvSpPr/>
          <p:nvPr/>
        </p:nvSpPr>
        <p:spPr>
          <a:xfrm>
            <a:off x="5401457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5719444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Овал 144"/>
          <p:cNvSpPr/>
          <p:nvPr/>
        </p:nvSpPr>
        <p:spPr>
          <a:xfrm>
            <a:off x="5719444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Овал 146"/>
          <p:cNvSpPr/>
          <p:nvPr/>
        </p:nvSpPr>
        <p:spPr>
          <a:xfrm>
            <a:off x="5719444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Овал 148"/>
          <p:cNvSpPr/>
          <p:nvPr/>
        </p:nvSpPr>
        <p:spPr>
          <a:xfrm>
            <a:off x="5719444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12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Овал 150"/>
          <p:cNvSpPr/>
          <p:nvPr/>
        </p:nvSpPr>
        <p:spPr>
          <a:xfrm>
            <a:off x="5719444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Овал 152"/>
          <p:cNvSpPr/>
          <p:nvPr/>
        </p:nvSpPr>
        <p:spPr>
          <a:xfrm>
            <a:off x="5719444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Овал 154"/>
          <p:cNvSpPr/>
          <p:nvPr/>
        </p:nvSpPr>
        <p:spPr>
          <a:xfrm>
            <a:off x="5719444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Овал 156"/>
          <p:cNvSpPr/>
          <p:nvPr/>
        </p:nvSpPr>
        <p:spPr>
          <a:xfrm>
            <a:off x="5719444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Овал 158"/>
          <p:cNvSpPr/>
          <p:nvPr/>
        </p:nvSpPr>
        <p:spPr>
          <a:xfrm>
            <a:off x="5719444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8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Овал 160"/>
          <p:cNvSpPr/>
          <p:nvPr/>
        </p:nvSpPr>
        <p:spPr>
          <a:xfrm>
            <a:off x="5719444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01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Скругленный прямоугольник 162"/>
          <p:cNvSpPr/>
          <p:nvPr/>
        </p:nvSpPr>
        <p:spPr>
          <a:xfrm>
            <a:off x="7220927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Овал 163"/>
          <p:cNvSpPr/>
          <p:nvPr/>
        </p:nvSpPr>
        <p:spPr>
          <a:xfrm>
            <a:off x="7538914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Овал 165"/>
          <p:cNvSpPr/>
          <p:nvPr/>
        </p:nvSpPr>
        <p:spPr>
          <a:xfrm>
            <a:off x="7538914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Овал 167"/>
          <p:cNvSpPr/>
          <p:nvPr/>
        </p:nvSpPr>
        <p:spPr>
          <a:xfrm>
            <a:off x="7538914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Овал 169"/>
          <p:cNvSpPr/>
          <p:nvPr/>
        </p:nvSpPr>
        <p:spPr>
          <a:xfrm>
            <a:off x="7538914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82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Овал 171"/>
          <p:cNvSpPr/>
          <p:nvPr/>
        </p:nvSpPr>
        <p:spPr>
          <a:xfrm>
            <a:off x="7538914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Овал 173"/>
          <p:cNvSpPr/>
          <p:nvPr/>
        </p:nvSpPr>
        <p:spPr>
          <a:xfrm>
            <a:off x="7538914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Овал 175"/>
          <p:cNvSpPr/>
          <p:nvPr/>
        </p:nvSpPr>
        <p:spPr>
          <a:xfrm>
            <a:off x="7538914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Овал 177"/>
          <p:cNvSpPr/>
          <p:nvPr/>
        </p:nvSpPr>
        <p:spPr>
          <a:xfrm>
            <a:off x="7538914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Овал 179"/>
          <p:cNvSpPr/>
          <p:nvPr/>
        </p:nvSpPr>
        <p:spPr>
          <a:xfrm>
            <a:off x="7538914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38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Овал 181"/>
          <p:cNvSpPr/>
          <p:nvPr/>
        </p:nvSpPr>
        <p:spPr>
          <a:xfrm>
            <a:off x="7538914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71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Скругленный прямоугольник 183"/>
          <p:cNvSpPr/>
          <p:nvPr/>
        </p:nvSpPr>
        <p:spPr>
          <a:xfrm>
            <a:off x="9086756" y="9341497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9404743" y="85017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849396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Овал 186"/>
          <p:cNvSpPr/>
          <p:nvPr/>
        </p:nvSpPr>
        <p:spPr>
          <a:xfrm>
            <a:off x="9404743" y="760599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7568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Овал 188"/>
          <p:cNvSpPr/>
          <p:nvPr/>
        </p:nvSpPr>
        <p:spPr>
          <a:xfrm>
            <a:off x="9404743" y="667837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6726947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9404743" y="578263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11" y="5751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Овал 192"/>
          <p:cNvSpPr/>
          <p:nvPr/>
        </p:nvSpPr>
        <p:spPr>
          <a:xfrm>
            <a:off x="9404743" y="487094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488839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Овал 194"/>
          <p:cNvSpPr/>
          <p:nvPr/>
        </p:nvSpPr>
        <p:spPr>
          <a:xfrm>
            <a:off x="9404743" y="397520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3967402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Овал 196"/>
          <p:cNvSpPr/>
          <p:nvPr/>
        </p:nvSpPr>
        <p:spPr>
          <a:xfrm>
            <a:off x="9404743" y="304757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303203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Овал 198"/>
          <p:cNvSpPr/>
          <p:nvPr/>
        </p:nvSpPr>
        <p:spPr>
          <a:xfrm>
            <a:off x="9404743" y="215183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10818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Овал 200"/>
          <p:cNvSpPr/>
          <p:nvPr/>
        </p:nvSpPr>
        <p:spPr>
          <a:xfrm>
            <a:off x="9404743" y="1206883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7" y="117424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Овал 202"/>
          <p:cNvSpPr/>
          <p:nvPr/>
        </p:nvSpPr>
        <p:spPr>
          <a:xfrm>
            <a:off x="9404743" y="31114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00" y="24737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Скругленный прямоугольник 204"/>
          <p:cNvSpPr/>
          <p:nvPr/>
        </p:nvSpPr>
        <p:spPr>
          <a:xfrm>
            <a:off x="1092182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" name="Овал 205"/>
          <p:cNvSpPr/>
          <p:nvPr/>
        </p:nvSpPr>
        <p:spPr>
          <a:xfrm>
            <a:off x="1123981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Овал 207"/>
          <p:cNvSpPr/>
          <p:nvPr/>
        </p:nvSpPr>
        <p:spPr>
          <a:xfrm>
            <a:off x="1123981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Овал 209"/>
          <p:cNvSpPr/>
          <p:nvPr/>
        </p:nvSpPr>
        <p:spPr>
          <a:xfrm>
            <a:off x="1123981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Овал 211"/>
          <p:cNvSpPr/>
          <p:nvPr/>
        </p:nvSpPr>
        <p:spPr>
          <a:xfrm>
            <a:off x="1123981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27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Овал 213"/>
          <p:cNvSpPr/>
          <p:nvPr/>
        </p:nvSpPr>
        <p:spPr>
          <a:xfrm>
            <a:off x="1123981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Овал 215"/>
          <p:cNvSpPr/>
          <p:nvPr/>
        </p:nvSpPr>
        <p:spPr>
          <a:xfrm>
            <a:off x="1123981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Овал 217"/>
          <p:cNvSpPr/>
          <p:nvPr/>
        </p:nvSpPr>
        <p:spPr>
          <a:xfrm>
            <a:off x="1123981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Овал 219"/>
          <p:cNvSpPr/>
          <p:nvPr/>
        </p:nvSpPr>
        <p:spPr>
          <a:xfrm>
            <a:off x="1123981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Овал 221"/>
          <p:cNvSpPr/>
          <p:nvPr/>
        </p:nvSpPr>
        <p:spPr>
          <a:xfrm>
            <a:off x="1123981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3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" name="Овал 223"/>
          <p:cNvSpPr/>
          <p:nvPr/>
        </p:nvSpPr>
        <p:spPr>
          <a:xfrm>
            <a:off x="1123981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36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Скругленный прямоугольник 225"/>
          <p:cNvSpPr/>
          <p:nvPr/>
        </p:nvSpPr>
        <p:spPr>
          <a:xfrm>
            <a:off x="12741293" y="9349274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7" name="Овал 226"/>
          <p:cNvSpPr/>
          <p:nvPr/>
        </p:nvSpPr>
        <p:spPr>
          <a:xfrm>
            <a:off x="13059280" y="85095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850174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Овал 228"/>
          <p:cNvSpPr/>
          <p:nvPr/>
        </p:nvSpPr>
        <p:spPr>
          <a:xfrm>
            <a:off x="13059280" y="761377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757605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Овал 230"/>
          <p:cNvSpPr/>
          <p:nvPr/>
        </p:nvSpPr>
        <p:spPr>
          <a:xfrm>
            <a:off x="13059280" y="668615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673472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Овал 232"/>
          <p:cNvSpPr/>
          <p:nvPr/>
        </p:nvSpPr>
        <p:spPr>
          <a:xfrm>
            <a:off x="13059280" y="579040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48" y="5759278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Овал 234"/>
          <p:cNvSpPr/>
          <p:nvPr/>
        </p:nvSpPr>
        <p:spPr>
          <a:xfrm>
            <a:off x="13059280" y="487872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489616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Овал 236"/>
          <p:cNvSpPr/>
          <p:nvPr/>
        </p:nvSpPr>
        <p:spPr>
          <a:xfrm>
            <a:off x="13059280" y="3982981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397517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Овал 238"/>
          <p:cNvSpPr/>
          <p:nvPr/>
        </p:nvSpPr>
        <p:spPr>
          <a:xfrm>
            <a:off x="13059280" y="305535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303981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Овал 240"/>
          <p:cNvSpPr/>
          <p:nvPr/>
        </p:nvSpPr>
        <p:spPr>
          <a:xfrm>
            <a:off x="13059280" y="2159614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11596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Овал 242"/>
          <p:cNvSpPr/>
          <p:nvPr/>
        </p:nvSpPr>
        <p:spPr>
          <a:xfrm>
            <a:off x="13059280" y="1214660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4" y="118202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Овал 244"/>
          <p:cNvSpPr/>
          <p:nvPr/>
        </p:nvSpPr>
        <p:spPr>
          <a:xfrm>
            <a:off x="13059280" y="318917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37" y="25515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Скругленный прямоугольник 246"/>
          <p:cNvSpPr/>
          <p:nvPr/>
        </p:nvSpPr>
        <p:spPr>
          <a:xfrm>
            <a:off x="1459705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8" name="Овал 247"/>
          <p:cNvSpPr/>
          <p:nvPr/>
        </p:nvSpPr>
        <p:spPr>
          <a:xfrm>
            <a:off x="1491504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Овал 249"/>
          <p:cNvSpPr/>
          <p:nvPr/>
        </p:nvSpPr>
        <p:spPr>
          <a:xfrm>
            <a:off x="1491504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Овал 251"/>
          <p:cNvSpPr/>
          <p:nvPr/>
        </p:nvSpPr>
        <p:spPr>
          <a:xfrm>
            <a:off x="1491504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Овал 253"/>
          <p:cNvSpPr/>
          <p:nvPr/>
        </p:nvSpPr>
        <p:spPr>
          <a:xfrm>
            <a:off x="1491504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51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Овал 255"/>
          <p:cNvSpPr/>
          <p:nvPr/>
        </p:nvSpPr>
        <p:spPr>
          <a:xfrm>
            <a:off x="1491504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Овал 257"/>
          <p:cNvSpPr/>
          <p:nvPr/>
        </p:nvSpPr>
        <p:spPr>
          <a:xfrm>
            <a:off x="1491504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9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Овал 259"/>
          <p:cNvSpPr/>
          <p:nvPr/>
        </p:nvSpPr>
        <p:spPr>
          <a:xfrm>
            <a:off x="1491504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1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Овал 261"/>
          <p:cNvSpPr/>
          <p:nvPr/>
        </p:nvSpPr>
        <p:spPr>
          <a:xfrm>
            <a:off x="1491504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3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Овал 263"/>
          <p:cNvSpPr/>
          <p:nvPr/>
        </p:nvSpPr>
        <p:spPr>
          <a:xfrm>
            <a:off x="1491504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5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7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Овал 265"/>
          <p:cNvSpPr/>
          <p:nvPr/>
        </p:nvSpPr>
        <p:spPr>
          <a:xfrm>
            <a:off x="1491504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7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0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Скругленный прямоугольник 267"/>
          <p:cNvSpPr/>
          <p:nvPr/>
        </p:nvSpPr>
        <p:spPr>
          <a:xfrm>
            <a:off x="16416528" y="9333719"/>
            <a:ext cx="1819470" cy="61582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srgbClr val="C00000"/>
                </a:solidFill>
                <a:latin typeface="Calibri" panose="020F0502020204030204"/>
              </a:rPr>
              <a:t>Оқушы</a:t>
            </a:r>
            <a:r>
              <a:rPr lang="kk-KZ" sz="27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9" name="Овал 268"/>
          <p:cNvSpPr/>
          <p:nvPr/>
        </p:nvSpPr>
        <p:spPr>
          <a:xfrm>
            <a:off x="16734515" y="84939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8486185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Овал 270"/>
          <p:cNvSpPr/>
          <p:nvPr/>
        </p:nvSpPr>
        <p:spPr>
          <a:xfrm>
            <a:off x="16734515" y="759821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756050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Овал 272"/>
          <p:cNvSpPr/>
          <p:nvPr/>
        </p:nvSpPr>
        <p:spPr>
          <a:xfrm>
            <a:off x="16734515" y="667059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671917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Овал 274"/>
          <p:cNvSpPr/>
          <p:nvPr/>
        </p:nvSpPr>
        <p:spPr>
          <a:xfrm>
            <a:off x="16734515" y="577485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983" y="5743723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Овал 276"/>
          <p:cNvSpPr/>
          <p:nvPr/>
        </p:nvSpPr>
        <p:spPr>
          <a:xfrm>
            <a:off x="16734515" y="486316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488061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Овал 278"/>
          <p:cNvSpPr/>
          <p:nvPr/>
        </p:nvSpPr>
        <p:spPr>
          <a:xfrm>
            <a:off x="16734515" y="3967426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0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3959624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" name="Овал 280"/>
          <p:cNvSpPr/>
          <p:nvPr/>
        </p:nvSpPr>
        <p:spPr>
          <a:xfrm>
            <a:off x="16734515" y="303980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2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3024260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Овал 282"/>
          <p:cNvSpPr/>
          <p:nvPr/>
        </p:nvSpPr>
        <p:spPr>
          <a:xfrm>
            <a:off x="16734515" y="2144059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4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100406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" name="Овал 284"/>
          <p:cNvSpPr/>
          <p:nvPr/>
        </p:nvSpPr>
        <p:spPr>
          <a:xfrm>
            <a:off x="16734515" y="1199105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6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40" y="1166471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Овал 286"/>
          <p:cNvSpPr/>
          <p:nvPr/>
        </p:nvSpPr>
        <p:spPr>
          <a:xfrm>
            <a:off x="16734515" y="303362"/>
            <a:ext cx="1081607" cy="8319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lang="ru-RU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8" name="Picture 2" descr="Picture backgroun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072" y="239599"/>
            <a:ext cx="706668" cy="7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Штриховая стрелка вправо 5">
            <a:hlinkClick r:id="rId4" action="ppaction://hlinksldjump"/>
          </p:cNvPr>
          <p:cNvSpPr/>
          <p:nvPr/>
        </p:nvSpPr>
        <p:spPr>
          <a:xfrm>
            <a:off x="17164560" y="5685"/>
            <a:ext cx="1057095" cy="46634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2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</p:childTnLst>
        </p:cTn>
      </p:par>
    </p:tnLst>
    <p:bldLst>
      <p:bldP spid="45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7" grpId="0" animBg="1"/>
      <p:bldP spid="119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3" grpId="0" animBg="1"/>
      <p:bldP spid="145" grpId="0" animBg="1"/>
      <p:bldP spid="147" grpId="0" animBg="1"/>
      <p:bldP spid="149" grpId="0" animBg="1"/>
      <p:bldP spid="151" grpId="0" animBg="1"/>
      <p:bldP spid="153" grpId="0" animBg="1"/>
      <p:bldP spid="155" grpId="0" animBg="1"/>
      <p:bldP spid="157" grpId="0" animBg="1"/>
      <p:bldP spid="159" grpId="0" animBg="1"/>
      <p:bldP spid="161" grpId="0" animBg="1"/>
      <p:bldP spid="164" grpId="0" animBg="1"/>
      <p:bldP spid="166" grpId="0" animBg="1"/>
      <p:bldP spid="168" grpId="0" animBg="1"/>
      <p:bldP spid="170" grpId="0" animBg="1"/>
      <p:bldP spid="172" grpId="0" animBg="1"/>
      <p:bldP spid="174" grpId="0" animBg="1"/>
      <p:bldP spid="176" grpId="0" animBg="1"/>
      <p:bldP spid="178" grpId="0" animBg="1"/>
      <p:bldP spid="180" grpId="0" animBg="1"/>
      <p:bldP spid="182" grpId="0" animBg="1"/>
      <p:bldP spid="185" grpId="0" animBg="1"/>
      <p:bldP spid="187" grpId="0" animBg="1"/>
      <p:bldP spid="189" grpId="0" animBg="1"/>
      <p:bldP spid="191" grpId="0" animBg="1"/>
      <p:bldP spid="193" grpId="0" animBg="1"/>
      <p:bldP spid="195" grpId="0" animBg="1"/>
      <p:bldP spid="197" grpId="0" animBg="1"/>
      <p:bldP spid="199" grpId="0" animBg="1"/>
      <p:bldP spid="201" grpId="0" animBg="1"/>
      <p:bldP spid="203" grpId="0" animBg="1"/>
      <p:bldP spid="206" grpId="0" animBg="1"/>
      <p:bldP spid="208" grpId="0" animBg="1"/>
      <p:bldP spid="210" grpId="0" animBg="1"/>
      <p:bldP spid="212" grpId="0" animBg="1"/>
      <p:bldP spid="214" grpId="0" animBg="1"/>
      <p:bldP spid="216" grpId="0" animBg="1"/>
      <p:bldP spid="218" grpId="0" animBg="1"/>
      <p:bldP spid="220" grpId="0" animBg="1"/>
      <p:bldP spid="222" grpId="0" animBg="1"/>
      <p:bldP spid="224" grpId="0" animBg="1"/>
      <p:bldP spid="227" grpId="0" animBg="1"/>
      <p:bldP spid="229" grpId="0" animBg="1"/>
      <p:bldP spid="231" grpId="0" animBg="1"/>
      <p:bldP spid="233" grpId="0" animBg="1"/>
      <p:bldP spid="235" grpId="0" animBg="1"/>
      <p:bldP spid="237" grpId="0" animBg="1"/>
      <p:bldP spid="239" grpId="0" animBg="1"/>
      <p:bldP spid="241" grpId="0" animBg="1"/>
      <p:bldP spid="243" grpId="0" animBg="1"/>
      <p:bldP spid="245" grpId="0" animBg="1"/>
      <p:bldP spid="248" grpId="0" animBg="1"/>
      <p:bldP spid="250" grpId="0" animBg="1"/>
      <p:bldP spid="252" grpId="0" animBg="1"/>
      <p:bldP spid="254" grpId="0" animBg="1"/>
      <p:bldP spid="256" grpId="0" animBg="1"/>
      <p:bldP spid="258" grpId="0" animBg="1"/>
      <p:bldP spid="260" grpId="0" animBg="1"/>
      <p:bldP spid="262" grpId="0" animBg="1"/>
      <p:bldP spid="264" grpId="0" animBg="1"/>
      <p:bldP spid="266" grpId="0" animBg="1"/>
      <p:bldP spid="269" grpId="0" animBg="1"/>
      <p:bldP spid="271" grpId="0" animBg="1"/>
      <p:bldP spid="273" grpId="0" animBg="1"/>
      <p:bldP spid="275" grpId="0" animBg="1"/>
      <p:bldP spid="277" grpId="0" animBg="1"/>
      <p:bldP spid="279" grpId="0" animBg="1"/>
      <p:bldP spid="281" grpId="0" animBg="1"/>
      <p:bldP spid="283" grpId="0" animBg="1"/>
      <p:bldP spid="285" grpId="0" animBg="1"/>
      <p:bldP spid="2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61628a4f041">
            <a:hlinkClick r:id="" action="ppaction://media"/>
            <a:extLst>
              <a:ext uri="{FF2B5EF4-FFF2-40B4-BE49-F238E27FC236}">
                <a16:creationId xmlns:a16="http://schemas.microsoft.com/office/drawing/2014/main" id="{2BA20D46-5B52-0AD3-A195-ED0377035AB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6758"/>
          <a:stretch/>
        </p:blipFill>
        <p:spPr>
          <a:xfrm>
            <a:off x="0" y="0"/>
            <a:ext cx="5161935" cy="5848659"/>
          </a:xfrm>
        </p:spPr>
      </p:pic>
      <p:pic>
        <p:nvPicPr>
          <p:cNvPr id="5" name="4f34bd67475e">
            <a:hlinkClick r:id="" action="ppaction://media"/>
            <a:extLst>
              <a:ext uri="{FF2B5EF4-FFF2-40B4-BE49-F238E27FC236}">
                <a16:creationId xmlns:a16="http://schemas.microsoft.com/office/drawing/2014/main" id="{A3492B56-6592-298D-C941-94E7CBE440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3710"/>
          <a:stretch/>
        </p:blipFill>
        <p:spPr>
          <a:xfrm>
            <a:off x="12742607" y="261783"/>
            <a:ext cx="5383161" cy="5848659"/>
          </a:xfrm>
          <a:prstGeom prst="rect">
            <a:avLst/>
          </a:prstGeom>
        </p:spPr>
      </p:pic>
      <p:pic>
        <p:nvPicPr>
          <p:cNvPr id="6" name="2cf2fe21d90b">
            <a:hlinkClick r:id="" action="ppaction://media"/>
            <a:extLst>
              <a:ext uri="{FF2B5EF4-FFF2-40B4-BE49-F238E27FC236}">
                <a16:creationId xmlns:a16="http://schemas.microsoft.com/office/drawing/2014/main" id="{B4A96549-AD99-8BD4-2040-124D469957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4614" y="3872843"/>
            <a:ext cx="5023823" cy="50238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331203-2E18-DF5C-69E9-D4A0E99061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91" y="261784"/>
            <a:ext cx="6201236" cy="465450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E0D695-7FE4-2090-CBEC-10F23C8C47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55823" y="6038852"/>
            <a:ext cx="5164838" cy="430553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ка, творческий подход, искусство, черно-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71ED08-20A9-1B19-1BBC-0CA4B8B97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8553">
            <a:off x="12708839" y="6205994"/>
            <a:ext cx="5450694" cy="430553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5FFE1-0BF4-0EFA-CF1E-A99BFF1C7ED0}"/>
              </a:ext>
            </a:extLst>
          </p:cNvPr>
          <p:cNvSpPr/>
          <p:nvPr/>
        </p:nvSpPr>
        <p:spPr>
          <a:xfrm>
            <a:off x="7470243" y="939171"/>
            <a:ext cx="4275156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Барлығы </a:t>
            </a:r>
          </a:p>
          <a:p>
            <a:pPr algn="ctr" defTabSz="1371600"/>
            <a:r>
              <a:rPr lang="kk-KZ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керемет!</a:t>
            </a:r>
            <a:endParaRPr lang="ru-RU" sz="6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0D2A29-2F60-B62C-E5CF-E613AEADCACE}"/>
              </a:ext>
            </a:extLst>
          </p:cNvPr>
          <p:cNvSpPr/>
          <p:nvPr/>
        </p:nvSpPr>
        <p:spPr>
          <a:xfrm>
            <a:off x="251995" y="7365029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Сұрақтарым бар!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FA7AA75-9B82-4766-2C46-4FFDDDC8DB1F}"/>
              </a:ext>
            </a:extLst>
          </p:cNvPr>
          <p:cNvSpPr/>
          <p:nvPr/>
        </p:nvSpPr>
        <p:spPr>
          <a:xfrm>
            <a:off x="12975449" y="7096172"/>
            <a:ext cx="4772492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kk-KZ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ptos" panose="02110004020202020204"/>
              </a:rPr>
              <a:t>Ештеңе түсінбедік!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5E38375-28A9-B55D-DFA8-1ED09D6FC41B}"/>
              </a:ext>
            </a:extLst>
          </p:cNvPr>
          <p:cNvSpPr/>
          <p:nvPr/>
        </p:nvSpPr>
        <p:spPr>
          <a:xfrm>
            <a:off x="3801842" y="8541766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CCFD6E3-BCF8-8E38-F2E7-04C526FE752A}"/>
              </a:ext>
            </a:extLst>
          </p:cNvPr>
          <p:cNvSpPr/>
          <p:nvPr/>
        </p:nvSpPr>
        <p:spPr>
          <a:xfrm>
            <a:off x="3786935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B6AF087-8CED-D4FE-2F04-A4D34CC42BA1}"/>
              </a:ext>
            </a:extLst>
          </p:cNvPr>
          <p:cNvSpPr/>
          <p:nvPr/>
        </p:nvSpPr>
        <p:spPr>
          <a:xfrm>
            <a:off x="3804733" y="8511665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56BEF39-09D0-F488-229A-DDE76C823DC1}"/>
              </a:ext>
            </a:extLst>
          </p:cNvPr>
          <p:cNvSpPr/>
          <p:nvPr/>
        </p:nvSpPr>
        <p:spPr>
          <a:xfrm>
            <a:off x="3838483" y="8541764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8EE747D-71EE-8DD4-6EEE-17723CF58256}"/>
              </a:ext>
            </a:extLst>
          </p:cNvPr>
          <p:cNvSpPr/>
          <p:nvPr/>
        </p:nvSpPr>
        <p:spPr>
          <a:xfrm>
            <a:off x="3820177" y="857283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50EFA9D-6C0A-32AC-D4AE-4A77E8C1EEF4}"/>
              </a:ext>
            </a:extLst>
          </p:cNvPr>
          <p:cNvSpPr/>
          <p:nvPr/>
        </p:nvSpPr>
        <p:spPr>
          <a:xfrm>
            <a:off x="3839207" y="8603908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4D26F84-DF0A-0772-7C2B-E618D16EBD37}"/>
              </a:ext>
            </a:extLst>
          </p:cNvPr>
          <p:cNvSpPr/>
          <p:nvPr/>
        </p:nvSpPr>
        <p:spPr>
          <a:xfrm>
            <a:off x="3847657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EA5DCC3-45C4-A1C9-7C5A-2262CB902EDE}"/>
              </a:ext>
            </a:extLst>
          </p:cNvPr>
          <p:cNvSpPr/>
          <p:nvPr/>
        </p:nvSpPr>
        <p:spPr>
          <a:xfrm>
            <a:off x="3838481" y="8619443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8D3BA61-2AB8-0828-88CD-CAE8F799B6BE}"/>
              </a:ext>
            </a:extLst>
          </p:cNvPr>
          <p:cNvSpPr/>
          <p:nvPr/>
        </p:nvSpPr>
        <p:spPr>
          <a:xfrm>
            <a:off x="3789289" y="8588372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1540FA3-D8FF-D513-F5AA-F08A3869DC7C}"/>
              </a:ext>
            </a:extLst>
          </p:cNvPr>
          <p:cNvSpPr/>
          <p:nvPr/>
        </p:nvSpPr>
        <p:spPr>
          <a:xfrm>
            <a:off x="3829328" y="8591747"/>
            <a:ext cx="1307756" cy="12475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36D7A90-838D-3725-7CA3-DB05D141B500}"/>
              </a:ext>
            </a:extLst>
          </p:cNvPr>
          <p:cNvSpPr/>
          <p:nvPr/>
        </p:nvSpPr>
        <p:spPr>
          <a:xfrm>
            <a:off x="11155415" y="311219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8E922C9-BBC1-14A9-B925-4C3C79FA9926}"/>
              </a:ext>
            </a:extLst>
          </p:cNvPr>
          <p:cNvSpPr/>
          <p:nvPr/>
        </p:nvSpPr>
        <p:spPr>
          <a:xfrm>
            <a:off x="11140508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0F305F2-F7EE-E5FB-B2CB-CEA63CB77A02}"/>
              </a:ext>
            </a:extLst>
          </p:cNvPr>
          <p:cNvSpPr/>
          <p:nvPr/>
        </p:nvSpPr>
        <p:spPr>
          <a:xfrm>
            <a:off x="11158306" y="3082094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123FD17-19C0-0919-1F31-5EC2A3ABB970}"/>
              </a:ext>
            </a:extLst>
          </p:cNvPr>
          <p:cNvSpPr/>
          <p:nvPr/>
        </p:nvSpPr>
        <p:spPr>
          <a:xfrm>
            <a:off x="11192056" y="3112193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7F4106A-7D32-89DC-DC2D-E2DBD856F028}"/>
              </a:ext>
            </a:extLst>
          </p:cNvPr>
          <p:cNvSpPr/>
          <p:nvPr/>
        </p:nvSpPr>
        <p:spPr>
          <a:xfrm>
            <a:off x="11173750" y="314326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8EF68BD-8622-A1F0-5D19-9C8BB6671280}"/>
              </a:ext>
            </a:extLst>
          </p:cNvPr>
          <p:cNvSpPr/>
          <p:nvPr/>
        </p:nvSpPr>
        <p:spPr>
          <a:xfrm>
            <a:off x="11192780" y="317433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D5B65E4-4C98-08BE-6A60-026E8E6F5765}"/>
              </a:ext>
            </a:extLst>
          </p:cNvPr>
          <p:cNvSpPr/>
          <p:nvPr/>
        </p:nvSpPr>
        <p:spPr>
          <a:xfrm>
            <a:off x="11201230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98CD119-F3CC-A690-0530-E2CAC50CFB41}"/>
              </a:ext>
            </a:extLst>
          </p:cNvPr>
          <p:cNvSpPr/>
          <p:nvPr/>
        </p:nvSpPr>
        <p:spPr>
          <a:xfrm>
            <a:off x="11192054" y="318987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AAEA2C3-0075-DB2D-D895-F32FEF33F419}"/>
              </a:ext>
            </a:extLst>
          </p:cNvPr>
          <p:cNvSpPr/>
          <p:nvPr/>
        </p:nvSpPr>
        <p:spPr>
          <a:xfrm>
            <a:off x="11142862" y="3158801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6B6BEE2-88F8-141C-ACB3-9AF23C4513CB}"/>
              </a:ext>
            </a:extLst>
          </p:cNvPr>
          <p:cNvSpPr/>
          <p:nvPr/>
        </p:nvSpPr>
        <p:spPr>
          <a:xfrm>
            <a:off x="11182901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C4ED713-26B8-7302-272A-2FDE4AFB6E57}"/>
              </a:ext>
            </a:extLst>
          </p:cNvPr>
          <p:cNvSpPr/>
          <p:nvPr/>
        </p:nvSpPr>
        <p:spPr>
          <a:xfrm>
            <a:off x="16484942" y="86561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E66E4C9-284B-D950-1CA4-F44234C9837E}"/>
              </a:ext>
            </a:extLst>
          </p:cNvPr>
          <p:cNvSpPr/>
          <p:nvPr/>
        </p:nvSpPr>
        <p:spPr>
          <a:xfrm>
            <a:off x="16470035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15D05BA6-8ADF-5951-D8D5-331785A8D2F4}"/>
              </a:ext>
            </a:extLst>
          </p:cNvPr>
          <p:cNvSpPr/>
          <p:nvPr/>
        </p:nvSpPr>
        <p:spPr>
          <a:xfrm>
            <a:off x="16487833" y="8626000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C3A82557-56F9-102D-4157-4E8284B2763E}"/>
              </a:ext>
            </a:extLst>
          </p:cNvPr>
          <p:cNvSpPr/>
          <p:nvPr/>
        </p:nvSpPr>
        <p:spPr>
          <a:xfrm>
            <a:off x="16521583" y="8656099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6038026F-0E54-2C6D-A743-8A426DA7872C}"/>
              </a:ext>
            </a:extLst>
          </p:cNvPr>
          <p:cNvSpPr/>
          <p:nvPr/>
        </p:nvSpPr>
        <p:spPr>
          <a:xfrm>
            <a:off x="16503277" y="8687171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283F00D-CB85-65AB-3429-F9E8ECE139A9}"/>
              </a:ext>
            </a:extLst>
          </p:cNvPr>
          <p:cNvSpPr/>
          <p:nvPr/>
        </p:nvSpPr>
        <p:spPr>
          <a:xfrm>
            <a:off x="16522307" y="871824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4A3B23E7-FDB8-B2F8-BA53-F4D39A47E333}"/>
              </a:ext>
            </a:extLst>
          </p:cNvPr>
          <p:cNvSpPr/>
          <p:nvPr/>
        </p:nvSpPr>
        <p:spPr>
          <a:xfrm>
            <a:off x="16530757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877860AA-294F-86D6-7F75-4B5429C817C9}"/>
              </a:ext>
            </a:extLst>
          </p:cNvPr>
          <p:cNvSpPr/>
          <p:nvPr/>
        </p:nvSpPr>
        <p:spPr>
          <a:xfrm>
            <a:off x="16521581" y="8733778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48B7869-F76D-3A1A-F9EC-8F36DC0B7065}"/>
              </a:ext>
            </a:extLst>
          </p:cNvPr>
          <p:cNvSpPr/>
          <p:nvPr/>
        </p:nvSpPr>
        <p:spPr>
          <a:xfrm>
            <a:off x="16472389" y="8702707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C998F6D-ACCB-2EF6-BF5B-453BF513A513}"/>
              </a:ext>
            </a:extLst>
          </p:cNvPr>
          <p:cNvSpPr/>
          <p:nvPr/>
        </p:nvSpPr>
        <p:spPr>
          <a:xfrm>
            <a:off x="16512428" y="8706082"/>
            <a:ext cx="1307756" cy="12475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D1CA243-D548-5CC3-44BF-4091D1AC8DC0}"/>
              </a:ext>
            </a:extLst>
          </p:cNvPr>
          <p:cNvSpPr/>
          <p:nvPr/>
        </p:nvSpPr>
        <p:spPr>
          <a:xfrm>
            <a:off x="11214997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11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277064E-6BC6-108F-C980-81D4D18D3C53}"/>
              </a:ext>
            </a:extLst>
          </p:cNvPr>
          <p:cNvSpPr/>
          <p:nvPr/>
        </p:nvSpPr>
        <p:spPr>
          <a:xfrm>
            <a:off x="11221715" y="31835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12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31D73AF5-AE51-D077-0BF0-128DC82A9722}"/>
              </a:ext>
            </a:extLst>
          </p:cNvPr>
          <p:cNvSpPr/>
          <p:nvPr/>
        </p:nvSpPr>
        <p:spPr>
          <a:xfrm>
            <a:off x="11199406" y="317771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13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1FEFAC4-BCA3-C1D7-37C0-D673701F84C7}"/>
              </a:ext>
            </a:extLst>
          </p:cNvPr>
          <p:cNvSpPr/>
          <p:nvPr/>
        </p:nvSpPr>
        <p:spPr>
          <a:xfrm>
            <a:off x="11220392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14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EC3533CF-B8C0-03E7-FA6E-5868129FD189}"/>
              </a:ext>
            </a:extLst>
          </p:cNvPr>
          <p:cNvSpPr/>
          <p:nvPr/>
        </p:nvSpPr>
        <p:spPr>
          <a:xfrm>
            <a:off x="11213674" y="3192625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15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D92608EE-E62F-37B4-F91D-1D41F0381F5C}"/>
              </a:ext>
            </a:extLst>
          </p:cNvPr>
          <p:cNvSpPr/>
          <p:nvPr/>
        </p:nvSpPr>
        <p:spPr>
          <a:xfrm>
            <a:off x="11229100" y="316217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16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0DD79443-FB0D-B0D9-6E7D-CF33A53BCBCD}"/>
              </a:ext>
            </a:extLst>
          </p:cNvPr>
          <p:cNvSpPr/>
          <p:nvPr/>
        </p:nvSpPr>
        <p:spPr>
          <a:xfrm>
            <a:off x="11229100" y="3232942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17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19E1C023-9A1B-6F4A-B85E-0DEA7543C7DD}"/>
              </a:ext>
            </a:extLst>
          </p:cNvPr>
          <p:cNvSpPr/>
          <p:nvPr/>
        </p:nvSpPr>
        <p:spPr>
          <a:xfrm>
            <a:off x="11228932" y="3195377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18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482A938B-B2D4-E2D4-0007-5FE0DD919055}"/>
              </a:ext>
            </a:extLst>
          </p:cNvPr>
          <p:cNvSpPr/>
          <p:nvPr/>
        </p:nvSpPr>
        <p:spPr>
          <a:xfrm>
            <a:off x="11211685" y="3211606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19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E8E37475-6C2D-5CE1-3B59-174C97B6D0ED}"/>
              </a:ext>
            </a:extLst>
          </p:cNvPr>
          <p:cNvSpPr/>
          <p:nvPr/>
        </p:nvSpPr>
        <p:spPr>
          <a:xfrm>
            <a:off x="11218310" y="3194000"/>
            <a:ext cx="1307756" cy="12475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kk-KZ" sz="2700" dirty="0">
                <a:solidFill>
                  <a:prstClr val="black"/>
                </a:solidFill>
                <a:latin typeface="Aptos" panose="02110004020202020204"/>
              </a:rPr>
              <a:t>20</a:t>
            </a:r>
            <a:endParaRPr lang="ru-RU" sz="27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345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0" grpId="0" animBg="1"/>
      <p:bldP spid="22" grpId="0" animBg="1"/>
      <p:bldP spid="25" grpId="0" animBg="1"/>
      <p:bldP spid="24" grpId="0" animBg="1"/>
      <p:bldP spid="26" grpId="0" animBg="1"/>
      <p:bldP spid="27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4488" y="2513175"/>
            <a:ext cx="13799024" cy="5358906"/>
            <a:chOff x="0" y="0"/>
            <a:chExt cx="3634311" cy="1411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2567187" y="2927828"/>
            <a:ext cx="13153624" cy="4811908"/>
            <a:chOff x="0" y="0"/>
            <a:chExt cx="3464329" cy="12673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38509" y="6486705"/>
            <a:ext cx="10998663" cy="908859"/>
            <a:chOff x="0" y="0"/>
            <a:chExt cx="2896767" cy="239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767" cy="239370"/>
            </a:xfrm>
            <a:custGeom>
              <a:avLst/>
              <a:gdLst/>
              <a:ahLst/>
              <a:cxnLst/>
              <a:rect l="l" t="t" r="r" b="b"/>
              <a:pathLst>
                <a:path w="2896767" h="239370">
                  <a:moveTo>
                    <a:pt x="70390" y="0"/>
                  </a:moveTo>
                  <a:lnTo>
                    <a:pt x="2826377" y="0"/>
                  </a:lnTo>
                  <a:cubicBezTo>
                    <a:pt x="2845046" y="0"/>
                    <a:pt x="2862950" y="7416"/>
                    <a:pt x="2876151" y="20617"/>
                  </a:cubicBezTo>
                  <a:cubicBezTo>
                    <a:pt x="2889351" y="33817"/>
                    <a:pt x="2896767" y="51721"/>
                    <a:pt x="2896767" y="70390"/>
                  </a:cubicBezTo>
                  <a:lnTo>
                    <a:pt x="2896767" y="168981"/>
                  </a:lnTo>
                  <a:cubicBezTo>
                    <a:pt x="2896767" y="187649"/>
                    <a:pt x="2889351" y="205553"/>
                    <a:pt x="2876151" y="218754"/>
                  </a:cubicBezTo>
                  <a:cubicBezTo>
                    <a:pt x="2862950" y="231954"/>
                    <a:pt x="2845046" y="239370"/>
                    <a:pt x="2826377" y="239370"/>
                  </a:cubicBezTo>
                  <a:lnTo>
                    <a:pt x="70390" y="239370"/>
                  </a:lnTo>
                  <a:cubicBezTo>
                    <a:pt x="51721" y="239370"/>
                    <a:pt x="33817" y="231954"/>
                    <a:pt x="20617" y="218754"/>
                  </a:cubicBezTo>
                  <a:cubicBezTo>
                    <a:pt x="7416" y="205553"/>
                    <a:pt x="0" y="187649"/>
                    <a:pt x="0" y="168981"/>
                  </a:cubicBezTo>
                  <a:lnTo>
                    <a:pt x="0" y="70390"/>
                  </a:lnTo>
                  <a:cubicBezTo>
                    <a:pt x="0" y="51721"/>
                    <a:pt x="7416" y="33817"/>
                    <a:pt x="20617" y="20617"/>
                  </a:cubicBezTo>
                  <a:cubicBezTo>
                    <a:pt x="33817" y="7416"/>
                    <a:pt x="51721" y="0"/>
                    <a:pt x="70390" y="0"/>
                  </a:cubicBezTo>
                  <a:close/>
                </a:path>
              </a:pathLst>
            </a:custGeom>
            <a:solidFill>
              <a:srgbClr val="00596D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96767" cy="27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540354" y="6390760"/>
            <a:ext cx="10720866" cy="65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7"/>
              </a:lnSpc>
            </a:pP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599" spc="86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мақсаты</a:t>
            </a:r>
            <a:r>
              <a:rPr lang="ru-RU" sz="3599" spc="86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endParaRPr lang="en-US" sz="3599" spc="86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7" name="Freeform 17"/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4813887" y="1487427"/>
            <a:ext cx="8660225" cy="741006"/>
            <a:chOff x="0" y="0"/>
            <a:chExt cx="2280882" cy="19516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0882" cy="195162"/>
            </a:xfrm>
            <a:custGeom>
              <a:avLst/>
              <a:gdLst/>
              <a:ahLst/>
              <a:cxnLst/>
              <a:rect l="l" t="t" r="r" b="b"/>
              <a:pathLst>
                <a:path w="2280882" h="195162">
                  <a:moveTo>
                    <a:pt x="89396" y="0"/>
                  </a:moveTo>
                  <a:lnTo>
                    <a:pt x="2191486" y="0"/>
                  </a:lnTo>
                  <a:cubicBezTo>
                    <a:pt x="2215195" y="0"/>
                    <a:pt x="2237934" y="9419"/>
                    <a:pt x="2254699" y="26184"/>
                  </a:cubicBezTo>
                  <a:cubicBezTo>
                    <a:pt x="2271464" y="42949"/>
                    <a:pt x="2280882" y="65687"/>
                    <a:pt x="2280882" y="89396"/>
                  </a:cubicBezTo>
                  <a:lnTo>
                    <a:pt x="2280882" y="105766"/>
                  </a:lnTo>
                  <a:cubicBezTo>
                    <a:pt x="2280882" y="129475"/>
                    <a:pt x="2271464" y="152214"/>
                    <a:pt x="2254699" y="168979"/>
                  </a:cubicBezTo>
                  <a:cubicBezTo>
                    <a:pt x="2237934" y="185744"/>
                    <a:pt x="2215195" y="195162"/>
                    <a:pt x="2191486" y="195162"/>
                  </a:cubicBezTo>
                  <a:lnTo>
                    <a:pt x="89396" y="195162"/>
                  </a:lnTo>
                  <a:cubicBezTo>
                    <a:pt x="65687" y="195162"/>
                    <a:pt x="42949" y="185744"/>
                    <a:pt x="26184" y="168979"/>
                  </a:cubicBezTo>
                  <a:cubicBezTo>
                    <a:pt x="9419" y="152214"/>
                    <a:pt x="0" y="129475"/>
                    <a:pt x="0" y="105766"/>
                  </a:cubicBezTo>
                  <a:lnTo>
                    <a:pt x="0" y="89396"/>
                  </a:lnTo>
                  <a:cubicBezTo>
                    <a:pt x="0" y="65687"/>
                    <a:pt x="9419" y="42949"/>
                    <a:pt x="26184" y="26184"/>
                  </a:cubicBezTo>
                  <a:cubicBezTo>
                    <a:pt x="42949" y="9419"/>
                    <a:pt x="65687" y="0"/>
                    <a:pt x="89396" y="0"/>
                  </a:cubicBezTo>
                  <a:close/>
                </a:path>
              </a:pathLst>
            </a:custGeom>
            <a:solidFill>
              <a:srgbClr val="00596D"/>
            </a:solidFill>
            <a:ln w="38100" cap="rnd">
              <a:solidFill>
                <a:srgbClr val="FFFDE1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80882" cy="233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013650" y="1536100"/>
            <a:ext cx="8260698" cy="5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0"/>
              </a:lnSpc>
            </a:pP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Сабақтың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 </a:t>
            </a:r>
            <a:r>
              <a:rPr lang="ru-RU" sz="3000" u="none" strike="noStrike" spc="72" dirty="0" err="1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тақырыбы</a:t>
            </a:r>
            <a:r>
              <a:rPr lang="ru-RU" sz="3000" u="none" strike="noStrike" spc="72" dirty="0">
                <a:solidFill>
                  <a:srgbClr val="FFFDE1"/>
                </a:solidFill>
                <a:latin typeface="Agrandir Narrow"/>
                <a:ea typeface="Agrandir Narrow"/>
                <a:cs typeface="Agrandir Narrow"/>
                <a:sym typeface="Agrandir Narrow"/>
              </a:rPr>
              <a:t>: </a:t>
            </a:r>
            <a:endParaRPr lang="en-US" sz="3000" u="none" strike="noStrike" spc="72" dirty="0">
              <a:solidFill>
                <a:srgbClr val="FFFDE1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D02548-B28F-D2B4-ACE3-E4CA887D799A}"/>
              </a:ext>
            </a:extLst>
          </p:cNvPr>
          <p:cNvSpPr txBox="1"/>
          <p:nvPr/>
        </p:nvSpPr>
        <p:spPr>
          <a:xfrm>
            <a:off x="2394284" y="8155977"/>
            <a:ext cx="149793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Ақпараттың көлемін ықтималдық тәсіл арқылы есептейді;</a:t>
            </a:r>
          </a:p>
          <a:p>
            <a:pPr algn="just">
              <a:buNone/>
            </a:pP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-Есептерді өмірлік жағдайлармен байланыстырады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31A52A2-75B1-7C1A-DA27-1E5AC433B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343368"/>
              </p:ext>
            </p:extLst>
          </p:nvPr>
        </p:nvGraphicFramePr>
        <p:xfrm>
          <a:off x="3115251" y="4151827"/>
          <a:ext cx="11863870" cy="1341882"/>
        </p:xfrm>
        <a:graphic>
          <a:graphicData uri="http://schemas.openxmlformats.org/drawingml/2006/table">
            <a:tbl>
              <a:tblPr firstRow="1" firstCol="1" bandRow="1"/>
              <a:tblGrid>
                <a:gridCol w="11863870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8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Ақпаратты өлшеу </a:t>
                      </a:r>
                      <a:endParaRPr lang="ru-KZ" sz="8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 rot="-219950">
            <a:off x="1480067" y="106268"/>
            <a:ext cx="12898723" cy="9125215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/>
          <p:cNvSpPr txBox="1"/>
          <p:nvPr/>
        </p:nvSpPr>
        <p:spPr>
          <a:xfrm>
            <a:off x="4231951" y="2791264"/>
            <a:ext cx="91440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kk-K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"Ия, жоқ" ойыны: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байт = 10 бит  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КБ = 1024 байт 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МБ 1 КБ-тан аз  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ГБ = 1024 МБ 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ТБ 1 </a:t>
            </a:r>
            <a:r>
              <a:rPr lang="kk-KZ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Гб</a:t>
            </a: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-тан аз </a:t>
            </a:r>
          </a:p>
          <a:p>
            <a:pPr algn="just">
              <a:buNone/>
            </a:pP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 байтта мәтіннің бір таңбасын кодтауға болады </a:t>
            </a: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3EE13-6302-AF65-2143-7C98938A5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A64BCB-FE39-06D8-8157-D2BE519C42FE}"/>
              </a:ext>
            </a:extLst>
          </p:cNvPr>
          <p:cNvGrpSpPr/>
          <p:nvPr/>
        </p:nvGrpSpPr>
        <p:grpSpPr>
          <a:xfrm>
            <a:off x="2062296" y="2533181"/>
            <a:ext cx="13799024" cy="6668925"/>
            <a:chOff x="0" y="0"/>
            <a:chExt cx="3634311" cy="14113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CAD4BB-5F36-97EE-59C0-D3F8A2CF1669}"/>
                </a:ext>
              </a:extLst>
            </p:cNvPr>
            <p:cNvSpPr/>
            <p:nvPr/>
          </p:nvSpPr>
          <p:spPr>
            <a:xfrm>
              <a:off x="0" y="0"/>
              <a:ext cx="3634311" cy="1411399"/>
            </a:xfrm>
            <a:custGeom>
              <a:avLst/>
              <a:gdLst/>
              <a:ahLst/>
              <a:cxnLst/>
              <a:rect l="l" t="t" r="r" b="b"/>
              <a:pathLst>
                <a:path w="3634311" h="1411399">
                  <a:moveTo>
                    <a:pt x="56105" y="0"/>
                  </a:moveTo>
                  <a:lnTo>
                    <a:pt x="3578206" y="0"/>
                  </a:lnTo>
                  <a:cubicBezTo>
                    <a:pt x="3593086" y="0"/>
                    <a:pt x="3607356" y="5911"/>
                    <a:pt x="3617878" y="16433"/>
                  </a:cubicBezTo>
                  <a:cubicBezTo>
                    <a:pt x="3628400" y="26954"/>
                    <a:pt x="3634311" y="41225"/>
                    <a:pt x="3634311" y="56105"/>
                  </a:cubicBezTo>
                  <a:lnTo>
                    <a:pt x="3634311" y="1355294"/>
                  </a:lnTo>
                  <a:cubicBezTo>
                    <a:pt x="3634311" y="1386280"/>
                    <a:pt x="3609192" y="1411399"/>
                    <a:pt x="3578206" y="1411399"/>
                  </a:cubicBezTo>
                  <a:lnTo>
                    <a:pt x="56105" y="1411399"/>
                  </a:lnTo>
                  <a:cubicBezTo>
                    <a:pt x="41225" y="1411399"/>
                    <a:pt x="26954" y="1405488"/>
                    <a:pt x="16433" y="1394966"/>
                  </a:cubicBezTo>
                  <a:cubicBezTo>
                    <a:pt x="5911" y="1384445"/>
                    <a:pt x="0" y="1370174"/>
                    <a:pt x="0" y="1355294"/>
                  </a:cubicBezTo>
                  <a:lnTo>
                    <a:pt x="0" y="56105"/>
                  </a:lnTo>
                  <a:cubicBezTo>
                    <a:pt x="0" y="41225"/>
                    <a:pt x="5911" y="26954"/>
                    <a:pt x="16433" y="16433"/>
                  </a:cubicBezTo>
                  <a:cubicBezTo>
                    <a:pt x="26954" y="5911"/>
                    <a:pt x="41225" y="0"/>
                    <a:pt x="56105" y="0"/>
                  </a:cubicBezTo>
                  <a:close/>
                </a:path>
              </a:pathLst>
            </a:custGeom>
            <a:solidFill>
              <a:srgbClr val="1C8484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280D8D-32E6-82BA-37CD-E2246F9BBD58}"/>
                </a:ext>
              </a:extLst>
            </p:cNvPr>
            <p:cNvSpPr txBox="1"/>
            <p:nvPr/>
          </p:nvSpPr>
          <p:spPr>
            <a:xfrm>
              <a:off x="0" y="-38100"/>
              <a:ext cx="3634311" cy="14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A10A749-B398-E275-FEB7-B83BD7ECB01D}"/>
              </a:ext>
            </a:extLst>
          </p:cNvPr>
          <p:cNvSpPr/>
          <p:nvPr/>
        </p:nvSpPr>
        <p:spPr>
          <a:xfrm rot="7875402" flipH="1">
            <a:off x="16493084" y="-134658"/>
            <a:ext cx="1371188" cy="2155519"/>
          </a:xfrm>
          <a:custGeom>
            <a:avLst/>
            <a:gdLst/>
            <a:ahLst/>
            <a:cxnLst/>
            <a:rect l="l" t="t" r="r" b="b"/>
            <a:pathLst>
              <a:path w="2757029" h="3586379">
                <a:moveTo>
                  <a:pt x="2757028" y="0"/>
                </a:moveTo>
                <a:lnTo>
                  <a:pt x="0" y="0"/>
                </a:lnTo>
                <a:lnTo>
                  <a:pt x="0" y="3586379"/>
                </a:lnTo>
                <a:lnTo>
                  <a:pt x="2757028" y="3586379"/>
                </a:lnTo>
                <a:lnTo>
                  <a:pt x="27570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3BA3A03-694F-9333-931A-B55E0E4F8E6A}"/>
              </a:ext>
            </a:extLst>
          </p:cNvPr>
          <p:cNvGrpSpPr/>
          <p:nvPr/>
        </p:nvGrpSpPr>
        <p:grpSpPr>
          <a:xfrm>
            <a:off x="2566114" y="2781839"/>
            <a:ext cx="13153624" cy="5991583"/>
            <a:chOff x="0" y="0"/>
            <a:chExt cx="3464329" cy="126733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007C111-43E5-48A5-4470-86F83ABA2C01}"/>
                </a:ext>
              </a:extLst>
            </p:cNvPr>
            <p:cNvSpPr/>
            <p:nvPr/>
          </p:nvSpPr>
          <p:spPr>
            <a:xfrm>
              <a:off x="0" y="0"/>
              <a:ext cx="3464329" cy="1267334"/>
            </a:xfrm>
            <a:custGeom>
              <a:avLst/>
              <a:gdLst/>
              <a:ahLst/>
              <a:cxnLst/>
              <a:rect l="l" t="t" r="r" b="b"/>
              <a:pathLst>
                <a:path w="3464329" h="1267334">
                  <a:moveTo>
                    <a:pt x="49440" y="0"/>
                  </a:moveTo>
                  <a:lnTo>
                    <a:pt x="3414888" y="0"/>
                  </a:lnTo>
                  <a:cubicBezTo>
                    <a:pt x="3428001" y="0"/>
                    <a:pt x="3440576" y="5209"/>
                    <a:pt x="3449848" y="14481"/>
                  </a:cubicBezTo>
                  <a:cubicBezTo>
                    <a:pt x="3459120" y="23753"/>
                    <a:pt x="3464329" y="36328"/>
                    <a:pt x="3464329" y="49440"/>
                  </a:cubicBezTo>
                  <a:lnTo>
                    <a:pt x="3464329" y="1217893"/>
                  </a:lnTo>
                  <a:cubicBezTo>
                    <a:pt x="3464329" y="1245199"/>
                    <a:pt x="3442194" y="1267334"/>
                    <a:pt x="3414888" y="1267334"/>
                  </a:cubicBezTo>
                  <a:lnTo>
                    <a:pt x="49440" y="1267334"/>
                  </a:lnTo>
                  <a:cubicBezTo>
                    <a:pt x="22135" y="1267334"/>
                    <a:pt x="0" y="1245199"/>
                    <a:pt x="0" y="1217893"/>
                  </a:cubicBezTo>
                  <a:lnTo>
                    <a:pt x="0" y="49440"/>
                  </a:lnTo>
                  <a:cubicBezTo>
                    <a:pt x="0" y="22135"/>
                    <a:pt x="22135" y="0"/>
                    <a:pt x="49440" y="0"/>
                  </a:cubicBezTo>
                  <a:close/>
                </a:path>
              </a:pathLst>
            </a:custGeom>
            <a:solidFill>
              <a:srgbClr val="E9EBEB"/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D516115-E766-D77B-5187-3B4322090189}"/>
                </a:ext>
              </a:extLst>
            </p:cNvPr>
            <p:cNvSpPr txBox="1"/>
            <p:nvPr/>
          </p:nvSpPr>
          <p:spPr>
            <a:xfrm>
              <a:off x="0" y="-38100"/>
              <a:ext cx="3464329" cy="1305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F56FC59-AAA1-0CFF-BAA6-4A0C7C33591D}"/>
              </a:ext>
            </a:extLst>
          </p:cNvPr>
          <p:cNvSpPr/>
          <p:nvPr/>
        </p:nvSpPr>
        <p:spPr>
          <a:xfrm rot="-810991">
            <a:off x="567097" y="7305129"/>
            <a:ext cx="1686269" cy="2589280"/>
          </a:xfrm>
          <a:custGeom>
            <a:avLst/>
            <a:gdLst/>
            <a:ahLst/>
            <a:cxnLst/>
            <a:rect l="l" t="t" r="r" b="b"/>
            <a:pathLst>
              <a:path w="1686269" h="2589280">
                <a:moveTo>
                  <a:pt x="0" y="0"/>
                </a:moveTo>
                <a:lnTo>
                  <a:pt x="1686269" y="0"/>
                </a:lnTo>
                <a:lnTo>
                  <a:pt x="1686269" y="2589280"/>
                </a:lnTo>
                <a:lnTo>
                  <a:pt x="0" y="2589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D514CAD-C254-88C0-4C63-1314E5CEFBDE}"/>
              </a:ext>
            </a:extLst>
          </p:cNvPr>
          <p:cNvSpPr/>
          <p:nvPr/>
        </p:nvSpPr>
        <p:spPr>
          <a:xfrm>
            <a:off x="15140470" y="3056432"/>
            <a:ext cx="2833676" cy="2054415"/>
          </a:xfrm>
          <a:custGeom>
            <a:avLst/>
            <a:gdLst/>
            <a:ahLst/>
            <a:cxnLst/>
            <a:rect l="l" t="t" r="r" b="b"/>
            <a:pathLst>
              <a:path w="2833676" h="2054415">
                <a:moveTo>
                  <a:pt x="0" y="0"/>
                </a:moveTo>
                <a:lnTo>
                  <a:pt x="2833675" y="0"/>
                </a:lnTo>
                <a:lnTo>
                  <a:pt x="2833675" y="2054415"/>
                </a:lnTo>
                <a:lnTo>
                  <a:pt x="0" y="205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20BA65F-94C5-BF44-9822-679B304C855F}"/>
              </a:ext>
            </a:extLst>
          </p:cNvPr>
          <p:cNvSpPr/>
          <p:nvPr/>
        </p:nvSpPr>
        <p:spPr>
          <a:xfrm>
            <a:off x="409646" y="4412248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C2DA41A-D344-7C9E-DA5A-70E6A2994175}"/>
              </a:ext>
            </a:extLst>
          </p:cNvPr>
          <p:cNvSpPr/>
          <p:nvPr/>
        </p:nvSpPr>
        <p:spPr>
          <a:xfrm rot="2597282">
            <a:off x="16929337" y="5004219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0"/>
                </a:lnTo>
                <a:lnTo>
                  <a:pt x="0" y="1183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827012C1-216B-C684-637F-B0407CE9A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67356"/>
              </p:ext>
            </p:extLst>
          </p:nvPr>
        </p:nvGraphicFramePr>
        <p:xfrm>
          <a:off x="4648200" y="2868927"/>
          <a:ext cx="8079822" cy="1030224"/>
        </p:xfrm>
        <a:graphic>
          <a:graphicData uri="http://schemas.openxmlformats.org/drawingml/2006/table">
            <a:tbl>
              <a:tblPr firstRow="1" firstCol="1" bandRow="1"/>
              <a:tblGrid>
                <a:gridCol w="8079822">
                  <a:extLst>
                    <a:ext uri="{9D8B030D-6E8A-4147-A177-3AD203B41FA5}">
                      <a16:colId xmlns:a16="http://schemas.microsoft.com/office/drawing/2014/main" val="1552725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kk-KZ" sz="6000" b="1" dirty="0">
                          <a:effectLst/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Өткенді қайталау </a:t>
                      </a:r>
                      <a:endParaRPr lang="ru-KZ" sz="6000" dirty="0">
                        <a:effectLst/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7777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F602D5-0436-1699-6B48-B6301849F594}"/>
              </a:ext>
            </a:extLst>
          </p:cNvPr>
          <p:cNvSpPr txBox="1"/>
          <p:nvPr/>
        </p:nvSpPr>
        <p:spPr>
          <a:xfrm>
            <a:off x="2800199" y="3724768"/>
            <a:ext cx="126854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</a:rPr>
              <a:t>1. Алфавит </a:t>
            </a:r>
            <a:r>
              <a:rPr lang="ru-RU" sz="3600" dirty="0" err="1">
                <a:solidFill>
                  <a:schemeClr val="tx2"/>
                </a:solidFill>
              </a:rPr>
              <a:t>дегеніміз</a:t>
            </a:r>
            <a:r>
              <a:rPr lang="ru-RU" sz="3600" dirty="0">
                <a:solidFill>
                  <a:schemeClr val="tx2"/>
                </a:solidFill>
              </a:rPr>
              <a:t> не? </a:t>
            </a:r>
          </a:p>
          <a:p>
            <a:r>
              <a:rPr lang="ru-RU" sz="3600" dirty="0">
                <a:solidFill>
                  <a:schemeClr val="tx2"/>
                </a:solidFill>
              </a:rPr>
              <a:t>2. </a:t>
            </a:r>
            <a:r>
              <a:rPr lang="ru-RU" sz="3600" dirty="0" err="1">
                <a:solidFill>
                  <a:schemeClr val="tx2"/>
                </a:solidFill>
              </a:rPr>
              <a:t>Алфавиттің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қуаты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дегеніміз</a:t>
            </a:r>
            <a:r>
              <a:rPr lang="ru-RU" sz="3600" dirty="0">
                <a:solidFill>
                  <a:schemeClr val="tx2"/>
                </a:solidFill>
              </a:rPr>
              <a:t> не? </a:t>
            </a:r>
          </a:p>
          <a:p>
            <a:r>
              <a:rPr lang="ru-RU" sz="3600" dirty="0">
                <a:solidFill>
                  <a:schemeClr val="tx2"/>
                </a:solidFill>
              </a:rPr>
              <a:t>3. </a:t>
            </a:r>
            <a:r>
              <a:rPr lang="ru-RU" sz="3600" dirty="0" err="1">
                <a:solidFill>
                  <a:schemeClr val="tx2"/>
                </a:solidFill>
              </a:rPr>
              <a:t>Алфавиттің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қуатын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қалай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есептеуге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болады</a:t>
            </a:r>
            <a:r>
              <a:rPr lang="ru-RU" sz="3600" dirty="0">
                <a:solidFill>
                  <a:schemeClr val="tx2"/>
                </a:solidFill>
              </a:rPr>
              <a:t>? </a:t>
            </a:r>
          </a:p>
          <a:p>
            <a:r>
              <a:rPr lang="ru-RU" sz="3600" dirty="0">
                <a:solidFill>
                  <a:schemeClr val="tx2"/>
                </a:solidFill>
              </a:rPr>
              <a:t>4. </a:t>
            </a:r>
            <a:r>
              <a:rPr lang="ru-RU" sz="3600" dirty="0" err="1">
                <a:solidFill>
                  <a:schemeClr val="tx2"/>
                </a:solidFill>
              </a:rPr>
              <a:t>Мәтінді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жазу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үшін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компьютерлік</a:t>
            </a:r>
            <a:r>
              <a:rPr lang="ru-RU" sz="3600" dirty="0">
                <a:solidFill>
                  <a:schemeClr val="tx2"/>
                </a:solidFill>
              </a:rPr>
              <a:t> алфавит </a:t>
            </a:r>
            <a:r>
              <a:rPr lang="ru-RU" sz="3600" dirty="0" err="1">
                <a:solidFill>
                  <a:schemeClr val="tx2"/>
                </a:solidFill>
              </a:rPr>
              <a:t>қанша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таңбадан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тұрады</a:t>
            </a:r>
            <a:endParaRPr lang="ru-RU" sz="3600" dirty="0">
              <a:solidFill>
                <a:schemeClr val="tx2"/>
              </a:solidFill>
            </a:endParaRPr>
          </a:p>
          <a:p>
            <a:r>
              <a:rPr lang="ru-RU" sz="3600" dirty="0">
                <a:solidFill>
                  <a:schemeClr val="tx2"/>
                </a:solidFill>
              </a:rPr>
              <a:t>5. </a:t>
            </a:r>
            <a:r>
              <a:rPr lang="ru-RU" sz="3600" dirty="0" err="1">
                <a:solidFill>
                  <a:schemeClr val="tx2"/>
                </a:solidFill>
              </a:rPr>
              <a:t>Неліктен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орыс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алфавитінің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қуаты</a:t>
            </a:r>
            <a:r>
              <a:rPr lang="ru-RU" sz="3600" dirty="0">
                <a:solidFill>
                  <a:schemeClr val="tx2"/>
                </a:solidFill>
              </a:rPr>
              <a:t> 33-ке </a:t>
            </a:r>
            <a:r>
              <a:rPr lang="ru-RU" sz="3600" dirty="0" err="1">
                <a:solidFill>
                  <a:schemeClr val="tx2"/>
                </a:solidFill>
              </a:rPr>
              <a:t>тең</a:t>
            </a:r>
            <a:r>
              <a:rPr lang="ru-RU" sz="3600" dirty="0">
                <a:solidFill>
                  <a:schemeClr val="tx2"/>
                </a:solidFill>
              </a:rPr>
              <a:t>? </a:t>
            </a:r>
          </a:p>
          <a:p>
            <a:r>
              <a:rPr lang="ru-RU" sz="3600" dirty="0">
                <a:solidFill>
                  <a:schemeClr val="tx2"/>
                </a:solidFill>
              </a:rPr>
              <a:t>6. </a:t>
            </a:r>
            <a:r>
              <a:rPr lang="ru-RU" sz="3600" dirty="0" err="1">
                <a:solidFill>
                  <a:schemeClr val="tx2"/>
                </a:solidFill>
              </a:rPr>
              <a:t>Неліктен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таңбаның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салмағы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алфавиттің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қуатына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байланысты</a:t>
            </a:r>
            <a:r>
              <a:rPr lang="ru-RU" sz="3600" dirty="0">
                <a:solidFill>
                  <a:schemeClr val="tx2"/>
                </a:solidFill>
              </a:rPr>
              <a:t>? </a:t>
            </a:r>
          </a:p>
          <a:p>
            <a:r>
              <a:rPr lang="ru-RU" sz="3600" dirty="0">
                <a:solidFill>
                  <a:schemeClr val="tx2"/>
                </a:solidFill>
              </a:rPr>
              <a:t>7. </a:t>
            </a:r>
            <a:r>
              <a:rPr lang="ru-RU" sz="3600" dirty="0" err="1">
                <a:solidFill>
                  <a:schemeClr val="tx2"/>
                </a:solidFill>
              </a:rPr>
              <a:t>Екілік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алфавиттің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қуаты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қандай</a:t>
            </a:r>
            <a:r>
              <a:rPr lang="ru-RU" sz="3600" dirty="0">
                <a:solidFill>
                  <a:schemeClr val="tx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335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CDCD8-BEB9-199F-FF88-7FFF84CA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A2959D67-9220-49DD-A6DB-F5C352B7682E}"/>
              </a:ext>
            </a:extLst>
          </p:cNvPr>
          <p:cNvSpPr txBox="1"/>
          <p:nvPr/>
        </p:nvSpPr>
        <p:spPr>
          <a:xfrm>
            <a:off x="8573590" y="731052"/>
            <a:ext cx="2159316" cy="17865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D00E82-5BE8-5086-66F2-F2334876214E}"/>
              </a:ext>
            </a:extLst>
          </p:cNvPr>
          <p:cNvSpPr/>
          <p:nvPr/>
        </p:nvSpPr>
        <p:spPr>
          <a:xfrm rot="-219950">
            <a:off x="1564292" y="397764"/>
            <a:ext cx="13181236" cy="9370100"/>
          </a:xfrm>
          <a:custGeom>
            <a:avLst/>
            <a:gdLst/>
            <a:ahLst/>
            <a:cxnLst/>
            <a:rect l="l" t="t" r="r" b="b"/>
            <a:pathLst>
              <a:path w="8784761" h="14284164">
                <a:moveTo>
                  <a:pt x="0" y="0"/>
                </a:moveTo>
                <a:lnTo>
                  <a:pt x="8784760" y="0"/>
                </a:lnTo>
                <a:lnTo>
                  <a:pt x="8784760" y="14284163"/>
                </a:lnTo>
                <a:lnTo>
                  <a:pt x="0" y="14284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D65CB17-6602-58E1-9172-8D3DFA952465}"/>
              </a:ext>
            </a:extLst>
          </p:cNvPr>
          <p:cNvSpPr/>
          <p:nvPr/>
        </p:nvSpPr>
        <p:spPr>
          <a:xfrm rot="-3925185" flipH="1">
            <a:off x="14141832" y="144654"/>
            <a:ext cx="3030009" cy="3206359"/>
          </a:xfrm>
          <a:custGeom>
            <a:avLst/>
            <a:gdLst/>
            <a:ahLst/>
            <a:cxnLst/>
            <a:rect l="l" t="t" r="r" b="b"/>
            <a:pathLst>
              <a:path w="3030009" h="3206359">
                <a:moveTo>
                  <a:pt x="3030009" y="0"/>
                </a:moveTo>
                <a:lnTo>
                  <a:pt x="0" y="0"/>
                </a:lnTo>
                <a:lnTo>
                  <a:pt x="0" y="3206359"/>
                </a:lnTo>
                <a:lnTo>
                  <a:pt x="3030009" y="3206359"/>
                </a:lnTo>
                <a:lnTo>
                  <a:pt x="3030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29C35B5-8750-7ACA-A533-6D19E00B975A}"/>
              </a:ext>
            </a:extLst>
          </p:cNvPr>
          <p:cNvSpPr/>
          <p:nvPr/>
        </p:nvSpPr>
        <p:spPr>
          <a:xfrm rot="2597282">
            <a:off x="16627279" y="2199294"/>
            <a:ext cx="1238108" cy="1183941"/>
          </a:xfrm>
          <a:custGeom>
            <a:avLst/>
            <a:gdLst/>
            <a:ahLst/>
            <a:cxnLst/>
            <a:rect l="l" t="t" r="r" b="b"/>
            <a:pathLst>
              <a:path w="1238108" h="1183941">
                <a:moveTo>
                  <a:pt x="0" y="0"/>
                </a:moveTo>
                <a:lnTo>
                  <a:pt x="1238108" y="0"/>
                </a:lnTo>
                <a:lnTo>
                  <a:pt x="1238108" y="1183941"/>
                </a:lnTo>
                <a:lnTo>
                  <a:pt x="0" y="118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C03E65A-7373-9918-FC5A-7CEF9B00DC4A}"/>
              </a:ext>
            </a:extLst>
          </p:cNvPr>
          <p:cNvSpPr txBox="1"/>
          <p:nvPr/>
        </p:nvSpPr>
        <p:spPr>
          <a:xfrm>
            <a:off x="3938339" y="2300717"/>
            <a:ext cx="733926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None/>
            </a:pPr>
            <a:r>
              <a:rPr lang="ru-RU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Видеосабақ</a:t>
            </a:r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қарау</a:t>
            </a:r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https://youtu.be/nqsW8G2g5Ac</a:t>
            </a:r>
            <a:endParaRPr lang="ru-RU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ru-RU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kk-KZ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698519-D964-F205-7FBC-285DE1469E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6700" y="3682338"/>
            <a:ext cx="10134600" cy="48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025">
            <a:hlinkClick r:id="" action="ppaction://media"/>
            <a:extLst>
              <a:ext uri="{FF2B5EF4-FFF2-40B4-BE49-F238E27FC236}">
                <a16:creationId xmlns:a16="http://schemas.microsoft.com/office/drawing/2014/main" id="{34FB8BA6-D3DC-2FB0-FD89-B15AC141F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3915"/>
            <a:ext cx="17983200" cy="101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FB1FFE-F1B7-21CB-5BE6-BDE13088EEA7}"/>
              </a:ext>
            </a:extLst>
          </p:cNvPr>
          <p:cNvSpPr txBox="1"/>
          <p:nvPr/>
        </p:nvSpPr>
        <p:spPr>
          <a:xfrm>
            <a:off x="914400" y="8532793"/>
            <a:ext cx="1310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-</a:t>
            </a:r>
            <a:r>
              <a:rPr lang="ru-RU" sz="2800" b="1" dirty="0" err="1">
                <a:solidFill>
                  <a:srgbClr val="FF0000"/>
                </a:solidFill>
              </a:rPr>
              <a:t>анықтаманы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жазады</a:t>
            </a:r>
            <a:r>
              <a:rPr lang="ru-RU" sz="2800" b="1" dirty="0">
                <a:solidFill>
                  <a:srgbClr val="FF0000"/>
                </a:solidFill>
              </a:rPr>
              <a:t> 1балл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A2C2B-E8D2-AF5F-4B81-8EB37491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15621000" cy="77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FC6B9F-D7B8-B98F-A0B4-472131D7AC99}"/>
              </a:ext>
            </a:extLst>
          </p:cNvPr>
          <p:cNvSpPr txBox="1"/>
          <p:nvPr/>
        </p:nvSpPr>
        <p:spPr>
          <a:xfrm>
            <a:off x="609600" y="8648700"/>
            <a:ext cx="17830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87630" algn="just">
              <a:buNone/>
            </a:pPr>
            <a:r>
              <a:rPr lang="kk-KZ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</a:p>
          <a:p>
            <a:pPr indent="87630" algn="just">
              <a:buNone/>
            </a:pPr>
            <a:r>
              <a:rPr lang="kk-KZ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Тұжырымның дұрыстығын анықтайды;</a:t>
            </a:r>
          </a:p>
          <a:p>
            <a:pPr indent="87630" algn="just">
              <a:buNone/>
            </a:pPr>
            <a:r>
              <a:rPr lang="kk-KZ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-Ықтималдық тәсіл формуласына сүйеніп жауап береді;</a:t>
            </a:r>
          </a:p>
          <a:p>
            <a:pPr indent="87630" algn="just">
              <a:buNone/>
            </a:pPr>
            <a:r>
              <a:rPr lang="kk-KZ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-Жауабын мысалмен түсіндіреді</a:t>
            </a:r>
          </a:p>
          <a:p>
            <a:pPr indent="87630" algn="just">
              <a:buNone/>
            </a:pPr>
            <a:r>
              <a:rPr lang="kk-KZ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балл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5BCF3C-4D34-4829-6084-02DC3FE1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14859000" cy="85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A219B7-2C9F-7AF8-52FC-70D9BBCC130C}"/>
              </a:ext>
            </a:extLst>
          </p:cNvPr>
          <p:cNvSpPr txBox="1"/>
          <p:nvPr/>
        </p:nvSpPr>
        <p:spPr>
          <a:xfrm>
            <a:off x="685800" y="8343900"/>
            <a:ext cx="16916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Дескриптор:-Ықтималдығы жоғары және төмен жағдайларды салыстырады; 1балл</a:t>
            </a:r>
          </a:p>
          <a:p>
            <a:pPr>
              <a:buNone/>
            </a:pPr>
            <a:r>
              <a:rPr lang="kk-KZ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ЖИ пайдаланады, 1балл</a:t>
            </a:r>
          </a:p>
          <a:p>
            <a:pPr>
              <a:buNone/>
            </a:pPr>
            <a:endParaRPr lang="kk-KZ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endParaRPr lang="kk-K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997C64-01F2-3CA2-B28F-C2AEE560D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95300"/>
            <a:ext cx="14630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417</Words>
  <Application>Microsoft Office PowerPoint</Application>
  <PresentationFormat>Произвольный</PresentationFormat>
  <Paragraphs>211</Paragraphs>
  <Slides>15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Calibri</vt:lpstr>
      <vt:lpstr>Bobby Jones</vt:lpstr>
      <vt:lpstr>Aptos Display</vt:lpstr>
      <vt:lpstr>Arial</vt:lpstr>
      <vt:lpstr>Times New Roman</vt:lpstr>
      <vt:lpstr>Candara</vt:lpstr>
      <vt:lpstr>Aptos</vt:lpstr>
      <vt:lpstr>Agrandir Narrow</vt:lpstr>
      <vt:lpstr>Calibri Light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Playful Education Question Game Presentation</dc:title>
  <cp:lastModifiedBy>Arys JOBBM</cp:lastModifiedBy>
  <cp:revision>9</cp:revision>
  <dcterms:created xsi:type="dcterms:W3CDTF">2006-08-16T00:00:00Z</dcterms:created>
  <dcterms:modified xsi:type="dcterms:W3CDTF">2025-09-07T08:24:10Z</dcterms:modified>
  <dc:identifier>DAGyNiZGp9U</dc:identifier>
</cp:coreProperties>
</file>