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7" r:id="rId3"/>
    <p:sldId id="286" r:id="rId4"/>
    <p:sldId id="289" r:id="rId5"/>
    <p:sldId id="302" r:id="rId6"/>
    <p:sldId id="290" r:id="rId7"/>
    <p:sldId id="291" r:id="rId8"/>
    <p:sldId id="297" r:id="rId9"/>
    <p:sldId id="284" r:id="rId10"/>
    <p:sldId id="299" r:id="rId11"/>
    <p:sldId id="304" r:id="rId12"/>
    <p:sldId id="305" r:id="rId13"/>
    <p:sldId id="285" r:id="rId14"/>
    <p:sldId id="306" r:id="rId15"/>
    <p:sldId id="303" r:id="rId16"/>
    <p:sldId id="296" r:id="rId17"/>
    <p:sldId id="256"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00"/>
    <a:srgbClr val="66FF66"/>
    <a:srgbClr val="99CCFF"/>
    <a:srgbClr val="00FFFF"/>
    <a:srgbClr val="FF66FF"/>
    <a:srgbClr val="D60093"/>
    <a:srgbClr val="00CCFF"/>
    <a:srgbClr val="66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47" autoAdjust="0"/>
    <p:restoredTop sz="95256" autoAdjust="0"/>
  </p:normalViewPr>
  <p:slideViewPr>
    <p:cSldViewPr>
      <p:cViewPr varScale="1">
        <p:scale>
          <a:sx n="64" d="100"/>
          <a:sy n="64" d="100"/>
        </p:scale>
        <p:origin x="936"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04042107"/>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117188728"/>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344982806"/>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9BE7512E-BEBC-4DEB-9A74-2BA7B452CB66}" type="datetimeFigureOut">
              <a:rPr lang="ru-RU" smtClean="0"/>
              <a:t>11.09.2025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85597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BE7512E-BEBC-4DEB-9A74-2BA7B452CB66}" type="datetimeFigureOut">
              <a:rPr lang="ru-RU" smtClean="0"/>
              <a:t>11.09.2025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354667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BE7512E-BEBC-4DEB-9A74-2BA7B452CB66}" type="datetimeFigureOut">
              <a:rPr lang="ru-RU" smtClean="0"/>
              <a:t>11.09.2025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96279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BE7512E-BEBC-4DEB-9A74-2BA7B452CB66}" type="datetimeFigureOut">
              <a:rPr lang="ru-RU" smtClean="0"/>
              <a:t>11.09.2025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1348465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BE7512E-BEBC-4DEB-9A74-2BA7B452CB66}" type="datetimeFigureOut">
              <a:rPr lang="ru-RU" smtClean="0"/>
              <a:t>11.09.2025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57291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BE7512E-BEBC-4DEB-9A74-2BA7B452CB66}" type="datetimeFigureOut">
              <a:rPr lang="ru-RU" smtClean="0"/>
              <a:t>11.09.2025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20157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E7512E-BEBC-4DEB-9A74-2BA7B452CB66}" type="datetimeFigureOut">
              <a:rPr lang="ru-RU" smtClean="0"/>
              <a:t>11.09.2025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288688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9BE7512E-BEBC-4DEB-9A74-2BA7B452CB66}" type="datetimeFigureOut">
              <a:rPr lang="ru-RU" smtClean="0"/>
              <a:t>11.09.2025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4873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035633871"/>
      </p:ext>
    </p:extLst>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9BE7512E-BEBC-4DEB-9A74-2BA7B452CB66}" type="datetimeFigureOut">
              <a:rPr lang="ru-RU" smtClean="0"/>
              <a:t>11.09.2025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1012334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BE7512E-BEBC-4DEB-9A74-2BA7B452CB66}" type="datetimeFigureOut">
              <a:rPr lang="ru-RU" smtClean="0"/>
              <a:t>11.09.2025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1798660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BE7512E-BEBC-4DEB-9A74-2BA7B452CB66}" type="datetimeFigureOut">
              <a:rPr lang="ru-RU" smtClean="0"/>
              <a:t>11.09.2025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8104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1223708464"/>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8257620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3986673281"/>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3539380068"/>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56079247"/>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2730638145"/>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D5EBDE6-7C42-404E-819A-2F2FC27A65C2}" type="datetimeFigureOut">
              <a:rPr lang="es-ES" smtClean="0"/>
              <a:t>11/09/2025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2211984476"/>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EBDE6-7C42-404E-819A-2F2FC27A65C2}" type="datetimeFigureOut">
              <a:rPr lang="es-ES" smtClean="0"/>
              <a:t>11/09/2025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8A8CD-4243-47D3-85A8-AC03F10504A2}" type="slidenum">
              <a:rPr lang="es-ES" smtClean="0"/>
              <a:t>‹#›</a:t>
            </a:fld>
            <a:endParaRPr lang="es-ES"/>
          </a:p>
        </p:txBody>
      </p:sp>
    </p:spTree>
    <p:extLst>
      <p:ext uri="{BB962C8B-B14F-4D97-AF65-F5344CB8AC3E}">
        <p14:creationId xmlns:p14="http://schemas.microsoft.com/office/powerpoint/2010/main" val="760938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E7512E-BEBC-4DEB-9A74-2BA7B452CB66}" type="datetimeFigureOut">
              <a:rPr lang="ru-RU" smtClean="0"/>
              <a:t>11.09.2025</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018E1D-8AB6-4C35-B9F1-92CADA9544D4}" type="slidenum">
              <a:rPr lang="ru-RU" smtClean="0"/>
              <a:t>‹#›</a:t>
            </a:fld>
            <a:endParaRPr lang="ru-RU"/>
          </a:p>
        </p:txBody>
      </p:sp>
    </p:spTree>
    <p:extLst>
      <p:ext uri="{BB962C8B-B14F-4D97-AF65-F5344CB8AC3E}">
        <p14:creationId xmlns:p14="http://schemas.microsoft.com/office/powerpoint/2010/main" val="866662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ordwall.net/resource/6072226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ordwall.net/resource/78113951"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EmVrNeuP7k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EE2729-2D05-1087-B7D4-535A4DFD15F3}"/>
              </a:ext>
            </a:extLst>
          </p:cNvPr>
          <p:cNvSpPr>
            <a:spLocks noGrp="1"/>
          </p:cNvSpPr>
          <p:nvPr>
            <p:ph type="title"/>
          </p:nvPr>
        </p:nvSpPr>
        <p:spPr/>
        <p:txBody>
          <a:bodyPr/>
          <a:lstStyle/>
          <a:p>
            <a:r>
              <a:rPr lang="kk-KZ" dirty="0">
                <a:solidFill>
                  <a:schemeClr val="bg1"/>
                </a:solidFill>
                <a:latin typeface="Times New Roman" panose="02020603050405020304" pitchFamily="18" charset="0"/>
                <a:cs typeface="Times New Roman" panose="02020603050405020304" pitchFamily="18" charset="0"/>
              </a:rPr>
              <a:t>Психологиялық ахуал </a:t>
            </a:r>
            <a:endParaRPr lang="ru-KZ"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AD13611D-AFF9-8E9D-0AB0-533FB9DB162B}"/>
              </a:ext>
            </a:extLst>
          </p:cNvPr>
          <p:cNvSpPr>
            <a:spLocks noGrp="1"/>
          </p:cNvSpPr>
          <p:nvPr>
            <p:ph idx="1"/>
          </p:nvPr>
        </p:nvSpPr>
        <p:spPr/>
        <p:txBody>
          <a:bodyPr/>
          <a:lstStyle/>
          <a:p>
            <a:r>
              <a:rPr lang="ru-KZ" dirty="0">
                <a:solidFill>
                  <a:schemeClr val="bg1"/>
                </a:solidFill>
              </a:rPr>
              <a:t>«</a:t>
            </a:r>
            <a:r>
              <a:rPr lang="ru-KZ" dirty="0" err="1">
                <a:solidFill>
                  <a:schemeClr val="bg1"/>
                </a:solidFill>
              </a:rPr>
              <a:t>Жылы</a:t>
            </a:r>
            <a:r>
              <a:rPr lang="ru-KZ" dirty="0">
                <a:solidFill>
                  <a:schemeClr val="bg1"/>
                </a:solidFill>
              </a:rPr>
              <a:t> </a:t>
            </a:r>
            <a:r>
              <a:rPr lang="ru-KZ" dirty="0" err="1">
                <a:solidFill>
                  <a:schemeClr val="bg1"/>
                </a:solidFill>
              </a:rPr>
              <a:t>лебіздер</a:t>
            </a:r>
            <a:r>
              <a:rPr lang="ru-KZ" dirty="0">
                <a:solidFill>
                  <a:schemeClr val="bg1"/>
                </a:solidFill>
              </a:rPr>
              <a:t>»</a:t>
            </a:r>
          </a:p>
          <a:p>
            <a:r>
              <a:rPr lang="ru-KZ" dirty="0">
                <a:solidFill>
                  <a:schemeClr val="bg1"/>
                </a:solidFill>
              </a:rPr>
              <a:t>«</a:t>
            </a:r>
            <a:r>
              <a:rPr lang="ru-KZ" dirty="0" err="1">
                <a:solidFill>
                  <a:schemeClr val="bg1"/>
                </a:solidFill>
              </a:rPr>
              <a:t>Әрқайсымыз</a:t>
            </a:r>
            <a:r>
              <a:rPr lang="ru-KZ" dirty="0">
                <a:solidFill>
                  <a:schemeClr val="bg1"/>
                </a:solidFill>
              </a:rPr>
              <a:t> </a:t>
            </a:r>
            <a:r>
              <a:rPr lang="ru-KZ" dirty="0" err="1">
                <a:solidFill>
                  <a:schemeClr val="bg1"/>
                </a:solidFill>
              </a:rPr>
              <a:t>бүгін</a:t>
            </a:r>
            <a:r>
              <a:rPr lang="ru-KZ" dirty="0">
                <a:solidFill>
                  <a:schemeClr val="bg1"/>
                </a:solidFill>
              </a:rPr>
              <a:t> </a:t>
            </a:r>
            <a:r>
              <a:rPr lang="ru-KZ" dirty="0" err="1">
                <a:solidFill>
                  <a:schemeClr val="bg1"/>
                </a:solidFill>
              </a:rPr>
              <a:t>бір-бірімізге</a:t>
            </a:r>
            <a:r>
              <a:rPr lang="ru-KZ" dirty="0">
                <a:solidFill>
                  <a:schemeClr val="bg1"/>
                </a:solidFill>
              </a:rPr>
              <a:t> </a:t>
            </a:r>
            <a:r>
              <a:rPr lang="ru-KZ" dirty="0" err="1">
                <a:solidFill>
                  <a:schemeClr val="bg1"/>
                </a:solidFill>
              </a:rPr>
              <a:t>сәттілік</a:t>
            </a:r>
            <a:r>
              <a:rPr lang="ru-KZ" dirty="0">
                <a:solidFill>
                  <a:schemeClr val="bg1"/>
                </a:solidFill>
              </a:rPr>
              <a:t> </a:t>
            </a:r>
            <a:r>
              <a:rPr lang="ru-KZ" dirty="0" err="1">
                <a:solidFill>
                  <a:schemeClr val="bg1"/>
                </a:solidFill>
              </a:rPr>
              <a:t>тілейік</a:t>
            </a:r>
            <a:r>
              <a:rPr lang="ru-KZ" dirty="0">
                <a:solidFill>
                  <a:schemeClr val="bg1"/>
                </a:solidFill>
              </a:rPr>
              <a:t>. </a:t>
            </a:r>
            <a:r>
              <a:rPr lang="ru-KZ" dirty="0" err="1">
                <a:solidFill>
                  <a:schemeClr val="bg1"/>
                </a:solidFill>
              </a:rPr>
              <a:t>Сабақта</a:t>
            </a:r>
            <a:r>
              <a:rPr lang="ru-KZ" dirty="0">
                <a:solidFill>
                  <a:schemeClr val="bg1"/>
                </a:solidFill>
              </a:rPr>
              <a:t> </a:t>
            </a:r>
            <a:r>
              <a:rPr lang="ru-KZ" dirty="0" err="1">
                <a:solidFill>
                  <a:schemeClr val="bg1"/>
                </a:solidFill>
              </a:rPr>
              <a:t>біз</a:t>
            </a:r>
            <a:r>
              <a:rPr lang="ru-KZ" dirty="0">
                <a:solidFill>
                  <a:schemeClr val="bg1"/>
                </a:solidFill>
              </a:rPr>
              <a:t> </a:t>
            </a:r>
            <a:r>
              <a:rPr lang="ru-KZ" dirty="0" err="1">
                <a:solidFill>
                  <a:schemeClr val="bg1"/>
                </a:solidFill>
              </a:rPr>
              <a:t>ақпаратты</a:t>
            </a:r>
            <a:r>
              <a:rPr lang="ru-KZ" dirty="0">
                <a:solidFill>
                  <a:schemeClr val="bg1"/>
                </a:solidFill>
              </a:rPr>
              <a:t> </a:t>
            </a:r>
            <a:r>
              <a:rPr lang="ru-KZ" dirty="0" err="1">
                <a:solidFill>
                  <a:schemeClr val="bg1"/>
                </a:solidFill>
              </a:rPr>
              <a:t>сақтаймыз</a:t>
            </a:r>
            <a:r>
              <a:rPr lang="ru-KZ" dirty="0">
                <a:solidFill>
                  <a:schemeClr val="bg1"/>
                </a:solidFill>
              </a:rPr>
              <a:t>, ал </a:t>
            </a:r>
            <a:r>
              <a:rPr lang="ru-KZ" dirty="0" err="1">
                <a:solidFill>
                  <a:schemeClr val="bg1"/>
                </a:solidFill>
              </a:rPr>
              <a:t>жылы</a:t>
            </a:r>
            <a:r>
              <a:rPr lang="ru-KZ" dirty="0">
                <a:solidFill>
                  <a:schemeClr val="bg1"/>
                </a:solidFill>
              </a:rPr>
              <a:t> </a:t>
            </a:r>
            <a:r>
              <a:rPr lang="ru-KZ" dirty="0" err="1">
                <a:solidFill>
                  <a:schemeClr val="bg1"/>
                </a:solidFill>
              </a:rPr>
              <a:t>сөздер</a:t>
            </a:r>
            <a:r>
              <a:rPr lang="ru-KZ" dirty="0">
                <a:solidFill>
                  <a:schemeClr val="bg1"/>
                </a:solidFill>
              </a:rPr>
              <a:t> – </a:t>
            </a:r>
            <a:r>
              <a:rPr lang="ru-KZ" dirty="0" err="1">
                <a:solidFill>
                  <a:schemeClr val="bg1"/>
                </a:solidFill>
              </a:rPr>
              <a:t>жүректе</a:t>
            </a:r>
            <a:r>
              <a:rPr lang="ru-KZ" dirty="0">
                <a:solidFill>
                  <a:schemeClr val="bg1"/>
                </a:solidFill>
              </a:rPr>
              <a:t> </a:t>
            </a:r>
            <a:r>
              <a:rPr lang="ru-KZ" dirty="0" err="1">
                <a:solidFill>
                  <a:schemeClr val="bg1"/>
                </a:solidFill>
              </a:rPr>
              <a:t>сақталатын</a:t>
            </a:r>
            <a:r>
              <a:rPr lang="ru-KZ" dirty="0">
                <a:solidFill>
                  <a:schemeClr val="bg1"/>
                </a:solidFill>
              </a:rPr>
              <a:t> </a:t>
            </a:r>
            <a:r>
              <a:rPr lang="ru-KZ" dirty="0" err="1">
                <a:solidFill>
                  <a:schemeClr val="bg1"/>
                </a:solidFill>
              </a:rPr>
              <a:t>ең</a:t>
            </a:r>
            <a:r>
              <a:rPr lang="ru-KZ" dirty="0">
                <a:solidFill>
                  <a:schemeClr val="bg1"/>
                </a:solidFill>
              </a:rPr>
              <a:t> </a:t>
            </a:r>
            <a:r>
              <a:rPr lang="ru-KZ" dirty="0" err="1">
                <a:solidFill>
                  <a:schemeClr val="bg1"/>
                </a:solidFill>
              </a:rPr>
              <a:t>құнды</a:t>
            </a:r>
            <a:r>
              <a:rPr lang="ru-KZ" dirty="0">
                <a:solidFill>
                  <a:schemeClr val="bg1"/>
                </a:solidFill>
              </a:rPr>
              <a:t> </a:t>
            </a:r>
            <a:r>
              <a:rPr lang="ru-KZ" dirty="0" err="1">
                <a:solidFill>
                  <a:schemeClr val="bg1"/>
                </a:solidFill>
              </a:rPr>
              <a:t>ақпарат</a:t>
            </a:r>
            <a:r>
              <a:rPr lang="ru-KZ" dirty="0">
                <a:solidFill>
                  <a:schemeClr val="bg1"/>
                </a:solidFill>
              </a:rPr>
              <a:t>!»</a:t>
            </a:r>
          </a:p>
          <a:p>
            <a:endParaRPr lang="ru-KZ" dirty="0"/>
          </a:p>
        </p:txBody>
      </p:sp>
    </p:spTree>
    <p:extLst>
      <p:ext uri="{BB962C8B-B14F-4D97-AF65-F5344CB8AC3E}">
        <p14:creationId xmlns:p14="http://schemas.microsoft.com/office/powerpoint/2010/main" val="569798632"/>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789A-9E31-9AE6-0EE1-22E8B4F33BC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184BFF2-7F6D-4C25-7B8A-2E9059020329}"/>
              </a:ext>
            </a:extLst>
          </p:cNvPr>
          <p:cNvSpPr txBox="1"/>
          <p:nvPr/>
        </p:nvSpPr>
        <p:spPr>
          <a:xfrm>
            <a:off x="457808" y="4437112"/>
            <a:ext cx="7756463" cy="1477328"/>
          </a:xfrm>
          <a:prstGeom prst="rect">
            <a:avLst/>
          </a:prstGeom>
          <a:noFill/>
        </p:spPr>
        <p:txBody>
          <a:bodyPr wrap="square">
            <a:spAutoFit/>
          </a:bodyPr>
          <a:lstStyle/>
          <a:p>
            <a:endParaRPr lang="ru-KZ" dirty="0"/>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Дескриптор: </a:t>
            </a:r>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 Файлдардың әр форматының (</a:t>
            </a:r>
            <a:r>
              <a:rPr lang="en-US" b="1" i="1" dirty="0">
                <a:solidFill>
                  <a:srgbClr val="FF0000"/>
                </a:solidFill>
                <a:effectLst/>
                <a:latin typeface="Times New Roman" panose="02020603050405020304" pitchFamily="18" charset="0"/>
                <a:ea typeface="Times New Roman" panose="02020603050405020304" pitchFamily="18" charset="0"/>
              </a:rPr>
              <a:t>PDF, DOCX, JPG) </a:t>
            </a:r>
            <a:r>
              <a:rPr lang="kk-KZ" b="1" i="1" dirty="0">
                <a:solidFill>
                  <a:srgbClr val="FF0000"/>
                </a:solidFill>
                <a:effectLst/>
                <a:latin typeface="Times New Roman" panose="02020603050405020304" pitchFamily="18" charset="0"/>
                <a:ea typeface="Times New Roman" panose="02020603050405020304" pitchFamily="18" charset="0"/>
              </a:rPr>
              <a:t>ерекшелігін дұрыс сипаттайды  1балл</a:t>
            </a: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p:txBody>
      </p:sp>
      <p:pic>
        <p:nvPicPr>
          <p:cNvPr id="3" name="Рисунок 2">
            <a:extLst>
              <a:ext uri="{FF2B5EF4-FFF2-40B4-BE49-F238E27FC236}">
                <a16:creationId xmlns:a16="http://schemas.microsoft.com/office/drawing/2014/main" id="{014013F2-8257-A449-843B-AC02989EDA18}"/>
              </a:ext>
            </a:extLst>
          </p:cNvPr>
          <p:cNvPicPr>
            <a:picLocks noChangeAspect="1"/>
          </p:cNvPicPr>
          <p:nvPr/>
        </p:nvPicPr>
        <p:blipFill>
          <a:blip r:embed="rId2"/>
          <a:stretch>
            <a:fillRect/>
          </a:stretch>
        </p:blipFill>
        <p:spPr>
          <a:xfrm>
            <a:off x="539552" y="692696"/>
            <a:ext cx="7674719" cy="3888432"/>
          </a:xfrm>
          <a:prstGeom prst="rect">
            <a:avLst/>
          </a:prstGeom>
        </p:spPr>
      </p:pic>
    </p:spTree>
    <p:extLst>
      <p:ext uri="{BB962C8B-B14F-4D97-AF65-F5344CB8AC3E}">
        <p14:creationId xmlns:p14="http://schemas.microsoft.com/office/powerpoint/2010/main" val="1479501033"/>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EBFF-27F0-133E-D16F-8C874D516B2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AE69941-146D-FE7A-DFDD-3CCCDDAF6188}"/>
              </a:ext>
            </a:extLst>
          </p:cNvPr>
          <p:cNvSpPr txBox="1"/>
          <p:nvPr/>
        </p:nvSpPr>
        <p:spPr>
          <a:xfrm>
            <a:off x="539552" y="4725144"/>
            <a:ext cx="7756463" cy="1477328"/>
          </a:xfrm>
          <a:prstGeom prst="rect">
            <a:avLst/>
          </a:prstGeom>
          <a:noFill/>
        </p:spPr>
        <p:txBody>
          <a:bodyPr wrap="square">
            <a:spAutoFit/>
          </a:bodyPr>
          <a:lstStyle/>
          <a:p>
            <a:endParaRPr lang="ru-KZ" dirty="0"/>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Дескриптор: </a:t>
            </a:r>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 дұрыс / дұрыс емес тұжырымдарды анықтайды 1 балл</a:t>
            </a: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a16="http://schemas.microsoft.com/office/drawing/2014/main" id="{C832892F-FB62-C832-3EC3-81BEADA7B9B3}"/>
              </a:ext>
            </a:extLst>
          </p:cNvPr>
          <p:cNvPicPr>
            <a:picLocks noChangeAspect="1"/>
          </p:cNvPicPr>
          <p:nvPr/>
        </p:nvPicPr>
        <p:blipFill>
          <a:blip r:embed="rId2"/>
          <a:stretch>
            <a:fillRect/>
          </a:stretch>
        </p:blipFill>
        <p:spPr>
          <a:xfrm>
            <a:off x="395536" y="655528"/>
            <a:ext cx="7825173" cy="3960440"/>
          </a:xfrm>
          <a:prstGeom prst="rect">
            <a:avLst/>
          </a:prstGeom>
        </p:spPr>
      </p:pic>
    </p:spTree>
    <p:extLst>
      <p:ext uri="{BB962C8B-B14F-4D97-AF65-F5344CB8AC3E}">
        <p14:creationId xmlns:p14="http://schemas.microsoft.com/office/powerpoint/2010/main" val="2252181639"/>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7DC3F0-64C5-7C07-7B74-10CEEA46149E}"/>
              </a:ext>
            </a:extLst>
          </p:cNvPr>
          <p:cNvSpPr txBox="1"/>
          <p:nvPr/>
        </p:nvSpPr>
        <p:spPr>
          <a:xfrm>
            <a:off x="827584" y="836712"/>
            <a:ext cx="7488832" cy="1569660"/>
          </a:xfrm>
          <a:prstGeom prst="rect">
            <a:avLst/>
          </a:prstGeom>
          <a:noFill/>
        </p:spPr>
        <p:txBody>
          <a:bodyPr wrap="square">
            <a:spAutoFit/>
          </a:bodyPr>
          <a:lstStyle/>
          <a:p>
            <a:pPr>
              <a:buNone/>
            </a:pPr>
            <a:r>
              <a:rPr lang="kk-KZ" sz="2400" dirty="0">
                <a:solidFill>
                  <a:schemeClr val="bg1"/>
                </a:solidFill>
                <a:effectLst/>
                <a:latin typeface="Times New Roman" panose="02020603050405020304" pitchFamily="18" charset="0"/>
                <a:ea typeface="Times New Roman" panose="02020603050405020304" pitchFamily="18" charset="0"/>
              </a:rPr>
              <a:t>5)Сұрақтарға жауап бер: </a:t>
            </a:r>
          </a:p>
          <a:p>
            <a:pPr>
              <a:buNone/>
            </a:pPr>
            <a:r>
              <a:rPr lang="en-US" sz="2400" dirty="0">
                <a:solidFill>
                  <a:schemeClr val="bg1"/>
                </a:solidFill>
                <a:effectLst/>
                <a:latin typeface="Times New Roman" panose="02020603050405020304" pitchFamily="18" charset="0"/>
                <a:ea typeface="Times New Roman" panose="02020603050405020304" pitchFamily="18" charset="0"/>
                <a:hlinkClick r:id="rId2"/>
              </a:rPr>
              <a:t>https://wordwall.net/resource/60722263</a:t>
            </a:r>
            <a:endParaRPr lang="kk-KZ" sz="2400" dirty="0">
              <a:solidFill>
                <a:schemeClr val="bg1"/>
              </a:solidFill>
              <a:effectLst/>
              <a:latin typeface="Times New Roman" panose="02020603050405020304" pitchFamily="18" charset="0"/>
              <a:ea typeface="Times New Roman" panose="02020603050405020304" pitchFamily="18" charset="0"/>
            </a:endParaRPr>
          </a:p>
          <a:p>
            <a:pPr>
              <a:buNone/>
            </a:pPr>
            <a:endParaRPr lang="en-US" sz="2400" dirty="0">
              <a:solidFill>
                <a:schemeClr val="bg1"/>
              </a:solidFill>
              <a:effectLst/>
              <a:latin typeface="Times New Roman" panose="02020603050405020304" pitchFamily="18" charset="0"/>
              <a:ea typeface="Times New Roman" panose="02020603050405020304" pitchFamily="18" charset="0"/>
            </a:endParaRPr>
          </a:p>
          <a:p>
            <a:pPr>
              <a:buNone/>
            </a:pPr>
            <a:endParaRPr lang="ru-KZ" sz="2400" b="1" i="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BF628AAD-52A4-40E6-62FE-A15BD9F501E1}"/>
              </a:ext>
            </a:extLst>
          </p:cNvPr>
          <p:cNvPicPr>
            <a:picLocks noChangeAspect="1"/>
          </p:cNvPicPr>
          <p:nvPr/>
        </p:nvPicPr>
        <p:blipFill>
          <a:blip r:embed="rId3"/>
          <a:stretch>
            <a:fillRect/>
          </a:stretch>
        </p:blipFill>
        <p:spPr>
          <a:xfrm>
            <a:off x="830424" y="1911707"/>
            <a:ext cx="7197960" cy="3630438"/>
          </a:xfrm>
          <a:prstGeom prst="rect">
            <a:avLst/>
          </a:prstGeom>
        </p:spPr>
      </p:pic>
    </p:spTree>
    <p:extLst>
      <p:ext uri="{BB962C8B-B14F-4D97-AF65-F5344CB8AC3E}">
        <p14:creationId xmlns:p14="http://schemas.microsoft.com/office/powerpoint/2010/main" val="3968870936"/>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CB900-22B5-5B31-D46E-6CC816970C18}"/>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30DDC977-C779-0ACC-6C09-735CCBA532DB}"/>
              </a:ext>
            </a:extLst>
          </p:cNvPr>
          <p:cNvPicPr>
            <a:picLocks noChangeAspect="1"/>
          </p:cNvPicPr>
          <p:nvPr/>
        </p:nvPicPr>
        <p:blipFill>
          <a:blip r:embed="rId2"/>
          <a:stretch>
            <a:fillRect/>
          </a:stretch>
        </p:blipFill>
        <p:spPr>
          <a:xfrm>
            <a:off x="755576" y="720080"/>
            <a:ext cx="7344816" cy="4258600"/>
          </a:xfrm>
          <a:prstGeom prst="rect">
            <a:avLst/>
          </a:prstGeom>
        </p:spPr>
      </p:pic>
      <p:sp>
        <p:nvSpPr>
          <p:cNvPr id="6" name="TextBox 5">
            <a:extLst>
              <a:ext uri="{FF2B5EF4-FFF2-40B4-BE49-F238E27FC236}">
                <a16:creationId xmlns:a16="http://schemas.microsoft.com/office/drawing/2014/main" id="{938B40F6-0C89-36EE-D83F-44CAD27FB4E4}"/>
              </a:ext>
            </a:extLst>
          </p:cNvPr>
          <p:cNvSpPr txBox="1"/>
          <p:nvPr/>
        </p:nvSpPr>
        <p:spPr>
          <a:xfrm>
            <a:off x="755576" y="4989837"/>
            <a:ext cx="7920880" cy="923330"/>
          </a:xfrm>
          <a:prstGeom prst="rect">
            <a:avLst/>
          </a:prstGeom>
          <a:noFill/>
        </p:spPr>
        <p:txBody>
          <a:bodyPr wrap="square">
            <a:spAutoFit/>
          </a:bodyPr>
          <a:lstStyle/>
          <a:p>
            <a:r>
              <a:rPr lang="ru-KZ" dirty="0">
                <a:solidFill>
                  <a:srgbClr val="FF0000"/>
                </a:solidFill>
              </a:rPr>
              <a:t>Дескриптор: </a:t>
            </a:r>
          </a:p>
          <a:p>
            <a:r>
              <a:rPr lang="ru-KZ" dirty="0">
                <a:solidFill>
                  <a:srgbClr val="FF0000"/>
                </a:solidFill>
              </a:rPr>
              <a:t>- файл мен </a:t>
            </a:r>
            <a:r>
              <a:rPr lang="ru-KZ" dirty="0" err="1">
                <a:solidFill>
                  <a:srgbClr val="FF0000"/>
                </a:solidFill>
              </a:rPr>
              <a:t>буманың</a:t>
            </a:r>
            <a:r>
              <a:rPr lang="ru-KZ" dirty="0">
                <a:solidFill>
                  <a:srgbClr val="FF0000"/>
                </a:solidFill>
              </a:rPr>
              <a:t> </a:t>
            </a:r>
            <a:r>
              <a:rPr lang="ru-KZ" dirty="0" err="1">
                <a:solidFill>
                  <a:srgbClr val="FF0000"/>
                </a:solidFill>
              </a:rPr>
              <a:t>ұқсастығын</a:t>
            </a:r>
            <a:r>
              <a:rPr lang="ru-KZ" dirty="0">
                <a:solidFill>
                  <a:srgbClr val="FF0000"/>
                </a:solidFill>
              </a:rPr>
              <a:t> </a:t>
            </a:r>
            <a:r>
              <a:rPr lang="ru-KZ" dirty="0" err="1">
                <a:solidFill>
                  <a:srgbClr val="FF0000"/>
                </a:solidFill>
              </a:rPr>
              <a:t>анықтайды</a:t>
            </a:r>
            <a:r>
              <a:rPr lang="ru-KZ" dirty="0">
                <a:solidFill>
                  <a:srgbClr val="FF0000"/>
                </a:solidFill>
              </a:rPr>
              <a:t>; </a:t>
            </a:r>
          </a:p>
          <a:p>
            <a:r>
              <a:rPr lang="ru-KZ" dirty="0">
                <a:solidFill>
                  <a:srgbClr val="FF0000"/>
                </a:solidFill>
              </a:rPr>
              <a:t>-  файл мен </a:t>
            </a:r>
            <a:r>
              <a:rPr lang="ru-KZ" dirty="0" err="1">
                <a:solidFill>
                  <a:srgbClr val="FF0000"/>
                </a:solidFill>
              </a:rPr>
              <a:t>буманың</a:t>
            </a:r>
            <a:r>
              <a:rPr lang="ru-KZ" dirty="0">
                <a:solidFill>
                  <a:srgbClr val="FF0000"/>
                </a:solidFill>
              </a:rPr>
              <a:t> </a:t>
            </a:r>
            <a:r>
              <a:rPr lang="ru-KZ" dirty="0" err="1">
                <a:solidFill>
                  <a:srgbClr val="FF0000"/>
                </a:solidFill>
              </a:rPr>
              <a:t>айырмашылығын</a:t>
            </a:r>
            <a:r>
              <a:rPr lang="ru-KZ" dirty="0">
                <a:solidFill>
                  <a:srgbClr val="FF0000"/>
                </a:solidFill>
              </a:rPr>
              <a:t> </a:t>
            </a:r>
            <a:r>
              <a:rPr lang="ru-KZ" dirty="0" err="1">
                <a:solidFill>
                  <a:srgbClr val="FF0000"/>
                </a:solidFill>
              </a:rPr>
              <a:t>анықтайды</a:t>
            </a:r>
            <a:r>
              <a:rPr lang="ru-KZ" dirty="0">
                <a:solidFill>
                  <a:srgbClr val="FF0000"/>
                </a:solidFill>
              </a:rPr>
              <a:t>; </a:t>
            </a:r>
            <a:r>
              <a:rPr lang="kk-KZ" dirty="0">
                <a:solidFill>
                  <a:srgbClr val="FF0000"/>
                </a:solidFill>
              </a:rPr>
              <a:t> </a:t>
            </a:r>
            <a:r>
              <a:rPr lang="ru-KZ" dirty="0">
                <a:solidFill>
                  <a:srgbClr val="FF0000"/>
                </a:solidFill>
              </a:rPr>
              <a:t>1балл</a:t>
            </a:r>
          </a:p>
        </p:txBody>
      </p:sp>
    </p:spTree>
    <p:extLst>
      <p:ext uri="{BB962C8B-B14F-4D97-AF65-F5344CB8AC3E}">
        <p14:creationId xmlns:p14="http://schemas.microsoft.com/office/powerpoint/2010/main" val="2799730922"/>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A8A0D-FE59-0D4E-45FB-5F99E7AA106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60744D-C5BC-0ADC-FCA1-8ED9E6DF2E99}"/>
              </a:ext>
            </a:extLst>
          </p:cNvPr>
          <p:cNvSpPr>
            <a:spLocks noGrp="1"/>
          </p:cNvSpPr>
          <p:nvPr>
            <p:ph type="title"/>
          </p:nvPr>
        </p:nvSpPr>
        <p:spPr>
          <a:xfrm>
            <a:off x="539552" y="908720"/>
            <a:ext cx="7776864" cy="1362075"/>
          </a:xfrm>
        </p:spPr>
        <p:txBody>
          <a:bodyPr>
            <a:normAutofit fontScale="90000"/>
          </a:bodyPr>
          <a:lstStyle/>
          <a:p>
            <a:r>
              <a:rPr lang="kk-KZ" sz="2700" dirty="0">
                <a:solidFill>
                  <a:srgbClr val="FFFF00"/>
                </a:solidFill>
              </a:rPr>
              <a:t>Қорытынды сұрақтар: </a:t>
            </a:r>
            <a:br>
              <a:rPr lang="kk-KZ" sz="2700" dirty="0">
                <a:solidFill>
                  <a:srgbClr val="FFFF00"/>
                </a:solidFill>
              </a:rPr>
            </a:br>
            <a:r>
              <a:rPr lang="kk-KZ" sz="2700" dirty="0">
                <a:solidFill>
                  <a:schemeClr val="bg1"/>
                </a:solidFill>
              </a:rPr>
              <a:t>1. Компьютерде жасаған немесе өңдеген құжаттарыңды қалай сақтап, ашасың?</a:t>
            </a:r>
            <a:br>
              <a:rPr lang="kk-KZ" sz="2700" dirty="0">
                <a:solidFill>
                  <a:schemeClr val="bg1"/>
                </a:solidFill>
              </a:rPr>
            </a:br>
            <a:r>
              <a:rPr lang="kk-KZ" sz="2700" dirty="0">
                <a:solidFill>
                  <a:schemeClr val="bg1"/>
                </a:solidFill>
              </a:rPr>
              <a:t>2. «Файл» ұғымы қандай мағына береді?</a:t>
            </a:r>
            <a:br>
              <a:rPr lang="kk-KZ" sz="2700" dirty="0">
                <a:solidFill>
                  <a:schemeClr val="bg1"/>
                </a:solidFill>
              </a:rPr>
            </a:br>
            <a:r>
              <a:rPr lang="kk-KZ" sz="2700" dirty="0">
                <a:solidFill>
                  <a:schemeClr val="bg1"/>
                </a:solidFill>
              </a:rPr>
              <a:t>3. «Файл» атауы қандай бөліктерден тұрады?</a:t>
            </a:r>
            <a:br>
              <a:rPr lang="kk-KZ" sz="2700" dirty="0">
                <a:solidFill>
                  <a:schemeClr val="bg1"/>
                </a:solidFill>
              </a:rPr>
            </a:br>
            <a:r>
              <a:rPr lang="kk-KZ" sz="2700" dirty="0">
                <a:solidFill>
                  <a:schemeClr val="bg1"/>
                </a:solidFill>
              </a:rPr>
              <a:t>4. Файлды дискіге сақтау жолдарын түсіндір.</a:t>
            </a:r>
            <a:br>
              <a:rPr lang="kk-KZ" sz="2700" dirty="0">
                <a:solidFill>
                  <a:schemeClr val="bg1"/>
                </a:solidFill>
              </a:rPr>
            </a:br>
            <a:r>
              <a:rPr lang="kk-KZ" sz="2700" dirty="0">
                <a:solidFill>
                  <a:schemeClr val="bg1"/>
                </a:solidFill>
              </a:rPr>
              <a:t>5. Файлдармен қандай әрекет орындауға болады?</a:t>
            </a:r>
            <a:br>
              <a:rPr lang="kk-KZ" sz="2700" dirty="0">
                <a:solidFill>
                  <a:schemeClr val="bg1"/>
                </a:solidFill>
              </a:rPr>
            </a:br>
            <a:r>
              <a:rPr lang="kk-KZ" sz="2700" dirty="0">
                <a:solidFill>
                  <a:schemeClr val="bg1"/>
                </a:solidFill>
              </a:rPr>
              <a:t>6. Файлдармен жұмыс кезінде қандай әрекеттерді тексеру маңызды?</a:t>
            </a:r>
            <a:br>
              <a:rPr lang="kk-KZ" sz="2700" dirty="0">
                <a:solidFill>
                  <a:schemeClr val="bg1"/>
                </a:solidFill>
              </a:rPr>
            </a:br>
            <a:r>
              <a:rPr lang="kk-KZ" sz="2700" dirty="0">
                <a:solidFill>
                  <a:schemeClr val="bg1"/>
                </a:solidFill>
              </a:rPr>
              <a:t>7. «Файлдық жүйе» дегеніміз не?</a:t>
            </a:r>
            <a:br>
              <a:rPr lang="kk-KZ" sz="2700" dirty="0">
                <a:solidFill>
                  <a:schemeClr val="bg1"/>
                </a:solidFill>
              </a:rPr>
            </a:br>
            <a:endParaRPr lang="ru-KZ" dirty="0">
              <a:solidFill>
                <a:schemeClr val="bg1"/>
              </a:solidFill>
            </a:endParaRPr>
          </a:p>
        </p:txBody>
      </p:sp>
    </p:spTree>
    <p:extLst>
      <p:ext uri="{BB962C8B-B14F-4D97-AF65-F5344CB8AC3E}">
        <p14:creationId xmlns:p14="http://schemas.microsoft.com/office/powerpoint/2010/main" val="3421706362"/>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96887-2C62-0D58-AEB0-819C571F711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EC3C6C-BB4C-ADD4-CB49-DE3C103A1B55}"/>
              </a:ext>
            </a:extLst>
          </p:cNvPr>
          <p:cNvSpPr>
            <a:spLocks noGrp="1"/>
          </p:cNvSpPr>
          <p:nvPr>
            <p:ph type="title"/>
          </p:nvPr>
        </p:nvSpPr>
        <p:spPr>
          <a:xfrm>
            <a:off x="539552" y="1052736"/>
            <a:ext cx="7776864" cy="753046"/>
          </a:xfrm>
        </p:spPr>
        <p:txBody>
          <a:bodyPr>
            <a:normAutofit fontScale="90000"/>
          </a:bodyPr>
          <a:lstStyle/>
          <a:p>
            <a:pPr algn="ctr">
              <a:buNone/>
            </a:pPr>
            <a:r>
              <a:rPr lang="kk-KZ" sz="4400" dirty="0">
                <a:solidFill>
                  <a:srgbClr val="FFFF00"/>
                </a:solidFill>
              </a:rPr>
              <a:t>Үйге тапсырма: </a:t>
            </a:r>
            <a:br>
              <a:rPr lang="kk-KZ" sz="2700" dirty="0">
                <a:solidFill>
                  <a:schemeClr val="bg1"/>
                </a:solidFill>
              </a:rPr>
            </a:br>
            <a:br>
              <a:rPr lang="kk-KZ" sz="2700" dirty="0">
                <a:solidFill>
                  <a:schemeClr val="bg1"/>
                </a:solidFill>
              </a:rPr>
            </a:br>
            <a:r>
              <a:rPr lang="ru-RU" sz="4000" dirty="0">
                <a:solidFill>
                  <a:schemeClr val="bg1"/>
                </a:solidFill>
                <a:effectLst/>
                <a:latin typeface="Times New Roman" panose="02020603050405020304" pitchFamily="18" charset="0"/>
                <a:ea typeface="Times New Roman" panose="02020603050405020304" pitchFamily="18" charset="0"/>
              </a:rPr>
              <a:t>Файл </a:t>
            </a:r>
            <a:r>
              <a:rPr lang="ru-RU" sz="4000" dirty="0" err="1">
                <a:solidFill>
                  <a:schemeClr val="bg1"/>
                </a:solidFill>
                <a:effectLst/>
                <a:latin typeface="Times New Roman" panose="02020603050405020304" pitchFamily="18" charset="0"/>
                <a:ea typeface="Times New Roman" panose="02020603050405020304" pitchFamily="18" charset="0"/>
              </a:rPr>
              <a:t>кеңей-тілімі</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неліктен</a:t>
            </a:r>
            <a:r>
              <a:rPr lang="ru-RU" sz="4000" dirty="0">
                <a:solidFill>
                  <a:schemeClr val="bg1"/>
                </a:solidFill>
                <a:effectLst/>
                <a:latin typeface="Times New Roman" panose="02020603050405020304" pitchFamily="18" charset="0"/>
                <a:ea typeface="Times New Roman" panose="02020603050405020304" pitchFamily="18" charset="0"/>
              </a:rPr>
              <a:t> 3 </a:t>
            </a:r>
            <a:r>
              <a:rPr lang="ru-RU" sz="4000" dirty="0" err="1">
                <a:solidFill>
                  <a:schemeClr val="bg1"/>
                </a:solidFill>
                <a:effectLst/>
                <a:latin typeface="Times New Roman" panose="02020603050405020304" pitchFamily="18" charset="0"/>
                <a:ea typeface="Times New Roman" panose="02020603050405020304" pitchFamily="18" charset="0"/>
              </a:rPr>
              <a:t>немесе</a:t>
            </a:r>
            <a:r>
              <a:rPr lang="ru-RU" sz="4000" dirty="0">
                <a:solidFill>
                  <a:schemeClr val="bg1"/>
                </a:solidFill>
                <a:effectLst/>
                <a:latin typeface="Times New Roman" panose="02020603050405020304" pitchFamily="18" charset="0"/>
                <a:ea typeface="Times New Roman" panose="02020603050405020304" pitchFamily="18" charset="0"/>
              </a:rPr>
              <a:t> 4 </a:t>
            </a:r>
            <a:r>
              <a:rPr lang="ru-RU" sz="4000" dirty="0" err="1">
                <a:solidFill>
                  <a:schemeClr val="bg1"/>
                </a:solidFill>
                <a:effectLst/>
                <a:latin typeface="Times New Roman" panose="02020603050405020304" pitchFamily="18" charset="0"/>
                <a:ea typeface="Times New Roman" panose="02020603050405020304" pitchFamily="18" charset="0"/>
              </a:rPr>
              <a:t>әріптен</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тұратынын</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анықта</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Олардың</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бір-бірінен</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қандай</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айырмашылығы</a:t>
            </a:r>
            <a:r>
              <a:rPr lang="ru-RU" sz="4000" dirty="0">
                <a:solidFill>
                  <a:schemeClr val="bg1"/>
                </a:solidFill>
                <a:effectLst/>
                <a:latin typeface="Times New Roman" panose="02020603050405020304" pitchFamily="18" charset="0"/>
                <a:ea typeface="Times New Roman" panose="02020603050405020304" pitchFamily="18" charset="0"/>
              </a:rPr>
              <a:t> бар?</a:t>
            </a:r>
            <a:endParaRPr lang="ru-KZ" dirty="0"/>
          </a:p>
        </p:txBody>
      </p:sp>
    </p:spTree>
    <p:extLst>
      <p:ext uri="{BB962C8B-B14F-4D97-AF65-F5344CB8AC3E}">
        <p14:creationId xmlns:p14="http://schemas.microsoft.com/office/powerpoint/2010/main" val="2717153637"/>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240030" y="4402836"/>
            <a:ext cx="2516791" cy="13381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kk-KZ" dirty="0">
                <a:solidFill>
                  <a:prstClr val="white"/>
                </a:solidFill>
                <a:effectLst>
                  <a:glow rad="101600">
                    <a:prstClr val="black">
                      <a:alpha val="60000"/>
                    </a:prstClr>
                  </a:glow>
                </a:effectLst>
                <a:latin typeface="KZ Cooper" panose="02000503000000020004" pitchFamily="2" charset="0"/>
              </a:rPr>
              <a:t>Барлығы түсінікті болды!</a:t>
            </a:r>
            <a:endParaRPr lang="ru-RU" dirty="0">
              <a:solidFill>
                <a:prstClr val="white"/>
              </a:solidFill>
              <a:effectLst>
                <a:glow rad="101600">
                  <a:prstClr val="black">
                    <a:alpha val="60000"/>
                  </a:prstClr>
                </a:glow>
              </a:effectLst>
              <a:latin typeface="KZ Cooper" panose="02000503000000020004" pitchFamily="2" charset="0"/>
            </a:endParaRPr>
          </a:p>
        </p:txBody>
      </p:sp>
      <p:pic>
        <p:nvPicPr>
          <p:cNvPr id="1028" name="Picture 4" descr="Picture backgroun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00" l="3667" r="90000"/>
                    </a14:imgEffect>
                  </a14:imgLayer>
                </a14:imgProps>
              </a:ext>
              <a:ext uri="{28A0092B-C50C-407E-A947-70E740481C1C}">
                <a14:useLocalDpi xmlns:a14="http://schemas.microsoft.com/office/drawing/2010/main" val="0"/>
              </a:ext>
            </a:extLst>
          </a:blip>
          <a:srcRect/>
          <a:stretch>
            <a:fillRect/>
          </a:stretch>
        </p:blipFill>
        <p:spPr bwMode="auto">
          <a:xfrm>
            <a:off x="572154" y="3707893"/>
            <a:ext cx="1042415" cy="6949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131989" y="3684853"/>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253772" y="3783751"/>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9"/>
          <a:stretch>
            <a:fillRect/>
          </a:stretch>
        </p:blipFill>
        <p:spPr>
          <a:xfrm>
            <a:off x="1303953" y="3648565"/>
            <a:ext cx="1042506" cy="695004"/>
          </a:xfrm>
          <a:prstGeom prst="rect">
            <a:avLst/>
          </a:prstGeom>
        </p:spPr>
      </p:pic>
      <p:pic>
        <p:nvPicPr>
          <p:cNvPr id="6" name="Рисунок 5"/>
          <p:cNvPicPr>
            <a:picLocks noChangeAspect="1"/>
          </p:cNvPicPr>
          <p:nvPr/>
        </p:nvPicPr>
        <p:blipFill>
          <a:blip r:embed="rId9"/>
          <a:stretch>
            <a:fillRect/>
          </a:stretch>
        </p:blipFill>
        <p:spPr>
          <a:xfrm>
            <a:off x="-17590" y="3137546"/>
            <a:ext cx="1042506" cy="695004"/>
          </a:xfrm>
          <a:prstGeom prst="rect">
            <a:avLst/>
          </a:prstGeom>
        </p:spPr>
      </p:pic>
      <p:pic>
        <p:nvPicPr>
          <p:cNvPr id="7" name="Рисунок 6"/>
          <p:cNvPicPr>
            <a:picLocks noChangeAspect="1"/>
          </p:cNvPicPr>
          <p:nvPr/>
        </p:nvPicPr>
        <p:blipFill>
          <a:blip r:embed="rId9"/>
          <a:stretch>
            <a:fillRect/>
          </a:stretch>
        </p:blipFill>
        <p:spPr>
          <a:xfrm>
            <a:off x="782700" y="2991818"/>
            <a:ext cx="1042506" cy="695004"/>
          </a:xfrm>
          <a:prstGeom prst="rect">
            <a:avLst/>
          </a:prstGeom>
        </p:spPr>
      </p:pic>
      <p:pic>
        <p:nvPicPr>
          <p:cNvPr id="8" name="Рисунок 7"/>
          <p:cNvPicPr>
            <a:picLocks noChangeAspect="1"/>
          </p:cNvPicPr>
          <p:nvPr/>
        </p:nvPicPr>
        <p:blipFill>
          <a:blip r:embed="rId9"/>
          <a:stretch>
            <a:fillRect/>
          </a:stretch>
        </p:blipFill>
        <p:spPr>
          <a:xfrm>
            <a:off x="1582412" y="2838683"/>
            <a:ext cx="1042506" cy="695004"/>
          </a:xfrm>
          <a:prstGeom prst="rect">
            <a:avLst/>
          </a:prstGeom>
        </p:spPr>
      </p:pic>
      <p:pic>
        <p:nvPicPr>
          <p:cNvPr id="9" name="Рисунок 8"/>
          <p:cNvPicPr>
            <a:picLocks noChangeAspect="1"/>
          </p:cNvPicPr>
          <p:nvPr/>
        </p:nvPicPr>
        <p:blipFill>
          <a:blip r:embed="rId9"/>
          <a:stretch>
            <a:fillRect/>
          </a:stretch>
        </p:blipFill>
        <p:spPr>
          <a:xfrm>
            <a:off x="195390" y="2400858"/>
            <a:ext cx="1042506" cy="695004"/>
          </a:xfrm>
          <a:prstGeom prst="rect">
            <a:avLst/>
          </a:prstGeom>
        </p:spPr>
      </p:pic>
      <p:pic>
        <p:nvPicPr>
          <p:cNvPr id="12" name="Рисунок 11"/>
          <p:cNvPicPr>
            <a:picLocks noChangeAspect="1"/>
          </p:cNvPicPr>
          <p:nvPr/>
        </p:nvPicPr>
        <p:blipFill>
          <a:blip r:embed="rId9"/>
          <a:stretch>
            <a:fillRect/>
          </a:stretch>
        </p:blipFill>
        <p:spPr>
          <a:xfrm>
            <a:off x="977172" y="2338499"/>
            <a:ext cx="1042506" cy="695004"/>
          </a:xfrm>
          <a:prstGeom prst="rect">
            <a:avLst/>
          </a:prstGeom>
        </p:spPr>
      </p:pic>
      <p:pic>
        <p:nvPicPr>
          <p:cNvPr id="13" name="Рисунок 12"/>
          <p:cNvPicPr>
            <a:picLocks noChangeAspect="1"/>
          </p:cNvPicPr>
          <p:nvPr/>
        </p:nvPicPr>
        <p:blipFill>
          <a:blip r:embed="rId9"/>
          <a:stretch>
            <a:fillRect/>
          </a:stretch>
        </p:blipFill>
        <p:spPr>
          <a:xfrm>
            <a:off x="2091721" y="3259832"/>
            <a:ext cx="1042506" cy="695004"/>
          </a:xfrm>
          <a:prstGeom prst="rect">
            <a:avLst/>
          </a:prstGeom>
        </p:spPr>
      </p:pic>
      <p:pic>
        <p:nvPicPr>
          <p:cNvPr id="19" name="Рисунок 18"/>
          <p:cNvPicPr>
            <a:picLocks noChangeAspect="1"/>
          </p:cNvPicPr>
          <p:nvPr/>
        </p:nvPicPr>
        <p:blipFill>
          <a:blip r:embed="rId9"/>
          <a:stretch>
            <a:fillRect/>
          </a:stretch>
        </p:blipFill>
        <p:spPr>
          <a:xfrm>
            <a:off x="844670" y="1258720"/>
            <a:ext cx="1042506" cy="695004"/>
          </a:xfrm>
          <a:prstGeom prst="rect">
            <a:avLst/>
          </a:prstGeom>
        </p:spPr>
      </p:pic>
      <p:pic>
        <p:nvPicPr>
          <p:cNvPr id="20" name="Рисунок 19"/>
          <p:cNvPicPr>
            <a:picLocks noChangeAspect="1"/>
          </p:cNvPicPr>
          <p:nvPr/>
        </p:nvPicPr>
        <p:blipFill>
          <a:blip r:embed="rId9"/>
          <a:stretch>
            <a:fillRect/>
          </a:stretch>
        </p:blipFill>
        <p:spPr>
          <a:xfrm>
            <a:off x="1768982" y="2222267"/>
            <a:ext cx="1042506" cy="695004"/>
          </a:xfrm>
          <a:prstGeom prst="rect">
            <a:avLst/>
          </a:prstGeom>
        </p:spPr>
      </p:pic>
      <p:pic>
        <p:nvPicPr>
          <p:cNvPr id="21" name="Рисунок 20"/>
          <p:cNvPicPr>
            <a:picLocks noChangeAspect="1"/>
          </p:cNvPicPr>
          <p:nvPr/>
        </p:nvPicPr>
        <p:blipFill>
          <a:blip r:embed="rId9"/>
          <a:stretch>
            <a:fillRect/>
          </a:stretch>
        </p:blipFill>
        <p:spPr>
          <a:xfrm>
            <a:off x="358683" y="1750574"/>
            <a:ext cx="1042506" cy="695004"/>
          </a:xfrm>
          <a:prstGeom prst="rect">
            <a:avLst/>
          </a:prstGeom>
        </p:spPr>
      </p:pic>
      <p:pic>
        <p:nvPicPr>
          <p:cNvPr id="22" name="Рисунок 21"/>
          <p:cNvPicPr>
            <a:picLocks noChangeAspect="1"/>
          </p:cNvPicPr>
          <p:nvPr/>
        </p:nvPicPr>
        <p:blipFill>
          <a:blip r:embed="rId9"/>
          <a:stretch>
            <a:fillRect/>
          </a:stretch>
        </p:blipFill>
        <p:spPr>
          <a:xfrm>
            <a:off x="1201619" y="1730204"/>
            <a:ext cx="1042506" cy="695004"/>
          </a:xfrm>
          <a:prstGeom prst="rect">
            <a:avLst/>
          </a:prstGeom>
        </p:spPr>
      </p:pic>
      <p:pic>
        <p:nvPicPr>
          <p:cNvPr id="23" name="Рисунок 22"/>
          <p:cNvPicPr>
            <a:picLocks noChangeAspect="1"/>
          </p:cNvPicPr>
          <p:nvPr/>
        </p:nvPicPr>
        <p:blipFill>
          <a:blip r:embed="rId9"/>
          <a:stretch>
            <a:fillRect/>
          </a:stretch>
        </p:blipFill>
        <p:spPr>
          <a:xfrm>
            <a:off x="-166858" y="1469534"/>
            <a:ext cx="1042506" cy="695004"/>
          </a:xfrm>
          <a:prstGeom prst="rect">
            <a:avLst/>
          </a:prstGeom>
        </p:spPr>
      </p:pic>
      <p:pic>
        <p:nvPicPr>
          <p:cNvPr id="24" name="Рисунок 23"/>
          <p:cNvPicPr>
            <a:picLocks noChangeAspect="1"/>
          </p:cNvPicPr>
          <p:nvPr/>
        </p:nvPicPr>
        <p:blipFill>
          <a:blip r:embed="rId9"/>
          <a:stretch>
            <a:fillRect/>
          </a:stretch>
        </p:blipFill>
        <p:spPr>
          <a:xfrm>
            <a:off x="1794958" y="1440782"/>
            <a:ext cx="1042506" cy="695004"/>
          </a:xfrm>
          <a:prstGeom prst="rect">
            <a:avLst/>
          </a:prstGeom>
        </p:spPr>
      </p:pic>
      <p:sp>
        <p:nvSpPr>
          <p:cNvPr id="25" name="Скругленный прямоугольник 24"/>
          <p:cNvSpPr/>
          <p:nvPr/>
        </p:nvSpPr>
        <p:spPr>
          <a:xfrm>
            <a:off x="3088944" y="4402836"/>
            <a:ext cx="2516791" cy="133814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kk-KZ" dirty="0">
                <a:solidFill>
                  <a:prstClr val="white"/>
                </a:solidFill>
                <a:effectLst>
                  <a:glow rad="101600">
                    <a:prstClr val="black">
                      <a:alpha val="60000"/>
                    </a:prstClr>
                  </a:glow>
                </a:effectLst>
                <a:latin typeface="KZ Cooper" panose="02000503000000020004" pitchFamily="2" charset="0"/>
              </a:rPr>
              <a:t>Менің бірнеше сұрағым бар...</a:t>
            </a:r>
            <a:endParaRPr lang="ru-RU" dirty="0">
              <a:solidFill>
                <a:prstClr val="white"/>
              </a:solidFill>
              <a:effectLst>
                <a:glow rad="101600">
                  <a:prstClr val="black">
                    <a:alpha val="60000"/>
                  </a:prstClr>
                </a:glow>
              </a:effectLst>
              <a:latin typeface="KZ Cooper" panose="02000503000000020004" pitchFamily="2" charset="0"/>
            </a:endParaRPr>
          </a:p>
        </p:txBody>
      </p:sp>
      <p:pic>
        <p:nvPicPr>
          <p:cNvPr id="26"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815707" y="3684853"/>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543644" y="3600417"/>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537099" y="3033504"/>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844653" y="2320839"/>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088944" y="2603710"/>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195253" y="3061907"/>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916739" y="1644566"/>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264797" y="1837717"/>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656667" y="2381812"/>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948754" y="3018959"/>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625244" y="1579392"/>
            <a:ext cx="1063264" cy="708842"/>
          </a:xfrm>
          <a:prstGeom prst="rect">
            <a:avLst/>
          </a:prstGeom>
          <a:noFill/>
          <a:extLst>
            <a:ext uri="{909E8E84-426E-40DD-AFC4-6F175D3DCCD1}">
              <a14:hiddenFill xmlns:a14="http://schemas.microsoft.com/office/drawing/2010/main">
                <a:solidFill>
                  <a:srgbClr val="FFFFFF"/>
                </a:solidFill>
              </a14:hiddenFill>
            </a:ext>
          </a:extLst>
        </p:spPr>
      </p:pic>
      <p:sp>
        <p:nvSpPr>
          <p:cNvPr id="37" name="Скругленный прямоугольник 36"/>
          <p:cNvSpPr/>
          <p:nvPr/>
        </p:nvSpPr>
        <p:spPr>
          <a:xfrm>
            <a:off x="6079406" y="4402836"/>
            <a:ext cx="2516791" cy="133814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kk-KZ" dirty="0">
                <a:solidFill>
                  <a:prstClr val="white"/>
                </a:solidFill>
                <a:effectLst>
                  <a:glow rad="101600">
                    <a:prstClr val="black">
                      <a:alpha val="60000"/>
                    </a:prstClr>
                  </a:glow>
                </a:effectLst>
                <a:latin typeface="KZ Cooper" panose="02000503000000020004" pitchFamily="2" charset="0"/>
              </a:rPr>
              <a:t>Маған сабақ қиын болды!</a:t>
            </a:r>
            <a:endParaRPr lang="ru-RU" dirty="0">
              <a:solidFill>
                <a:prstClr val="white"/>
              </a:solidFill>
              <a:effectLst>
                <a:glow rad="101600">
                  <a:prstClr val="black">
                    <a:alpha val="60000"/>
                  </a:prstClr>
                </a:glow>
              </a:effectLst>
              <a:latin typeface="KZ Cooper" panose="02000503000000020004" pitchFamily="2" charset="0"/>
            </a:endParaRPr>
          </a:p>
        </p:txBody>
      </p:sp>
      <p:pic>
        <p:nvPicPr>
          <p:cNvPr id="38"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822938" y="3248695"/>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337801" y="3695020"/>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265017" y="2713639"/>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977020" y="2532457"/>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562390" y="3086176"/>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657410" y="1933813"/>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887927" y="2246080"/>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904620" y="1469535"/>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237600" y="1837717"/>
            <a:ext cx="639219" cy="519635"/>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2921669" y="829744"/>
            <a:ext cx="3341942" cy="692497"/>
          </a:xfrm>
          <a:prstGeom prst="rect">
            <a:avLst/>
          </a:prstGeom>
          <a:noFill/>
        </p:spPr>
        <p:txBody>
          <a:bodyPr wrap="none" lIns="68580" tIns="34290" rIns="68580" bIns="34290">
            <a:spAutoFit/>
          </a:bodyPr>
          <a:lstStyle/>
          <a:p>
            <a:pPr algn="ctr" defTabSz="685800"/>
            <a:r>
              <a:rPr lang="ru-RU" sz="4050" dirty="0" err="1">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rPr>
              <a:t>Кері</a:t>
            </a:r>
            <a:r>
              <a:rPr lang="ru-RU" sz="4050" dirty="0">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rPr>
              <a:t> </a:t>
            </a:r>
            <a:r>
              <a:rPr lang="ru-RU" sz="4050" dirty="0" err="1">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rPr>
              <a:t>байланыс</a:t>
            </a:r>
            <a:endParaRPr lang="ru-RU" sz="4050" dirty="0">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endParaRPr>
          </a:p>
        </p:txBody>
      </p:sp>
      <p:pic>
        <p:nvPicPr>
          <p:cNvPr id="48" name="Рисунок 47"/>
          <p:cNvPicPr>
            <a:picLocks noChangeAspect="1"/>
          </p:cNvPicPr>
          <p:nvPr/>
        </p:nvPicPr>
        <p:blipFill>
          <a:blip r:embed="rId9"/>
          <a:stretch>
            <a:fillRect/>
          </a:stretch>
        </p:blipFill>
        <p:spPr>
          <a:xfrm>
            <a:off x="-189559" y="2028271"/>
            <a:ext cx="1042506" cy="695004"/>
          </a:xfrm>
          <a:prstGeom prst="rect">
            <a:avLst/>
          </a:prstGeom>
        </p:spPr>
      </p:pic>
      <p:pic>
        <p:nvPicPr>
          <p:cNvPr id="49" name="Рисунок 48"/>
          <p:cNvPicPr>
            <a:picLocks noChangeAspect="1"/>
          </p:cNvPicPr>
          <p:nvPr/>
        </p:nvPicPr>
        <p:blipFill>
          <a:blip r:embed="rId9"/>
          <a:stretch>
            <a:fillRect/>
          </a:stretch>
        </p:blipFill>
        <p:spPr>
          <a:xfrm>
            <a:off x="261447" y="1005370"/>
            <a:ext cx="1042506" cy="695004"/>
          </a:xfrm>
          <a:prstGeom prst="rect">
            <a:avLst/>
          </a:prstGeom>
        </p:spPr>
      </p:pic>
      <p:pic>
        <p:nvPicPr>
          <p:cNvPr id="50" name="Рисунок 49"/>
          <p:cNvPicPr>
            <a:picLocks noChangeAspect="1"/>
          </p:cNvPicPr>
          <p:nvPr/>
        </p:nvPicPr>
        <p:blipFill>
          <a:blip r:embed="rId9"/>
          <a:stretch>
            <a:fillRect/>
          </a:stretch>
        </p:blipFill>
        <p:spPr>
          <a:xfrm>
            <a:off x="1928516" y="3785169"/>
            <a:ext cx="1042506" cy="695004"/>
          </a:xfrm>
          <a:prstGeom prst="rect">
            <a:avLst/>
          </a:prstGeom>
        </p:spPr>
      </p:pic>
      <p:pic>
        <p:nvPicPr>
          <p:cNvPr id="51" name="Рисунок 50"/>
          <p:cNvPicPr>
            <a:picLocks noChangeAspect="1"/>
          </p:cNvPicPr>
          <p:nvPr/>
        </p:nvPicPr>
        <p:blipFill>
          <a:blip r:embed="rId9"/>
          <a:stretch>
            <a:fillRect/>
          </a:stretch>
        </p:blipFill>
        <p:spPr>
          <a:xfrm>
            <a:off x="-82746" y="3806618"/>
            <a:ext cx="1042506" cy="695004"/>
          </a:xfrm>
          <a:prstGeom prst="rect">
            <a:avLst/>
          </a:prstGeom>
        </p:spPr>
      </p:pic>
      <p:pic>
        <p:nvPicPr>
          <p:cNvPr id="52" name="Рисунок 51"/>
          <p:cNvPicPr>
            <a:picLocks noChangeAspect="1"/>
          </p:cNvPicPr>
          <p:nvPr/>
        </p:nvPicPr>
        <p:blipFill>
          <a:blip r:embed="rId9"/>
          <a:stretch>
            <a:fillRect/>
          </a:stretch>
        </p:blipFill>
        <p:spPr>
          <a:xfrm>
            <a:off x="2210714" y="2714405"/>
            <a:ext cx="1042506" cy="695004"/>
          </a:xfrm>
          <a:prstGeom prst="rect">
            <a:avLst/>
          </a:prstGeom>
        </p:spPr>
      </p:pic>
      <p:pic>
        <p:nvPicPr>
          <p:cNvPr id="53" name="Рисунок 52"/>
          <p:cNvPicPr>
            <a:picLocks noChangeAspect="1"/>
          </p:cNvPicPr>
          <p:nvPr/>
        </p:nvPicPr>
        <p:blipFill>
          <a:blip r:embed="rId9"/>
          <a:stretch>
            <a:fillRect/>
          </a:stretch>
        </p:blipFill>
        <p:spPr>
          <a:xfrm>
            <a:off x="1370941" y="1080355"/>
            <a:ext cx="1042506" cy="695004"/>
          </a:xfrm>
          <a:prstGeom prst="rect">
            <a:avLst/>
          </a:prstGeom>
        </p:spPr>
      </p:pic>
    </p:spTree>
    <p:extLst>
      <p:ext uri="{BB962C8B-B14F-4D97-AF65-F5344CB8AC3E}">
        <p14:creationId xmlns:p14="http://schemas.microsoft.com/office/powerpoint/2010/main" val="1197395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childTnLst>
                          </p:cTn>
                        </p:par>
                      </p:childTnLst>
                    </p:cTn>
                  </p:par>
                </p:childTnLst>
              </p:cTn>
              <p:nextCondLst>
                <p:cond evt="onClick" delay="0">
                  <p:tgtEl>
                    <p:spTgt spid="4"/>
                  </p:tgtEl>
                </p:cond>
              </p:nextCondLst>
            </p:seq>
            <p:seq concurrent="1" nextAc="seek">
              <p:cTn id="103" restart="whenNotActive" fill="hold" evtFilter="cancelBubble" nodeType="interactiveSeq">
                <p:stCondLst>
                  <p:cond evt="onClick" delay="0">
                    <p:tgtEl>
                      <p:spTgt spid="25"/>
                    </p:tgtEl>
                  </p:cond>
                </p:stCondLst>
                <p:endSync evt="end" delay="0">
                  <p:rtn val="all"/>
                </p:endSync>
                <p:childTnLst>
                  <p:par>
                    <p:cTn id="104" fill="hold">
                      <p:stCondLst>
                        <p:cond delay="0"/>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032"/>
                                        </p:tgtEl>
                                        <p:attrNameLst>
                                          <p:attrName>style.visibility</p:attrName>
                                        </p:attrNameLst>
                                      </p:cBhvr>
                                      <p:to>
                                        <p:strVal val="visible"/>
                                      </p:to>
                                    </p:set>
                                    <p:animEffect transition="in" filter="fade">
                                      <p:cBhvr>
                                        <p:cTn id="108" dur="500"/>
                                        <p:tgtEl>
                                          <p:spTgt spid="103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fade">
                                      <p:cBhvr>
                                        <p:cTn id="133" dur="500"/>
                                        <p:tgtEl>
                                          <p:spTgt spid="3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500"/>
                                        <p:tgtEl>
                                          <p:spTgt spid="2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34"/>
                                        </p:tgtEl>
                                        <p:attrNameLst>
                                          <p:attrName>style.visibility</p:attrName>
                                        </p:attrNameLst>
                                      </p:cBhvr>
                                      <p:to>
                                        <p:strVal val="visible"/>
                                      </p:to>
                                    </p:set>
                                    <p:animEffect transition="in" filter="fade">
                                      <p:cBhvr>
                                        <p:cTn id="143" dur="500"/>
                                        <p:tgtEl>
                                          <p:spTgt spid="3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500"/>
                                        <p:tgtEl>
                                          <p:spTgt spid="32"/>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500"/>
                                        <p:tgtEl>
                                          <p:spTgt spid="33"/>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fade">
                                      <p:cBhvr>
                                        <p:cTn id="158" dur="500"/>
                                        <p:tgtEl>
                                          <p:spTgt spid="3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500"/>
                                        <p:tgtEl>
                                          <p:spTgt spid="35"/>
                                        </p:tgtEl>
                                      </p:cBhvr>
                                    </p:animEffect>
                                  </p:childTnLst>
                                </p:cTn>
                              </p:par>
                            </p:childTnLst>
                          </p:cTn>
                        </p:par>
                      </p:childTnLst>
                    </p:cTn>
                  </p:par>
                </p:childTnLst>
              </p:cTn>
              <p:nextCondLst>
                <p:cond evt="onClick" delay="0">
                  <p:tgtEl>
                    <p:spTgt spid="25"/>
                  </p:tgtEl>
                </p:cond>
              </p:nextCondLst>
            </p:seq>
            <p:seq concurrent="1" nextAc="seek">
              <p:cTn id="164" restart="whenNotActive" fill="hold" evtFilter="cancelBubble" nodeType="interactiveSeq">
                <p:stCondLst>
                  <p:cond evt="onClick" delay="0">
                    <p:tgtEl>
                      <p:spTgt spid="37"/>
                    </p:tgtEl>
                  </p:cond>
                </p:stCondLst>
                <p:endSync evt="end" delay="0">
                  <p:rtn val="all"/>
                </p:endSync>
                <p:childTnLst>
                  <p:par>
                    <p:cTn id="165" fill="hold">
                      <p:stCondLst>
                        <p:cond delay="0"/>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fade">
                                      <p:cBhvr>
                                        <p:cTn id="169" dur="500"/>
                                        <p:tgtEl>
                                          <p:spTgt spid="1034"/>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39"/>
                                        </p:tgtEl>
                                        <p:attrNameLst>
                                          <p:attrName>style.visibility</p:attrName>
                                        </p:attrNameLst>
                                      </p:cBhvr>
                                      <p:to>
                                        <p:strVal val="visible"/>
                                      </p:to>
                                    </p:set>
                                    <p:animEffect transition="in" filter="fade">
                                      <p:cBhvr>
                                        <p:cTn id="174" dur="500"/>
                                        <p:tgtEl>
                                          <p:spTgt spid="39"/>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fade">
                                      <p:cBhvr>
                                        <p:cTn id="179" dur="500"/>
                                        <p:tgtEl>
                                          <p:spTgt spid="38"/>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40"/>
                                        </p:tgtEl>
                                        <p:attrNameLst>
                                          <p:attrName>style.visibility</p:attrName>
                                        </p:attrNameLst>
                                      </p:cBhvr>
                                      <p:to>
                                        <p:strVal val="visible"/>
                                      </p:to>
                                    </p:set>
                                    <p:animEffect transition="in" filter="fade">
                                      <p:cBhvr>
                                        <p:cTn id="184" dur="500"/>
                                        <p:tgtEl>
                                          <p:spTgt spid="40"/>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42"/>
                                        </p:tgtEl>
                                        <p:attrNameLst>
                                          <p:attrName>style.visibility</p:attrName>
                                        </p:attrNameLst>
                                      </p:cBhvr>
                                      <p:to>
                                        <p:strVal val="visible"/>
                                      </p:to>
                                    </p:set>
                                    <p:animEffect transition="in" filter="fade">
                                      <p:cBhvr>
                                        <p:cTn id="189" dur="500"/>
                                        <p:tgtEl>
                                          <p:spTgt spid="42"/>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41"/>
                                        </p:tgtEl>
                                        <p:attrNameLst>
                                          <p:attrName>style.visibility</p:attrName>
                                        </p:attrNameLst>
                                      </p:cBhvr>
                                      <p:to>
                                        <p:strVal val="visible"/>
                                      </p:to>
                                    </p:set>
                                    <p:animEffect transition="in" filter="fade">
                                      <p:cBhvr>
                                        <p:cTn id="194" dur="500"/>
                                        <p:tgtEl>
                                          <p:spTgt spid="4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500"/>
                                        <p:tgtEl>
                                          <p:spTgt spid="43"/>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fade">
                                      <p:cBhvr>
                                        <p:cTn id="204" dur="500"/>
                                        <p:tgtEl>
                                          <p:spTgt spid="44"/>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45"/>
                                        </p:tgtEl>
                                        <p:attrNameLst>
                                          <p:attrName>style.visibility</p:attrName>
                                        </p:attrNameLst>
                                      </p:cBhvr>
                                      <p:to>
                                        <p:strVal val="visible"/>
                                      </p:to>
                                    </p:set>
                                    <p:animEffect transition="in" filter="fade">
                                      <p:cBhvr>
                                        <p:cTn id="209" dur="500"/>
                                        <p:tgtEl>
                                          <p:spTgt spid="45"/>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46"/>
                                        </p:tgtEl>
                                        <p:attrNameLst>
                                          <p:attrName>style.visibility</p:attrName>
                                        </p:attrNameLst>
                                      </p:cBhvr>
                                      <p:to>
                                        <p:strVal val="visible"/>
                                      </p:to>
                                    </p:set>
                                    <p:animEffect transition="in" filter="fade">
                                      <p:cBhvr>
                                        <p:cTn id="214" dur="500"/>
                                        <p:tgtEl>
                                          <p:spTgt spid="46"/>
                                        </p:tgtEl>
                                      </p:cBhvr>
                                    </p:animEffect>
                                  </p:childTnLst>
                                </p:cTn>
                              </p:par>
                            </p:childTnLst>
                          </p:cTn>
                        </p:par>
                      </p:childTnLst>
                    </p:cTn>
                  </p:par>
                </p:childTnLst>
              </p:cTn>
              <p:nextCondLst>
                <p:cond evt="onClick" delay="0">
                  <p:tgtEl>
                    <p:spTgt spid="3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2F2A76-F41B-F9E8-31A5-40FE43B30DC4}"/>
              </a:ext>
            </a:extLst>
          </p:cNvPr>
          <p:cNvSpPr>
            <a:spLocks noGrp="1"/>
          </p:cNvSpPr>
          <p:nvPr>
            <p:ph type="ctrTitle"/>
          </p:nvPr>
        </p:nvSpPr>
        <p:spPr>
          <a:xfrm>
            <a:off x="539552" y="1556792"/>
            <a:ext cx="7772400" cy="1470025"/>
          </a:xfrm>
        </p:spPr>
        <p:txBody>
          <a:bodyPr/>
          <a:lstStyle/>
          <a:p>
            <a:r>
              <a:rPr lang="kk-KZ" b="1" i="1" dirty="0">
                <a:solidFill>
                  <a:schemeClr val="bg1"/>
                </a:solidFill>
                <a:latin typeface="Times New Roman" panose="02020603050405020304" pitchFamily="18" charset="0"/>
                <a:cs typeface="Times New Roman" panose="02020603050405020304" pitchFamily="18" charset="0"/>
              </a:rPr>
              <a:t>   Файлдардың форматтары</a:t>
            </a:r>
            <a:endParaRPr lang="ru-KZ" b="1" i="1"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B5A682F0-E187-677B-517E-A786BAA1D826}"/>
              </a:ext>
            </a:extLst>
          </p:cNvPr>
          <p:cNvSpPr>
            <a:spLocks noGrp="1"/>
          </p:cNvSpPr>
          <p:nvPr>
            <p:ph type="subTitle" idx="1"/>
          </p:nvPr>
        </p:nvSpPr>
        <p:spPr>
          <a:xfrm>
            <a:off x="1066056" y="2778815"/>
            <a:ext cx="6832848" cy="1752600"/>
          </a:xfrm>
        </p:spPr>
        <p:txBody>
          <a:bodyPr>
            <a:normAutofit fontScale="77500" lnSpcReduction="20000"/>
          </a:bodyPr>
          <a:lstStyle/>
          <a:p>
            <a:r>
              <a:rPr lang="ru-KZ" dirty="0" err="1">
                <a:solidFill>
                  <a:schemeClr val="bg1"/>
                </a:solidFill>
                <a:latin typeface="Times New Roman" panose="02020603050405020304" pitchFamily="18" charset="0"/>
                <a:cs typeface="Times New Roman" panose="02020603050405020304" pitchFamily="18" charset="0"/>
              </a:rPr>
              <a:t>Файлдардың</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әртүрлі</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форматтарын</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ажыратады</a:t>
            </a:r>
            <a:r>
              <a:rPr lang="ru-KZ" dirty="0">
                <a:solidFill>
                  <a:schemeClr val="bg1"/>
                </a:solidFill>
                <a:latin typeface="Times New Roman" panose="02020603050405020304" pitchFamily="18" charset="0"/>
                <a:cs typeface="Times New Roman" panose="02020603050405020304" pitchFamily="18" charset="0"/>
              </a:rPr>
              <a:t>;</a:t>
            </a:r>
          </a:p>
          <a:p>
            <a:r>
              <a:rPr lang="ru-KZ" dirty="0">
                <a:solidFill>
                  <a:schemeClr val="bg1"/>
                </a:solidFill>
                <a:latin typeface="Times New Roman" panose="02020603050405020304" pitchFamily="18" charset="0"/>
                <a:cs typeface="Times New Roman" panose="02020603050405020304" pitchFamily="18" charset="0"/>
              </a:rPr>
              <a:t>-</a:t>
            </a:r>
            <a:r>
              <a:rPr lang="ru-KZ" dirty="0" err="1">
                <a:solidFill>
                  <a:schemeClr val="bg1"/>
                </a:solidFill>
                <a:latin typeface="Times New Roman" panose="02020603050405020304" pitchFamily="18" charset="0"/>
                <a:cs typeface="Times New Roman" panose="02020603050405020304" pitchFamily="18" charset="0"/>
              </a:rPr>
              <a:t>Бірдей</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ақпараттың</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басқа</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форматтағы</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файлының</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өлшемін</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көрсетеді</a:t>
            </a:r>
            <a:r>
              <a:rPr lang="ru-KZ" dirty="0">
                <a:solidFill>
                  <a:schemeClr val="bg1"/>
                </a:solidFill>
                <a:latin typeface="Times New Roman" panose="02020603050405020304" pitchFamily="18" charset="0"/>
                <a:cs typeface="Times New Roman" panose="02020603050405020304" pitchFamily="18" charset="0"/>
              </a:rPr>
              <a:t>;</a:t>
            </a:r>
          </a:p>
          <a:p>
            <a:r>
              <a:rPr lang="ru-KZ" dirty="0">
                <a:solidFill>
                  <a:schemeClr val="bg1"/>
                </a:solidFill>
                <a:latin typeface="Times New Roman" panose="02020603050405020304" pitchFamily="18" charset="0"/>
                <a:cs typeface="Times New Roman" panose="02020603050405020304" pitchFamily="18" charset="0"/>
              </a:rPr>
              <a:t>-</a:t>
            </a:r>
            <a:r>
              <a:rPr lang="ru-KZ" dirty="0" err="1">
                <a:solidFill>
                  <a:schemeClr val="bg1"/>
                </a:solidFill>
                <a:latin typeface="Times New Roman" panose="02020603050405020304" pitchFamily="18" charset="0"/>
                <a:cs typeface="Times New Roman" panose="02020603050405020304" pitchFamily="18" charset="0"/>
              </a:rPr>
              <a:t>Файлдарды</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сақтау</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тиімділігін</a:t>
            </a:r>
            <a:r>
              <a:rPr lang="ru-KZ" dirty="0">
                <a:solidFill>
                  <a:schemeClr val="bg1"/>
                </a:solidFill>
                <a:latin typeface="Times New Roman" panose="02020603050405020304" pitchFamily="18" charset="0"/>
                <a:cs typeface="Times New Roman" panose="02020603050405020304" pitchFamily="18" charset="0"/>
              </a:rPr>
              <a:t> </a:t>
            </a:r>
            <a:r>
              <a:rPr lang="ru-KZ" dirty="0" err="1">
                <a:solidFill>
                  <a:schemeClr val="bg1"/>
                </a:solidFill>
                <a:latin typeface="Times New Roman" panose="02020603050405020304" pitchFamily="18" charset="0"/>
                <a:cs typeface="Times New Roman" panose="02020603050405020304" pitchFamily="18" charset="0"/>
              </a:rPr>
              <a:t>бағалайды</a:t>
            </a:r>
            <a:r>
              <a:rPr lang="ru-KZ" dirty="0">
                <a:solidFill>
                  <a:schemeClr val="bg1"/>
                </a:solidFill>
                <a:latin typeface="Times New Roman" panose="02020603050405020304" pitchFamily="18" charset="0"/>
                <a:cs typeface="Times New Roman" panose="02020603050405020304" pitchFamily="18" charset="0"/>
              </a:rPr>
              <a:t>.</a:t>
            </a:r>
          </a:p>
          <a:p>
            <a:endParaRPr lang="ru-KZ"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4826450-793F-CF53-277D-F68BEF3634B2}"/>
              </a:ext>
            </a:extLst>
          </p:cNvPr>
          <p:cNvPicPr>
            <a:picLocks noChangeAspect="1"/>
          </p:cNvPicPr>
          <p:nvPr/>
        </p:nvPicPr>
        <p:blipFill>
          <a:blip r:embed="rId2"/>
          <a:stretch>
            <a:fillRect/>
          </a:stretch>
        </p:blipFill>
        <p:spPr>
          <a:xfrm>
            <a:off x="6012160" y="4527561"/>
            <a:ext cx="1740030" cy="1470025"/>
          </a:xfrm>
          <a:prstGeom prst="rect">
            <a:avLst/>
          </a:prstGeom>
        </p:spPr>
      </p:pic>
    </p:spTree>
    <p:extLst>
      <p:ext uri="{BB962C8B-B14F-4D97-AF65-F5344CB8AC3E}">
        <p14:creationId xmlns:p14="http://schemas.microsoft.com/office/powerpoint/2010/main" val="49272440"/>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4551A-F64C-0214-76C3-9491A4241BC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2894BB-01E8-B656-A3C6-4DCEF99867F6}"/>
              </a:ext>
            </a:extLst>
          </p:cNvPr>
          <p:cNvSpPr>
            <a:spLocks noGrp="1"/>
          </p:cNvSpPr>
          <p:nvPr>
            <p:ph type="title"/>
          </p:nvPr>
        </p:nvSpPr>
        <p:spPr>
          <a:xfrm>
            <a:off x="755576" y="980728"/>
            <a:ext cx="7270576" cy="1362075"/>
          </a:xfrm>
        </p:spPr>
        <p:txBody>
          <a:bodyPr>
            <a:normAutofit fontScale="90000"/>
          </a:bodyPr>
          <a:lstStyle/>
          <a:p>
            <a:pPr>
              <a:buNone/>
            </a:pPr>
            <a:r>
              <a:rPr lang="kk-KZ" sz="3200" b="1" dirty="0">
                <a:solidFill>
                  <a:srgbClr val="FFFF00"/>
                </a:solidFill>
                <a:effectLst/>
                <a:latin typeface="Times New Roman" panose="02020603050405020304" pitchFamily="18" charset="0"/>
                <a:ea typeface="Times New Roman" panose="02020603050405020304" pitchFamily="18" charset="0"/>
              </a:rPr>
              <a:t>Өткенді қайталау: </a:t>
            </a:r>
            <a:br>
              <a:rPr lang="ru-KZ" sz="2800" dirty="0">
                <a:solidFill>
                  <a:srgbClr val="FFFF00"/>
                </a:solidFill>
                <a:effectLst/>
                <a:latin typeface="Times New Roman" panose="02020603050405020304" pitchFamily="18" charset="0"/>
                <a:ea typeface="Times New Roman" panose="02020603050405020304" pitchFamily="18" charset="0"/>
              </a:rPr>
            </a:br>
            <a:r>
              <a:rPr lang="kk-KZ" sz="2200" b="1" u="sng" dirty="0">
                <a:solidFill>
                  <a:srgbClr val="0563C1"/>
                </a:solidFill>
                <a:effectLst/>
                <a:latin typeface="Times New Roman" panose="02020603050405020304" pitchFamily="18" charset="0"/>
                <a:ea typeface="Times New Roman" panose="02020603050405020304" pitchFamily="18" charset="0"/>
                <a:hlinkClick r:id="rId2"/>
              </a:rPr>
              <a:t>https://wordwall.net/resource/78113951</a:t>
            </a:r>
            <a:br>
              <a:rPr lang="ru-KZ" sz="3600" dirty="0">
                <a:effectLst/>
                <a:latin typeface="Times New Roman" panose="02020603050405020304" pitchFamily="18" charset="0"/>
                <a:ea typeface="Times New Roman" panose="02020603050405020304" pitchFamily="18" charset="0"/>
              </a:rPr>
            </a:br>
            <a:endParaRPr lang="ru-KZ" dirty="0"/>
          </a:p>
        </p:txBody>
      </p:sp>
      <p:pic>
        <p:nvPicPr>
          <p:cNvPr id="3" name="Рисунок 2">
            <a:extLst>
              <a:ext uri="{FF2B5EF4-FFF2-40B4-BE49-F238E27FC236}">
                <a16:creationId xmlns:a16="http://schemas.microsoft.com/office/drawing/2014/main" id="{EB908D5D-995F-5ECF-14B5-A5417948B658}"/>
              </a:ext>
            </a:extLst>
          </p:cNvPr>
          <p:cNvPicPr>
            <a:picLocks noChangeAspect="1"/>
          </p:cNvPicPr>
          <p:nvPr/>
        </p:nvPicPr>
        <p:blipFill>
          <a:blip r:embed="rId3"/>
          <a:stretch>
            <a:fillRect/>
          </a:stretch>
        </p:blipFill>
        <p:spPr>
          <a:xfrm>
            <a:off x="899592" y="2072004"/>
            <a:ext cx="6831194" cy="3589243"/>
          </a:xfrm>
          <a:prstGeom prst="rect">
            <a:avLst/>
          </a:prstGeom>
        </p:spPr>
      </p:pic>
    </p:spTree>
    <p:extLst>
      <p:ext uri="{BB962C8B-B14F-4D97-AF65-F5344CB8AC3E}">
        <p14:creationId xmlns:p14="http://schemas.microsoft.com/office/powerpoint/2010/main" val="1952857963"/>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52A21-00CC-8711-4DE7-90A1A2711C0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AC3215-6E70-00DA-D2C9-13671484833F}"/>
              </a:ext>
            </a:extLst>
          </p:cNvPr>
          <p:cNvSpPr>
            <a:spLocks noGrp="1"/>
          </p:cNvSpPr>
          <p:nvPr>
            <p:ph type="title"/>
          </p:nvPr>
        </p:nvSpPr>
        <p:spPr>
          <a:xfrm>
            <a:off x="755576" y="980728"/>
            <a:ext cx="7270576" cy="1362075"/>
          </a:xfrm>
        </p:spPr>
        <p:txBody>
          <a:bodyPr>
            <a:normAutofit fontScale="90000"/>
          </a:bodyPr>
          <a:lstStyle/>
          <a:p>
            <a:pPr algn="ctr">
              <a:buNone/>
            </a:pPr>
            <a:r>
              <a:rPr lang="kk-KZ" sz="3200" b="1" dirty="0">
                <a:solidFill>
                  <a:srgbClr val="FFFF00"/>
                </a:solidFill>
                <a:effectLst/>
                <a:latin typeface="Times New Roman" panose="02020603050405020304" pitchFamily="18" charset="0"/>
                <a:ea typeface="Times New Roman" panose="02020603050405020304" pitchFamily="18" charset="0"/>
              </a:rPr>
              <a:t> </a:t>
            </a:r>
            <a:br>
              <a:rPr lang="ru-KZ" sz="2800" dirty="0">
                <a:solidFill>
                  <a:srgbClr val="FFFF00"/>
                </a:solidFill>
                <a:effectLst/>
                <a:latin typeface="Times New Roman" panose="02020603050405020304" pitchFamily="18" charset="0"/>
                <a:ea typeface="Times New Roman" panose="02020603050405020304" pitchFamily="18" charset="0"/>
              </a:rPr>
            </a:br>
            <a:r>
              <a:rPr lang="kk-KZ" sz="3200" dirty="0">
                <a:solidFill>
                  <a:srgbClr val="FFFF00"/>
                </a:solidFill>
                <a:effectLst/>
                <a:latin typeface="Times New Roman" panose="02020603050405020304" pitchFamily="18" charset="0"/>
                <a:ea typeface="Times New Roman" panose="02020603050405020304" pitchFamily="18" charset="0"/>
              </a:rPr>
              <a:t>Ой қозғау:</a:t>
            </a:r>
            <a:br>
              <a:rPr lang="kk-KZ" sz="3200" dirty="0">
                <a:solidFill>
                  <a:srgbClr val="FFFF00"/>
                </a:solidFill>
                <a:effectLst/>
                <a:latin typeface="Times New Roman" panose="02020603050405020304" pitchFamily="18" charset="0"/>
                <a:ea typeface="Times New Roman" panose="02020603050405020304" pitchFamily="18" charset="0"/>
              </a:rPr>
            </a:br>
            <a:br>
              <a:rPr lang="kk-KZ" sz="3200" dirty="0">
                <a:solidFill>
                  <a:srgbClr val="FFFF00"/>
                </a:solidFill>
                <a:effectLst/>
                <a:latin typeface="Times New Roman" panose="02020603050405020304" pitchFamily="18" charset="0"/>
                <a:ea typeface="Times New Roman" panose="02020603050405020304" pitchFamily="18" charset="0"/>
              </a:rPr>
            </a:br>
            <a:r>
              <a:rPr lang="kk-KZ" sz="3200" dirty="0">
                <a:solidFill>
                  <a:schemeClr val="bg1"/>
                </a:solidFill>
                <a:effectLst/>
                <a:latin typeface="Times New Roman" panose="02020603050405020304" pitchFamily="18" charset="0"/>
                <a:ea typeface="Times New Roman" panose="02020603050405020304" pitchFamily="18" charset="0"/>
              </a:rPr>
              <a:t>«Неліктен бір мәтіндік </a:t>
            </a:r>
            <a:r>
              <a:rPr lang="en-US" sz="3200" dirty="0">
                <a:solidFill>
                  <a:schemeClr val="bg1"/>
                </a:solidFill>
                <a:effectLst/>
                <a:latin typeface="Times New Roman" panose="02020603050405020304" pitchFamily="18" charset="0"/>
                <a:ea typeface="Times New Roman" panose="02020603050405020304" pitchFamily="18" charset="0"/>
              </a:rPr>
              <a:t>PDF </a:t>
            </a:r>
            <a:r>
              <a:rPr lang="kk-KZ" sz="3200" dirty="0">
                <a:solidFill>
                  <a:schemeClr val="bg1"/>
                </a:solidFill>
                <a:effectLst/>
                <a:latin typeface="Times New Roman" panose="02020603050405020304" pitchFamily="18" charset="0"/>
                <a:ea typeface="Times New Roman" panose="02020603050405020304" pitchFamily="18" charset="0"/>
              </a:rPr>
              <a:t>құжат пен </a:t>
            </a:r>
            <a:r>
              <a:rPr lang="en-US" sz="3200" dirty="0">
                <a:solidFill>
                  <a:schemeClr val="bg1"/>
                </a:solidFill>
                <a:effectLst/>
                <a:latin typeface="Times New Roman" panose="02020603050405020304" pitchFamily="18" charset="0"/>
                <a:ea typeface="Times New Roman" panose="02020603050405020304" pitchFamily="18" charset="0"/>
              </a:rPr>
              <a:t>TXT-</a:t>
            </a:r>
            <a:r>
              <a:rPr lang="kk-KZ" sz="3200" dirty="0">
                <a:solidFill>
                  <a:schemeClr val="bg1"/>
                </a:solidFill>
                <a:effectLst/>
                <a:latin typeface="Times New Roman" panose="02020603050405020304" pitchFamily="18" charset="0"/>
                <a:ea typeface="Times New Roman" panose="02020603050405020304" pitchFamily="18" charset="0"/>
              </a:rPr>
              <a:t>де әртүрлі орын алады?»</a:t>
            </a:r>
            <a:endParaRPr lang="ru-KZ" dirty="0"/>
          </a:p>
        </p:txBody>
      </p:sp>
    </p:spTree>
    <p:extLst>
      <p:ext uri="{BB962C8B-B14F-4D97-AF65-F5344CB8AC3E}">
        <p14:creationId xmlns:p14="http://schemas.microsoft.com/office/powerpoint/2010/main" val="39474800"/>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6443DB-3DBD-E856-80F4-9E2249BF0B5C}"/>
              </a:ext>
            </a:extLst>
          </p:cNvPr>
          <p:cNvSpPr>
            <a:spLocks noGrp="1"/>
          </p:cNvSpPr>
          <p:nvPr>
            <p:ph type="title"/>
          </p:nvPr>
        </p:nvSpPr>
        <p:spPr>
          <a:xfrm>
            <a:off x="579105" y="620688"/>
            <a:ext cx="8229600" cy="1143000"/>
          </a:xfrm>
        </p:spPr>
        <p:txBody>
          <a:bodyPr>
            <a:normAutofit fontScale="90000"/>
          </a:bodyPr>
          <a:lstStyle/>
          <a:p>
            <a:br>
              <a:rPr lang="kk-KZ" dirty="0">
                <a:solidFill>
                  <a:schemeClr val="bg1"/>
                </a:solidFill>
                <a:latin typeface="Times New Roman" panose="02020603050405020304" pitchFamily="18" charset="0"/>
                <a:cs typeface="Times New Roman" panose="02020603050405020304" pitchFamily="18" charset="0"/>
              </a:rPr>
            </a:br>
            <a:br>
              <a:rPr lang="kk-KZ" dirty="0">
                <a:solidFill>
                  <a:schemeClr val="bg1"/>
                </a:solidFill>
                <a:latin typeface="Times New Roman" panose="02020603050405020304" pitchFamily="18" charset="0"/>
                <a:cs typeface="Times New Roman" panose="02020603050405020304" pitchFamily="18" charset="0"/>
              </a:rPr>
            </a:br>
            <a:br>
              <a:rPr lang="kk-KZ" dirty="0">
                <a:solidFill>
                  <a:schemeClr val="bg1"/>
                </a:solidFill>
                <a:latin typeface="Times New Roman" panose="02020603050405020304" pitchFamily="18" charset="0"/>
                <a:cs typeface="Times New Roman" panose="02020603050405020304" pitchFamily="18" charset="0"/>
              </a:rPr>
            </a:br>
            <a:r>
              <a:rPr lang="kk-KZ" dirty="0">
                <a:solidFill>
                  <a:schemeClr val="bg1"/>
                </a:solidFill>
                <a:latin typeface="Times New Roman" panose="02020603050405020304" pitchFamily="18" charset="0"/>
                <a:cs typeface="Times New Roman" panose="02020603050405020304" pitchFamily="18" charset="0"/>
              </a:rPr>
              <a:t>Жаңа материалды меңгеру</a:t>
            </a:r>
            <a:br>
              <a:rPr lang="kk-KZ" dirty="0">
                <a:solidFill>
                  <a:schemeClr val="bg1"/>
                </a:solidFill>
                <a:latin typeface="Times New Roman" panose="02020603050405020304" pitchFamily="18" charset="0"/>
                <a:cs typeface="Times New Roman" panose="02020603050405020304" pitchFamily="18" charset="0"/>
              </a:rPr>
            </a:br>
            <a:r>
              <a:rPr lang="en-US" dirty="0">
                <a:hlinkClick r:id="rId2"/>
              </a:rPr>
              <a:t>https://youtu.be/EmVrNeuP7kE</a:t>
            </a:r>
            <a:br>
              <a:rPr lang="ru-RU" dirty="0"/>
            </a:br>
            <a:br>
              <a:rPr lang="kk-KZ" dirty="0"/>
            </a:br>
            <a:br>
              <a:rPr lang="kk-KZ" dirty="0"/>
            </a:br>
            <a:endParaRPr lang="ru-KZ"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75088C71-3310-01AA-0DFF-7A1B33FA8E47}"/>
              </a:ext>
            </a:extLst>
          </p:cNvPr>
          <p:cNvSpPr>
            <a:spLocks noGrp="1"/>
          </p:cNvSpPr>
          <p:nvPr>
            <p:ph idx="1"/>
          </p:nvPr>
        </p:nvSpPr>
        <p:spPr>
          <a:xfrm>
            <a:off x="611560" y="2564904"/>
            <a:ext cx="7704856" cy="4525963"/>
          </a:xfrm>
        </p:spPr>
        <p:txBody>
          <a:bodyPr/>
          <a:lstStyle/>
          <a:p>
            <a:pPr>
              <a:buNone/>
            </a:pPr>
            <a:endParaRPr lang="ru-KZ" sz="2800" dirty="0">
              <a:solidFill>
                <a:schemeClr val="bg1"/>
              </a:solidFill>
              <a:effectLst/>
              <a:latin typeface="Times New Roman" panose="02020603050405020304" pitchFamily="18" charset="0"/>
              <a:ea typeface="Times New Roman" panose="02020603050405020304" pitchFamily="18" charset="0"/>
            </a:endParaRPr>
          </a:p>
          <a:p>
            <a:endParaRPr lang="ru-KZ" dirty="0"/>
          </a:p>
        </p:txBody>
      </p:sp>
      <p:pic>
        <p:nvPicPr>
          <p:cNvPr id="6" name="Рисунок 5">
            <a:extLst>
              <a:ext uri="{FF2B5EF4-FFF2-40B4-BE49-F238E27FC236}">
                <a16:creationId xmlns:a16="http://schemas.microsoft.com/office/drawing/2014/main" id="{9F6BE99A-4246-325F-3E75-8F43CEB8CDF1}"/>
              </a:ext>
            </a:extLst>
          </p:cNvPr>
          <p:cNvPicPr>
            <a:picLocks noChangeAspect="1"/>
          </p:cNvPicPr>
          <p:nvPr/>
        </p:nvPicPr>
        <p:blipFill>
          <a:blip r:embed="rId3"/>
          <a:stretch>
            <a:fillRect/>
          </a:stretch>
        </p:blipFill>
        <p:spPr>
          <a:xfrm>
            <a:off x="827584" y="2204864"/>
            <a:ext cx="7224291" cy="3253750"/>
          </a:xfrm>
          <a:prstGeom prst="rect">
            <a:avLst/>
          </a:prstGeom>
        </p:spPr>
      </p:pic>
    </p:spTree>
    <p:extLst>
      <p:ext uri="{BB962C8B-B14F-4D97-AF65-F5344CB8AC3E}">
        <p14:creationId xmlns:p14="http://schemas.microsoft.com/office/powerpoint/2010/main" val="1267773530"/>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0901D-A01A-4E3A-40FB-A0D0467E253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868462-EB0D-87E4-9416-D10BAF17CB84}"/>
              </a:ext>
            </a:extLst>
          </p:cNvPr>
          <p:cNvSpPr>
            <a:spLocks noGrp="1"/>
          </p:cNvSpPr>
          <p:nvPr>
            <p:ph type="title"/>
          </p:nvPr>
        </p:nvSpPr>
        <p:spPr>
          <a:xfrm>
            <a:off x="936712" y="980728"/>
            <a:ext cx="7270576" cy="1362075"/>
          </a:xfrm>
        </p:spPr>
        <p:txBody>
          <a:bodyPr>
            <a:normAutofit/>
          </a:bodyPr>
          <a:lstStyle/>
          <a:p>
            <a:pPr>
              <a:buNone/>
            </a:pPr>
            <a:br>
              <a:rPr lang="kk-KZ" sz="2700" dirty="0">
                <a:solidFill>
                  <a:schemeClr val="bg1"/>
                </a:solidFill>
              </a:rPr>
            </a:br>
            <a:endParaRPr lang="ru-KZ" dirty="0"/>
          </a:p>
        </p:txBody>
      </p:sp>
      <p:sp>
        <p:nvSpPr>
          <p:cNvPr id="13" name="TextBox 12">
            <a:extLst>
              <a:ext uri="{FF2B5EF4-FFF2-40B4-BE49-F238E27FC236}">
                <a16:creationId xmlns:a16="http://schemas.microsoft.com/office/drawing/2014/main" id="{4BD65ED6-8A27-09E1-6AEF-CFBCEE713CFF}"/>
              </a:ext>
            </a:extLst>
          </p:cNvPr>
          <p:cNvSpPr txBox="1"/>
          <p:nvPr/>
        </p:nvSpPr>
        <p:spPr>
          <a:xfrm>
            <a:off x="751114" y="1484784"/>
            <a:ext cx="7270576" cy="3139321"/>
          </a:xfrm>
          <a:prstGeom prst="rect">
            <a:avLst/>
          </a:prstGeom>
          <a:noFill/>
        </p:spPr>
        <p:txBody>
          <a:bodyPr wrap="square">
            <a:spAutoFit/>
          </a:bodyPr>
          <a:lstStyle/>
          <a:p>
            <a:pPr>
              <a:buNone/>
            </a:pPr>
            <a:r>
              <a:rPr lang="kk-KZ" b="1" i="1" dirty="0">
                <a:solidFill>
                  <a:schemeClr val="bg1"/>
                </a:solidFill>
                <a:effectLst/>
                <a:latin typeface="Times New Roman" panose="02020603050405020304" pitchFamily="18" charset="0"/>
                <a:ea typeface="Calibri" panose="020F0502020204030204" pitchFamily="34" charset="0"/>
              </a:rPr>
              <a:t>Файлдық жүйе дегеніміз – ақпарат тасымалдағыш-тағы ақпараттың сақталуын, аталуын реттейтін, операциялық жүйенің бөлігі. Оның көмегімен сыртқы жадқа немесе тасымалдағыштарға файлды сақтау, файл алмасу жұмыстары ұйымдастырылады. Файл жүйесі </a:t>
            </a:r>
            <a:r>
              <a:rPr lang="kk-KZ" b="1" i="1" dirty="0" err="1">
                <a:solidFill>
                  <a:schemeClr val="bg1"/>
                </a:solidFill>
                <a:effectLst/>
                <a:latin typeface="Times New Roman" panose="02020603050405020304" pitchFamily="18" charset="0"/>
                <a:ea typeface="Calibri" panose="020F0502020204030204" pitchFamily="34" charset="0"/>
              </a:rPr>
              <a:t>бірдеңгейлік</a:t>
            </a:r>
            <a:r>
              <a:rPr lang="kk-KZ" b="1" i="1" dirty="0">
                <a:solidFill>
                  <a:schemeClr val="bg1"/>
                </a:solidFill>
                <a:effectLst/>
                <a:latin typeface="Times New Roman" panose="02020603050405020304" pitchFamily="18" charset="0"/>
                <a:ea typeface="Calibri" panose="020F0502020204030204" pitchFamily="34" charset="0"/>
              </a:rPr>
              <a:t> және </a:t>
            </a:r>
            <a:r>
              <a:rPr lang="kk-KZ" b="1" i="1" dirty="0" err="1">
                <a:solidFill>
                  <a:schemeClr val="bg1"/>
                </a:solidFill>
                <a:effectLst/>
                <a:latin typeface="Times New Roman" panose="02020603050405020304" pitchFamily="18" charset="0"/>
                <a:ea typeface="Calibri" panose="020F0502020204030204" pitchFamily="34" charset="0"/>
              </a:rPr>
              <a:t>көпдеңгейлік</a:t>
            </a:r>
            <a:r>
              <a:rPr lang="kk-KZ" b="1" i="1" dirty="0">
                <a:solidFill>
                  <a:schemeClr val="bg1"/>
                </a:solidFill>
                <a:effectLst/>
                <a:latin typeface="Times New Roman" panose="02020603050405020304" pitchFamily="18" charset="0"/>
                <a:ea typeface="Calibri" panose="020F0502020204030204" pitchFamily="34" charset="0"/>
              </a:rPr>
              <a:t> болып екіге бөлінеді</a:t>
            </a:r>
          </a:p>
          <a:p>
            <a:pPr>
              <a:buNone/>
            </a:pPr>
            <a:endParaRPr lang="kk-KZ" b="1" i="1" dirty="0">
              <a:solidFill>
                <a:schemeClr val="bg1"/>
              </a:solidFill>
              <a:latin typeface="Times New Roman" panose="02020603050405020304" pitchFamily="18" charset="0"/>
              <a:ea typeface="Times New Roman" panose="02020603050405020304" pitchFamily="18" charset="0"/>
            </a:endParaRPr>
          </a:p>
          <a:p>
            <a:pPr>
              <a:buNone/>
            </a:pPr>
            <a:r>
              <a:rPr lang="ru-KZ" dirty="0">
                <a:solidFill>
                  <a:schemeClr val="bg1"/>
                </a:solidFill>
                <a:effectLst/>
                <a:latin typeface="Times New Roman" panose="02020603050405020304" pitchFamily="18" charset="0"/>
                <a:ea typeface="Times New Roman" panose="02020603050405020304" pitchFamily="18" charset="0"/>
              </a:rPr>
              <a:t>Бума – </a:t>
            </a:r>
            <a:r>
              <a:rPr lang="ru-KZ" dirty="0" err="1">
                <a:solidFill>
                  <a:schemeClr val="bg1"/>
                </a:solidFill>
                <a:effectLst/>
                <a:latin typeface="Times New Roman" panose="02020603050405020304" pitchFamily="18" charset="0"/>
                <a:ea typeface="Times New Roman" panose="02020603050405020304" pitchFamily="18" charset="0"/>
              </a:rPr>
              <a:t>файлдарды</a:t>
            </a:r>
            <a:r>
              <a:rPr lang="ru-KZ" dirty="0">
                <a:solidFill>
                  <a:schemeClr val="bg1"/>
                </a:solidFill>
                <a:effectLst/>
                <a:latin typeface="Times New Roman" panose="02020603050405020304" pitchFamily="18" charset="0"/>
                <a:ea typeface="Times New Roman" panose="02020603050405020304" pitchFamily="18" charset="0"/>
              </a:rPr>
              <a:t> </a:t>
            </a:r>
            <a:r>
              <a:rPr lang="ru-KZ" dirty="0" err="1">
                <a:solidFill>
                  <a:schemeClr val="bg1"/>
                </a:solidFill>
                <a:effectLst/>
                <a:latin typeface="Times New Roman" panose="02020603050405020304" pitchFamily="18" charset="0"/>
                <a:ea typeface="Times New Roman" panose="02020603050405020304" pitchFamily="18" charset="0"/>
              </a:rPr>
              <a:t>өзіне</a:t>
            </a:r>
            <a:r>
              <a:rPr lang="ru-KZ" dirty="0">
                <a:solidFill>
                  <a:schemeClr val="bg1"/>
                </a:solidFill>
                <a:effectLst/>
                <a:latin typeface="Times New Roman" panose="02020603050405020304" pitchFamily="18" charset="0"/>
                <a:ea typeface="Times New Roman" panose="02020603050405020304" pitchFamily="18" charset="0"/>
              </a:rPr>
              <a:t> </a:t>
            </a:r>
            <a:r>
              <a:rPr lang="ru-KZ" dirty="0" err="1">
                <a:solidFill>
                  <a:schemeClr val="bg1"/>
                </a:solidFill>
                <a:effectLst/>
                <a:latin typeface="Times New Roman" panose="02020603050405020304" pitchFamily="18" charset="0"/>
                <a:ea typeface="Times New Roman" panose="02020603050405020304" pitchFamily="18" charset="0"/>
              </a:rPr>
              <a:t>жинақтайтын</a:t>
            </a:r>
            <a:endParaRPr lang="ru-RU" dirty="0">
              <a:solidFill>
                <a:schemeClr val="bg1"/>
              </a:solidFill>
              <a:effectLst/>
              <a:latin typeface="Times New Roman" panose="02020603050405020304" pitchFamily="18" charset="0"/>
              <a:ea typeface="Times New Roman" panose="02020603050405020304" pitchFamily="18" charset="0"/>
            </a:endParaRPr>
          </a:p>
          <a:p>
            <a:pPr>
              <a:buNone/>
            </a:pPr>
            <a:r>
              <a:rPr lang="ru-KZ" dirty="0">
                <a:solidFill>
                  <a:schemeClr val="bg1"/>
                </a:solidFill>
                <a:effectLst/>
                <a:latin typeface="Times New Roman" panose="02020603050405020304" pitchFamily="18" charset="0"/>
                <a:ea typeface="Times New Roman" panose="02020603050405020304" pitchFamily="18" charset="0"/>
              </a:rPr>
              <a:t> объект. </a:t>
            </a:r>
            <a:r>
              <a:rPr lang="ru-KZ" dirty="0" err="1">
                <a:solidFill>
                  <a:schemeClr val="bg1"/>
                </a:solidFill>
                <a:effectLst/>
                <a:latin typeface="Times New Roman" panose="02020603050405020304" pitchFamily="18" charset="0"/>
                <a:ea typeface="Times New Roman" panose="02020603050405020304" pitchFamily="18" charset="0"/>
              </a:rPr>
              <a:t>Біртипті</a:t>
            </a:r>
            <a:r>
              <a:rPr lang="ru-KZ" dirty="0">
                <a:solidFill>
                  <a:schemeClr val="bg1"/>
                </a:solidFill>
                <a:effectLst/>
                <a:latin typeface="Times New Roman" panose="02020603050405020304" pitchFamily="18" charset="0"/>
                <a:ea typeface="Times New Roman" panose="02020603050405020304" pitchFamily="18" charset="0"/>
              </a:rPr>
              <a:t> </a:t>
            </a:r>
            <a:r>
              <a:rPr lang="ru-KZ" dirty="0" err="1">
                <a:solidFill>
                  <a:schemeClr val="bg1"/>
                </a:solidFill>
                <a:effectLst/>
                <a:latin typeface="Times New Roman" panose="02020603050405020304" pitchFamily="18" charset="0"/>
                <a:ea typeface="Times New Roman" panose="02020603050405020304" pitchFamily="18" charset="0"/>
              </a:rPr>
              <a:t>немесе</a:t>
            </a:r>
            <a:r>
              <a:rPr lang="ru-KZ" dirty="0">
                <a:solidFill>
                  <a:schemeClr val="bg1"/>
                </a:solidFill>
                <a:effectLst/>
                <a:latin typeface="Times New Roman" panose="02020603050405020304" pitchFamily="18" charset="0"/>
                <a:ea typeface="Times New Roman" panose="02020603050405020304" pitchFamily="18" charset="0"/>
              </a:rPr>
              <a:t> </a:t>
            </a:r>
            <a:r>
              <a:rPr lang="ru-KZ" dirty="0" err="1">
                <a:solidFill>
                  <a:schemeClr val="bg1"/>
                </a:solidFill>
                <a:effectLst/>
                <a:latin typeface="Times New Roman" panose="02020603050405020304" pitchFamily="18" charset="0"/>
                <a:ea typeface="Times New Roman" panose="02020603050405020304" pitchFamily="18" charset="0"/>
              </a:rPr>
              <a:t>белгілі</a:t>
            </a:r>
            <a:r>
              <a:rPr lang="ru-KZ" dirty="0">
                <a:solidFill>
                  <a:schemeClr val="bg1"/>
                </a:solidFill>
                <a:effectLst/>
                <a:latin typeface="Times New Roman" panose="02020603050405020304" pitchFamily="18" charset="0"/>
                <a:ea typeface="Times New Roman" panose="02020603050405020304" pitchFamily="18" charset="0"/>
              </a:rPr>
              <a:t> </a:t>
            </a:r>
            <a:r>
              <a:rPr lang="ru-KZ" dirty="0" err="1">
                <a:solidFill>
                  <a:schemeClr val="bg1"/>
                </a:solidFill>
                <a:effectLst/>
                <a:latin typeface="Times New Roman" panose="02020603050405020304" pitchFamily="18" charset="0"/>
                <a:ea typeface="Times New Roman" panose="02020603050405020304" pitchFamily="18" charset="0"/>
              </a:rPr>
              <a:t>бір</a:t>
            </a:r>
            <a:r>
              <a:rPr lang="ru-KZ" dirty="0">
                <a:solidFill>
                  <a:schemeClr val="bg1"/>
                </a:solidFill>
                <a:effectLst/>
                <a:latin typeface="Times New Roman" panose="02020603050405020304" pitchFamily="18" charset="0"/>
                <a:ea typeface="Times New Roman" panose="02020603050405020304" pitchFamily="18" charset="0"/>
              </a:rPr>
              <a:t> </a:t>
            </a:r>
            <a:endParaRPr lang="ru-RU" dirty="0">
              <a:solidFill>
                <a:schemeClr val="bg1"/>
              </a:solidFill>
              <a:effectLst/>
              <a:latin typeface="Times New Roman" panose="02020603050405020304" pitchFamily="18" charset="0"/>
              <a:ea typeface="Times New Roman" panose="02020603050405020304" pitchFamily="18" charset="0"/>
            </a:endParaRPr>
          </a:p>
          <a:p>
            <a:pPr>
              <a:buNone/>
            </a:pPr>
            <a:r>
              <a:rPr lang="ru-KZ" dirty="0" err="1">
                <a:solidFill>
                  <a:schemeClr val="bg1"/>
                </a:solidFill>
                <a:effectLst/>
                <a:latin typeface="Times New Roman" panose="02020603050405020304" pitchFamily="18" charset="0"/>
                <a:ea typeface="Times New Roman" panose="02020603050405020304" pitchFamily="18" charset="0"/>
              </a:rPr>
              <a:t>тақырыпқа</a:t>
            </a:r>
            <a:r>
              <a:rPr lang="ru-KZ" dirty="0">
                <a:solidFill>
                  <a:schemeClr val="bg1"/>
                </a:solidFill>
                <a:effectLst/>
                <a:latin typeface="Times New Roman" panose="02020603050405020304" pitchFamily="18" charset="0"/>
                <a:ea typeface="Times New Roman" panose="02020603050405020304" pitchFamily="18" charset="0"/>
              </a:rPr>
              <a:t> </a:t>
            </a:r>
            <a:r>
              <a:rPr lang="ru-KZ" dirty="0" err="1">
                <a:solidFill>
                  <a:schemeClr val="bg1"/>
                </a:solidFill>
                <a:effectLst/>
                <a:latin typeface="Times New Roman" panose="02020603050405020304" pitchFamily="18" charset="0"/>
                <a:ea typeface="Times New Roman" panose="02020603050405020304" pitchFamily="18" charset="0"/>
              </a:rPr>
              <a:t>біріккен</a:t>
            </a:r>
            <a:r>
              <a:rPr lang="ru-KZ" dirty="0">
                <a:solidFill>
                  <a:schemeClr val="bg1"/>
                </a:solidFill>
                <a:effectLst/>
                <a:latin typeface="Times New Roman" panose="02020603050405020304" pitchFamily="18" charset="0"/>
                <a:ea typeface="Times New Roman" panose="02020603050405020304" pitchFamily="18" charset="0"/>
              </a:rPr>
              <a:t> </a:t>
            </a:r>
            <a:r>
              <a:rPr lang="ru-KZ" dirty="0" err="1">
                <a:solidFill>
                  <a:schemeClr val="bg1"/>
                </a:solidFill>
                <a:effectLst/>
                <a:latin typeface="Times New Roman" panose="02020603050405020304" pitchFamily="18" charset="0"/>
                <a:ea typeface="Times New Roman" panose="02020603050405020304" pitchFamily="18" charset="0"/>
              </a:rPr>
              <a:t>файлдар</a:t>
            </a:r>
            <a:r>
              <a:rPr lang="ru-KZ" dirty="0">
                <a:solidFill>
                  <a:schemeClr val="bg1"/>
                </a:solidFill>
                <a:effectLst/>
                <a:latin typeface="Times New Roman" panose="02020603050405020304" pitchFamily="18" charset="0"/>
                <a:ea typeface="Times New Roman" panose="02020603050405020304" pitchFamily="18" charset="0"/>
              </a:rPr>
              <a:t> </a:t>
            </a:r>
            <a:r>
              <a:rPr lang="ru-KZ" dirty="0" err="1">
                <a:solidFill>
                  <a:schemeClr val="bg1"/>
                </a:solidFill>
                <a:effectLst/>
                <a:latin typeface="Times New Roman" panose="02020603050405020304" pitchFamily="18" charset="0"/>
                <a:ea typeface="Times New Roman" panose="02020603050405020304" pitchFamily="18" charset="0"/>
              </a:rPr>
              <a:t>тобын</a:t>
            </a:r>
            <a:r>
              <a:rPr lang="ru-KZ" dirty="0">
                <a:solidFill>
                  <a:schemeClr val="bg1"/>
                </a:solidFill>
                <a:effectLst/>
                <a:latin typeface="Times New Roman" panose="02020603050405020304" pitchFamily="18" charset="0"/>
                <a:ea typeface="Times New Roman" panose="02020603050405020304" pitchFamily="18" charset="0"/>
              </a:rPr>
              <a:t> </a:t>
            </a:r>
            <a:endParaRPr lang="ru-RU" dirty="0">
              <a:solidFill>
                <a:schemeClr val="bg1"/>
              </a:solidFill>
              <a:effectLst/>
              <a:latin typeface="Times New Roman" panose="02020603050405020304" pitchFamily="18" charset="0"/>
              <a:ea typeface="Times New Roman" panose="02020603050405020304" pitchFamily="18" charset="0"/>
            </a:endParaRPr>
          </a:p>
          <a:p>
            <a:pPr>
              <a:buNone/>
            </a:pPr>
            <a:r>
              <a:rPr lang="ru-KZ" dirty="0" err="1">
                <a:solidFill>
                  <a:schemeClr val="bg1"/>
                </a:solidFill>
                <a:effectLst/>
                <a:latin typeface="Times New Roman" panose="02020603050405020304" pitchFamily="18" charset="0"/>
                <a:ea typeface="Times New Roman" panose="02020603050405020304" pitchFamily="18" charset="0"/>
              </a:rPr>
              <a:t>жинақтап</a:t>
            </a:r>
            <a:r>
              <a:rPr lang="ru-KZ" dirty="0">
                <a:solidFill>
                  <a:schemeClr val="bg1"/>
                </a:solidFill>
                <a:effectLst/>
                <a:latin typeface="Times New Roman" panose="02020603050405020304" pitchFamily="18" charset="0"/>
                <a:ea typeface="Times New Roman" panose="02020603050405020304" pitchFamily="18" charset="0"/>
              </a:rPr>
              <a:t>, бума жасауға </a:t>
            </a:r>
            <a:r>
              <a:rPr lang="ru-KZ" dirty="0" err="1">
                <a:solidFill>
                  <a:schemeClr val="bg1"/>
                </a:solidFill>
                <a:effectLst/>
                <a:latin typeface="Times New Roman" panose="02020603050405020304" pitchFamily="18" charset="0"/>
                <a:ea typeface="Times New Roman" panose="02020603050405020304" pitchFamily="18" charset="0"/>
              </a:rPr>
              <a:t>болады</a:t>
            </a:r>
            <a:r>
              <a:rPr lang="ru-KZ" dirty="0">
                <a:solidFill>
                  <a:schemeClr val="bg1"/>
                </a:solidFill>
                <a:effectLst/>
                <a:latin typeface="Times New Roman" panose="02020603050405020304" pitchFamily="18" charset="0"/>
                <a:ea typeface="Times New Roman" panose="02020603050405020304" pitchFamily="18" charset="0"/>
              </a:rPr>
              <a:t>.​</a:t>
            </a:r>
          </a:p>
        </p:txBody>
      </p:sp>
      <p:pic>
        <p:nvPicPr>
          <p:cNvPr id="4" name="Рисунок 3">
            <a:extLst>
              <a:ext uri="{FF2B5EF4-FFF2-40B4-BE49-F238E27FC236}">
                <a16:creationId xmlns:a16="http://schemas.microsoft.com/office/drawing/2014/main" id="{3CA41EED-7B04-E511-F84C-4E83919773CE}"/>
              </a:ext>
            </a:extLst>
          </p:cNvPr>
          <p:cNvPicPr>
            <a:picLocks noChangeAspect="1"/>
          </p:cNvPicPr>
          <p:nvPr/>
        </p:nvPicPr>
        <p:blipFill>
          <a:blip r:embed="rId2"/>
          <a:stretch>
            <a:fillRect/>
          </a:stretch>
        </p:blipFill>
        <p:spPr>
          <a:xfrm>
            <a:off x="4932040" y="3284984"/>
            <a:ext cx="2952328" cy="1905736"/>
          </a:xfrm>
          <a:prstGeom prst="rect">
            <a:avLst/>
          </a:prstGeom>
        </p:spPr>
      </p:pic>
    </p:spTree>
    <p:extLst>
      <p:ext uri="{BB962C8B-B14F-4D97-AF65-F5344CB8AC3E}">
        <p14:creationId xmlns:p14="http://schemas.microsoft.com/office/powerpoint/2010/main" val="2237822645"/>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F1BB43-1E2E-E346-5A7F-DABFC908BE5B}"/>
              </a:ext>
            </a:extLst>
          </p:cNvPr>
          <p:cNvSpPr>
            <a:spLocks noGrp="1"/>
          </p:cNvSpPr>
          <p:nvPr>
            <p:ph type="title"/>
          </p:nvPr>
        </p:nvSpPr>
        <p:spPr>
          <a:xfrm>
            <a:off x="107504" y="548680"/>
            <a:ext cx="8229600" cy="1143000"/>
          </a:xfrm>
        </p:spPr>
        <p:txBody>
          <a:bodyPr>
            <a:normAutofit/>
          </a:bodyPr>
          <a:lstStyle/>
          <a:p>
            <a:r>
              <a:rPr lang="kk-KZ" sz="4000" dirty="0">
                <a:solidFill>
                  <a:schemeClr val="bg1"/>
                </a:solidFill>
                <a:latin typeface="Times New Roman" panose="02020603050405020304" pitchFamily="18" charset="0"/>
                <a:cs typeface="Times New Roman" panose="02020603050405020304" pitchFamily="18" charset="0"/>
              </a:rPr>
              <a:t>Практикалық тапсырма</a:t>
            </a:r>
            <a:endParaRPr lang="ru-KZ" sz="4000" dirty="0">
              <a:solidFill>
                <a:schemeClr val="bg1"/>
              </a:solidFill>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69054438-B4D4-02B3-5274-633B85106848}"/>
              </a:ext>
            </a:extLst>
          </p:cNvPr>
          <p:cNvSpPr>
            <a:spLocks noGrp="1"/>
          </p:cNvSpPr>
          <p:nvPr>
            <p:ph idx="1"/>
          </p:nvPr>
        </p:nvSpPr>
        <p:spPr/>
        <p:txBody>
          <a:bodyPr>
            <a:normAutofit lnSpcReduction="10000"/>
          </a:bodyPr>
          <a:lstStyle/>
          <a:p>
            <a:r>
              <a:rPr lang="ru-KZ" dirty="0">
                <a:solidFill>
                  <a:schemeClr val="bg1"/>
                </a:solidFill>
              </a:rPr>
              <a:t>1) </a:t>
            </a:r>
            <a:r>
              <a:rPr lang="ru-KZ" dirty="0" err="1">
                <a:solidFill>
                  <a:schemeClr val="bg1"/>
                </a:solidFill>
              </a:rPr>
              <a:t>Тапсырма</a:t>
            </a:r>
            <a:r>
              <a:rPr lang="ru-KZ" dirty="0">
                <a:solidFill>
                  <a:schemeClr val="bg1"/>
                </a:solidFill>
              </a:rPr>
              <a:t>:</a:t>
            </a:r>
          </a:p>
          <a:p>
            <a:r>
              <a:rPr lang="ru-KZ" dirty="0">
                <a:solidFill>
                  <a:schemeClr val="bg1"/>
                </a:solidFill>
              </a:rPr>
              <a:t> </a:t>
            </a:r>
            <a:r>
              <a:rPr lang="ru-KZ" dirty="0" err="1">
                <a:solidFill>
                  <a:schemeClr val="bg1"/>
                </a:solidFill>
              </a:rPr>
              <a:t>функционалдық</a:t>
            </a:r>
            <a:r>
              <a:rPr lang="ru-KZ" dirty="0">
                <a:solidFill>
                  <a:schemeClr val="bg1"/>
                </a:solidFill>
              </a:rPr>
              <a:t> </a:t>
            </a:r>
            <a:r>
              <a:rPr lang="ru-KZ" dirty="0" err="1">
                <a:solidFill>
                  <a:schemeClr val="bg1"/>
                </a:solidFill>
              </a:rPr>
              <a:t>сауаттылық</a:t>
            </a:r>
            <a:endParaRPr lang="ru-KZ" dirty="0">
              <a:solidFill>
                <a:schemeClr val="bg1"/>
              </a:solidFill>
            </a:endParaRPr>
          </a:p>
          <a:p>
            <a:r>
              <a:rPr lang="ru-KZ" dirty="0" err="1">
                <a:solidFill>
                  <a:schemeClr val="bg1"/>
                </a:solidFill>
              </a:rPr>
              <a:t>Берілгені</a:t>
            </a:r>
            <a:r>
              <a:rPr lang="ru-KZ" dirty="0">
                <a:solidFill>
                  <a:schemeClr val="bg1"/>
                </a:solidFill>
              </a:rPr>
              <a:t>: </a:t>
            </a:r>
            <a:r>
              <a:rPr lang="ru-KZ" dirty="0" err="1">
                <a:solidFill>
                  <a:schemeClr val="bg1"/>
                </a:solidFill>
              </a:rPr>
              <a:t>Бірдей</a:t>
            </a:r>
            <a:r>
              <a:rPr lang="ru-KZ" dirty="0">
                <a:solidFill>
                  <a:schemeClr val="bg1"/>
                </a:solidFill>
              </a:rPr>
              <a:t> </a:t>
            </a:r>
            <a:r>
              <a:rPr lang="ru-KZ" dirty="0" err="1">
                <a:solidFill>
                  <a:schemeClr val="bg1"/>
                </a:solidFill>
              </a:rPr>
              <a:t>мәтінді</a:t>
            </a:r>
            <a:r>
              <a:rPr lang="ru-KZ" dirty="0">
                <a:solidFill>
                  <a:schemeClr val="bg1"/>
                </a:solidFill>
              </a:rPr>
              <a:t> </a:t>
            </a:r>
            <a:r>
              <a:rPr lang="en-US" dirty="0">
                <a:solidFill>
                  <a:schemeClr val="bg1"/>
                </a:solidFill>
              </a:rPr>
              <a:t>Word (.docx), PDF (.pdf), </a:t>
            </a:r>
            <a:r>
              <a:rPr lang="ru-KZ" dirty="0" err="1">
                <a:solidFill>
                  <a:schemeClr val="bg1"/>
                </a:solidFill>
              </a:rPr>
              <a:t>және</a:t>
            </a:r>
            <a:r>
              <a:rPr lang="ru-KZ" dirty="0">
                <a:solidFill>
                  <a:schemeClr val="bg1"/>
                </a:solidFill>
              </a:rPr>
              <a:t> </a:t>
            </a:r>
            <a:r>
              <a:rPr lang="en-US" dirty="0">
                <a:solidFill>
                  <a:schemeClr val="bg1"/>
                </a:solidFill>
              </a:rPr>
              <a:t>TXT (.txt) </a:t>
            </a:r>
            <a:r>
              <a:rPr lang="ru-KZ" dirty="0" err="1">
                <a:solidFill>
                  <a:schemeClr val="bg1"/>
                </a:solidFill>
              </a:rPr>
              <a:t>форматында</a:t>
            </a:r>
            <a:r>
              <a:rPr lang="ru-KZ" dirty="0">
                <a:solidFill>
                  <a:schemeClr val="bg1"/>
                </a:solidFill>
              </a:rPr>
              <a:t> </a:t>
            </a:r>
            <a:r>
              <a:rPr lang="ru-KZ" dirty="0" err="1">
                <a:solidFill>
                  <a:schemeClr val="bg1"/>
                </a:solidFill>
              </a:rPr>
              <a:t>сақта</a:t>
            </a:r>
            <a:r>
              <a:rPr lang="ru-KZ" dirty="0">
                <a:solidFill>
                  <a:schemeClr val="bg1"/>
                </a:solidFill>
              </a:rPr>
              <a:t>. </a:t>
            </a:r>
          </a:p>
          <a:p>
            <a:r>
              <a:rPr lang="ru-KZ" dirty="0" err="1">
                <a:solidFill>
                  <a:schemeClr val="bg1"/>
                </a:solidFill>
              </a:rPr>
              <a:t>Міндет</a:t>
            </a:r>
            <a:r>
              <a:rPr lang="ru-KZ" dirty="0">
                <a:solidFill>
                  <a:schemeClr val="bg1"/>
                </a:solidFill>
              </a:rPr>
              <a:t>: Файл </a:t>
            </a:r>
            <a:r>
              <a:rPr lang="ru-KZ" dirty="0" err="1">
                <a:solidFill>
                  <a:schemeClr val="bg1"/>
                </a:solidFill>
              </a:rPr>
              <a:t>өлшемдерін</a:t>
            </a:r>
            <a:r>
              <a:rPr lang="ru-KZ" dirty="0">
                <a:solidFill>
                  <a:schemeClr val="bg1"/>
                </a:solidFill>
              </a:rPr>
              <a:t> </a:t>
            </a:r>
            <a:r>
              <a:rPr lang="ru-KZ" dirty="0" err="1">
                <a:solidFill>
                  <a:schemeClr val="bg1"/>
                </a:solidFill>
              </a:rPr>
              <a:t>салыстырып</a:t>
            </a:r>
            <a:r>
              <a:rPr lang="ru-KZ" dirty="0">
                <a:solidFill>
                  <a:schemeClr val="bg1"/>
                </a:solidFill>
              </a:rPr>
              <a:t>, </a:t>
            </a:r>
            <a:r>
              <a:rPr lang="ru-KZ" dirty="0" err="1">
                <a:solidFill>
                  <a:schemeClr val="bg1"/>
                </a:solidFill>
              </a:rPr>
              <a:t>тиімді</a:t>
            </a:r>
            <a:r>
              <a:rPr lang="ru-KZ" dirty="0">
                <a:solidFill>
                  <a:schemeClr val="bg1"/>
                </a:solidFill>
              </a:rPr>
              <a:t> </a:t>
            </a:r>
            <a:r>
              <a:rPr lang="ru-KZ" dirty="0" err="1">
                <a:solidFill>
                  <a:schemeClr val="bg1"/>
                </a:solidFill>
              </a:rPr>
              <a:t>екенін</a:t>
            </a:r>
            <a:r>
              <a:rPr lang="ru-KZ" dirty="0">
                <a:solidFill>
                  <a:schemeClr val="bg1"/>
                </a:solidFill>
              </a:rPr>
              <a:t> </a:t>
            </a:r>
            <a:r>
              <a:rPr lang="ru-KZ" dirty="0" err="1">
                <a:solidFill>
                  <a:schemeClr val="bg1"/>
                </a:solidFill>
              </a:rPr>
              <a:t>анықта</a:t>
            </a:r>
            <a:r>
              <a:rPr lang="ru-KZ" dirty="0">
                <a:solidFill>
                  <a:schemeClr val="bg1"/>
                </a:solidFill>
              </a:rPr>
              <a:t>.</a:t>
            </a:r>
          </a:p>
          <a:p>
            <a:r>
              <a:rPr lang="ru-KZ" sz="1900" dirty="0">
                <a:solidFill>
                  <a:srgbClr val="FF0000"/>
                </a:solidFill>
              </a:rPr>
              <a:t>Дескриптор: </a:t>
            </a:r>
          </a:p>
          <a:p>
            <a:r>
              <a:rPr lang="ru-KZ" sz="1900" dirty="0">
                <a:solidFill>
                  <a:srgbClr val="FF0000"/>
                </a:solidFill>
              </a:rPr>
              <a:t>-</a:t>
            </a:r>
            <a:r>
              <a:rPr lang="ru-KZ" sz="1900" dirty="0" err="1">
                <a:solidFill>
                  <a:srgbClr val="FF0000"/>
                </a:solidFill>
              </a:rPr>
              <a:t>файлдардың</a:t>
            </a:r>
            <a:r>
              <a:rPr lang="ru-KZ" sz="1900" dirty="0">
                <a:solidFill>
                  <a:srgbClr val="FF0000"/>
                </a:solidFill>
              </a:rPr>
              <a:t> </a:t>
            </a:r>
            <a:r>
              <a:rPr lang="ru-KZ" sz="1900" dirty="0" err="1">
                <a:solidFill>
                  <a:srgbClr val="FF0000"/>
                </a:solidFill>
              </a:rPr>
              <a:t>өлшемдері</a:t>
            </a:r>
            <a:r>
              <a:rPr lang="ru-KZ" sz="1900" dirty="0">
                <a:solidFill>
                  <a:srgbClr val="FF0000"/>
                </a:solidFill>
              </a:rPr>
              <a:t>;</a:t>
            </a:r>
          </a:p>
          <a:p>
            <a:r>
              <a:rPr lang="ru-KZ" sz="1900" dirty="0">
                <a:solidFill>
                  <a:srgbClr val="FF0000"/>
                </a:solidFill>
              </a:rPr>
              <a:t> -</a:t>
            </a:r>
            <a:r>
              <a:rPr lang="ru-KZ" sz="1900" dirty="0" err="1">
                <a:solidFill>
                  <a:srgbClr val="FF0000"/>
                </a:solidFill>
              </a:rPr>
              <a:t>Форматтардың</a:t>
            </a:r>
            <a:r>
              <a:rPr lang="ru-KZ" sz="1900" dirty="0">
                <a:solidFill>
                  <a:srgbClr val="FF0000"/>
                </a:solidFill>
              </a:rPr>
              <a:t> </a:t>
            </a:r>
            <a:r>
              <a:rPr lang="ru-KZ" sz="1900" dirty="0" err="1">
                <a:solidFill>
                  <a:srgbClr val="FF0000"/>
                </a:solidFill>
              </a:rPr>
              <a:t>айырмашылығын</a:t>
            </a:r>
            <a:r>
              <a:rPr lang="ru-KZ" sz="1900" dirty="0">
                <a:solidFill>
                  <a:srgbClr val="FF0000"/>
                </a:solidFill>
              </a:rPr>
              <a:t> </a:t>
            </a:r>
            <a:r>
              <a:rPr lang="ru-KZ" sz="1900" dirty="0" err="1">
                <a:solidFill>
                  <a:srgbClr val="FF0000"/>
                </a:solidFill>
              </a:rPr>
              <a:t>түсіндіреді</a:t>
            </a:r>
            <a:r>
              <a:rPr lang="kk-KZ" sz="1900" dirty="0">
                <a:solidFill>
                  <a:srgbClr val="FF0000"/>
                </a:solidFill>
              </a:rPr>
              <a:t>1 балл</a:t>
            </a:r>
            <a:endParaRPr lang="ru-KZ" sz="1900" dirty="0">
              <a:solidFill>
                <a:srgbClr val="FF0000"/>
              </a:solidFill>
            </a:endParaRPr>
          </a:p>
          <a:p>
            <a:r>
              <a:rPr lang="ru-KZ" sz="1900" dirty="0">
                <a:solidFill>
                  <a:srgbClr val="FF0000"/>
                </a:solidFill>
              </a:rPr>
              <a:t>-</a:t>
            </a:r>
            <a:r>
              <a:rPr lang="ru-KZ" sz="1900" dirty="0" err="1">
                <a:solidFill>
                  <a:srgbClr val="FF0000"/>
                </a:solidFill>
              </a:rPr>
              <a:t>Қорытынды</a:t>
            </a:r>
            <a:r>
              <a:rPr lang="ru-KZ" sz="1900" dirty="0">
                <a:solidFill>
                  <a:srgbClr val="FF0000"/>
                </a:solidFill>
              </a:rPr>
              <a:t> </a:t>
            </a:r>
            <a:r>
              <a:rPr lang="ru-KZ" sz="1900" dirty="0" err="1">
                <a:solidFill>
                  <a:srgbClr val="FF0000"/>
                </a:solidFill>
              </a:rPr>
              <a:t>жасайды</a:t>
            </a:r>
            <a:r>
              <a:rPr lang="kk-KZ" sz="1900" dirty="0">
                <a:solidFill>
                  <a:srgbClr val="FF0000"/>
                </a:solidFill>
              </a:rPr>
              <a:t>  1 </a:t>
            </a:r>
            <a:r>
              <a:rPr lang="ru-KZ" sz="1900" dirty="0">
                <a:solidFill>
                  <a:srgbClr val="FF0000"/>
                </a:solidFill>
              </a:rPr>
              <a:t>балл</a:t>
            </a:r>
          </a:p>
          <a:p>
            <a:endParaRPr lang="ru-KZ" dirty="0"/>
          </a:p>
        </p:txBody>
      </p:sp>
    </p:spTree>
    <p:extLst>
      <p:ext uri="{BB962C8B-B14F-4D97-AF65-F5344CB8AC3E}">
        <p14:creationId xmlns:p14="http://schemas.microsoft.com/office/powerpoint/2010/main" val="815497792"/>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AppData\Local\Microsoft\Windows\INetCache\Content.MSO\BEA26559.tmp">
            <a:extLst>
              <a:ext uri="{FF2B5EF4-FFF2-40B4-BE49-F238E27FC236}">
                <a16:creationId xmlns:a16="http://schemas.microsoft.com/office/drawing/2014/main" id="{8C824B79-86F4-128F-4ADA-1CE3C2F753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1158"/>
            <a:ext cx="7478098" cy="4466113"/>
          </a:xfrm>
          <a:prstGeom prst="rect">
            <a:avLst/>
          </a:prstGeom>
          <a:noFill/>
          <a:ln>
            <a:noFill/>
          </a:ln>
        </p:spPr>
      </p:pic>
      <p:sp>
        <p:nvSpPr>
          <p:cNvPr id="5" name="Прямоугольник 4">
            <a:extLst>
              <a:ext uri="{FF2B5EF4-FFF2-40B4-BE49-F238E27FC236}">
                <a16:creationId xmlns:a16="http://schemas.microsoft.com/office/drawing/2014/main" id="{8DF557CE-6CFC-10FE-C63F-85ACBACBA791}"/>
              </a:ext>
            </a:extLst>
          </p:cNvPr>
          <p:cNvSpPr/>
          <p:nvPr/>
        </p:nvSpPr>
        <p:spPr>
          <a:xfrm>
            <a:off x="2117189" y="476672"/>
            <a:ext cx="3619902" cy="923330"/>
          </a:xfrm>
          <a:prstGeom prst="rect">
            <a:avLst/>
          </a:prstGeom>
          <a:noFill/>
        </p:spPr>
        <p:txBody>
          <a:bodyPr wrap="none" lIns="91440" tIns="45720" rIns="91440" bIns="45720">
            <a:spAutoFit/>
          </a:bodyPr>
          <a:lstStyle/>
          <a:p>
            <a:pPr algn="ctr"/>
            <a:r>
              <a:rPr lang="ru-RU" sz="5400" b="0" cap="none" spc="0" dirty="0" err="1">
                <a:ln w="0"/>
                <a:solidFill>
                  <a:schemeClr val="bg1"/>
                </a:solidFill>
                <a:effectLst>
                  <a:outerShdw blurRad="38100" dist="19050" dir="2700000" algn="tl" rotWithShape="0">
                    <a:schemeClr val="dk1">
                      <a:alpha val="40000"/>
                    </a:schemeClr>
                  </a:outerShdw>
                </a:effectLst>
              </a:rPr>
              <a:t>Сергіту</a:t>
            </a:r>
            <a:r>
              <a:rPr lang="ru-RU" sz="5400" b="0" cap="none" spc="0" dirty="0">
                <a:ln w="0"/>
                <a:solidFill>
                  <a:schemeClr val="bg1"/>
                </a:solidFill>
                <a:effectLst>
                  <a:outerShdw blurRad="38100" dist="19050" dir="2700000" algn="tl" rotWithShape="0">
                    <a:schemeClr val="dk1">
                      <a:alpha val="40000"/>
                    </a:schemeClr>
                  </a:outerShdw>
                </a:effectLst>
              </a:rPr>
              <a:t>  </a:t>
            </a:r>
            <a:r>
              <a:rPr lang="ru-RU" sz="5400" b="0" cap="none" spc="0" dirty="0" err="1">
                <a:ln w="0"/>
                <a:solidFill>
                  <a:schemeClr val="bg1"/>
                </a:solidFill>
                <a:effectLst>
                  <a:outerShdw blurRad="38100" dist="19050" dir="2700000" algn="tl" rotWithShape="0">
                    <a:schemeClr val="dk1">
                      <a:alpha val="40000"/>
                    </a:schemeClr>
                  </a:outerShdw>
                </a:effectLst>
              </a:rPr>
              <a:t>сәті</a:t>
            </a:r>
            <a:endParaRPr lang="ru-RU" sz="5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45503605"/>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F9E1F-64E5-48C1-3705-6A74F0021B4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7480018-53EC-13AB-2089-C3C053C66FDA}"/>
              </a:ext>
            </a:extLst>
          </p:cNvPr>
          <p:cNvSpPr txBox="1"/>
          <p:nvPr/>
        </p:nvSpPr>
        <p:spPr>
          <a:xfrm>
            <a:off x="457808" y="4437112"/>
            <a:ext cx="9001001" cy="1477328"/>
          </a:xfrm>
          <a:prstGeom prst="rect">
            <a:avLst/>
          </a:prstGeom>
          <a:noFill/>
        </p:spPr>
        <p:txBody>
          <a:bodyPr wrap="square">
            <a:spAutoFit/>
          </a:bodyPr>
          <a:lstStyle/>
          <a:p>
            <a:endParaRPr lang="ru-KZ" dirty="0"/>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Дескриптор:</a:t>
            </a:r>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  ЖИ-ден алынған ақпаратты қолданады 1балл</a:t>
            </a:r>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 Ақпаратты өңдеп, топтық жұмыс жасайды  1балл</a:t>
            </a: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p:txBody>
      </p:sp>
      <p:pic>
        <p:nvPicPr>
          <p:cNvPr id="2" name="Рисунок 1">
            <a:extLst>
              <a:ext uri="{FF2B5EF4-FFF2-40B4-BE49-F238E27FC236}">
                <a16:creationId xmlns:a16="http://schemas.microsoft.com/office/drawing/2014/main" id="{6A055C90-E77A-6472-EB2C-70BBE3BB8540}"/>
              </a:ext>
            </a:extLst>
          </p:cNvPr>
          <p:cNvPicPr>
            <a:picLocks noChangeAspect="1"/>
          </p:cNvPicPr>
          <p:nvPr/>
        </p:nvPicPr>
        <p:blipFill>
          <a:blip r:embed="rId2"/>
          <a:stretch>
            <a:fillRect/>
          </a:stretch>
        </p:blipFill>
        <p:spPr>
          <a:xfrm>
            <a:off x="457808" y="620688"/>
            <a:ext cx="7848872" cy="3888432"/>
          </a:xfrm>
          <a:prstGeom prst="rect">
            <a:avLst/>
          </a:prstGeom>
        </p:spPr>
      </p:pic>
    </p:spTree>
    <p:extLst>
      <p:ext uri="{BB962C8B-B14F-4D97-AF65-F5344CB8AC3E}">
        <p14:creationId xmlns:p14="http://schemas.microsoft.com/office/powerpoint/2010/main" val="1198493553"/>
      </p:ext>
    </p:extLst>
  </p:cSld>
  <p:clrMapOvr>
    <a:masterClrMapping/>
  </p:clrMapOvr>
  <p:transition spd="slow">
    <p:wipe dir="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1034</TotalTime>
  <Words>414</Words>
  <Application>Microsoft Office PowerPoint</Application>
  <PresentationFormat>Экран (4:3)</PresentationFormat>
  <Paragraphs>48</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16</vt:i4>
      </vt:variant>
    </vt:vector>
  </HeadingPairs>
  <TitlesOfParts>
    <vt:vector size="23" baseType="lpstr">
      <vt:lpstr>Arial</vt:lpstr>
      <vt:lpstr>Calibri</vt:lpstr>
      <vt:lpstr>Calibri Light</vt:lpstr>
      <vt:lpstr>KZ Cooper</vt:lpstr>
      <vt:lpstr>Times New Roman</vt:lpstr>
      <vt:lpstr>Tema de Office</vt:lpstr>
      <vt:lpstr>Тема Office</vt:lpstr>
      <vt:lpstr>Психологиялық ахуал </vt:lpstr>
      <vt:lpstr>   Файлдардың форматтары</vt:lpstr>
      <vt:lpstr>Өткенді қайталау:  https://wordwall.net/resource/78113951 </vt:lpstr>
      <vt:lpstr>  Ой қозғау:  «Неліктен бір мәтіндік PDF құжат пен TXT-де әртүрлі орын алады?»</vt:lpstr>
      <vt:lpstr>   Жаңа материалды меңгеру https://youtu.be/EmVrNeuP7kE   </vt:lpstr>
      <vt:lpstr> </vt:lpstr>
      <vt:lpstr>Практикалық тапсырма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 сұрақтар:  1. Компьютерде жасаған немесе өңдеген құжаттарыңды қалай сақтап, ашасың? 2. «Файл» ұғымы қандай мағына береді? 3. «Файл» атауы қандай бөліктерден тұрады? 4. Файлды дискіге сақтау жолдарын түсіндір. 5. Файлдармен қандай әрекет орындауға болады? 6. Файлдармен жұмыс кезінде қандай әрекеттерді тексеру маңызды? 7. «Файлдық жүйе» дегеніміз не? </vt:lpstr>
      <vt:lpstr>Үйге тапсырма:   Файл кеңей-тілімі неліктен 3 немесе 4 әріптен тұратынын анықта. Олардың бір-бірінен қандай айырмашылығы бар?</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PACKARD</dc:creator>
  <cp:lastModifiedBy>Arys JOBBM</cp:lastModifiedBy>
  <cp:revision>122</cp:revision>
  <dcterms:created xsi:type="dcterms:W3CDTF">2014-11-12T21:23:29Z</dcterms:created>
  <dcterms:modified xsi:type="dcterms:W3CDTF">2025-09-11T17:37:20Z</dcterms:modified>
</cp:coreProperties>
</file>