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91" r:id="rId2"/>
    <p:sldId id="259" r:id="rId3"/>
    <p:sldId id="292" r:id="rId4"/>
    <p:sldId id="285" r:id="rId5"/>
    <p:sldId id="286" r:id="rId6"/>
    <p:sldId id="284" r:id="rId7"/>
    <p:sldId id="287" r:id="rId8"/>
    <p:sldId id="290" r:id="rId9"/>
    <p:sldId id="288" r:id="rId10"/>
    <p:sldId id="28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978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61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0666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896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262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463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73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555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43893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99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186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06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49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98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839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19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582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17.09.2025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65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3" Type="http://schemas.openxmlformats.org/officeDocument/2006/relationships/image" Target="../media/image47.png"/><Relationship Id="rId7" Type="http://schemas.openxmlformats.org/officeDocument/2006/relationships/image" Target="../media/image80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0.png"/><Relationship Id="rId11" Type="http://schemas.openxmlformats.org/officeDocument/2006/relationships/image" Target="../media/image120.png"/><Relationship Id="rId5" Type="http://schemas.openxmlformats.org/officeDocument/2006/relationships/image" Target="../media/image60.png"/><Relationship Id="rId10" Type="http://schemas.openxmlformats.org/officeDocument/2006/relationships/image" Target="../media/image110.png"/><Relationship Id="rId4" Type="http://schemas.openxmlformats.org/officeDocument/2006/relationships/image" Target="../media/image50.png"/><Relationship Id="rId9" Type="http://schemas.openxmlformats.org/officeDocument/2006/relationships/image" Target="../media/image10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png"/><Relationship Id="rId4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9677" y="223593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11172" y="3062214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11172" y="385422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1660" y="4646238"/>
            <a:ext cx="67781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аты-жөні</a:t>
            </a:r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29805" y="221502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29805" y="303093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97001" y="3771874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06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1672930" y="762190"/>
            <a:ext cx="44779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4738" y="2536265"/>
            <a:ext cx="3521413" cy="4321735"/>
          </a:xfrm>
          <a:prstGeom prst="rect">
            <a:avLst/>
          </a:prstGeom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672930" y="1848189"/>
            <a:ext cx="6519300" cy="272094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мәтінді есептерді теңдеулер жүйесі арқылы шығаруды үйрендіңіз.</a:t>
            </a:r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3271" y="2755009"/>
            <a:ext cx="6519300" cy="2720941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Бүгінгі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сабақта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әтінді есептерді теңдеулер жүйесі арқылы шығаруды үйренесіз.</a:t>
            </a: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994" y="2619944"/>
            <a:ext cx="3521413" cy="4321735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827181" y="1207959"/>
            <a:ext cx="6405390" cy="9054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айнымалысы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сызықтық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теңдеулер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жүйелері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2938" y="125193"/>
            <a:ext cx="101720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0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Мысал:</a:t>
            </a:r>
            <a:endParaRPr lang="ru-RU" sz="20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50140" y="155971"/>
            <a:ext cx="78947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err="1" smtClean="0">
                <a:latin typeface="Times New Roman" panose="02020603050405020304" pitchFamily="18" charset="0"/>
              </a:rPr>
              <a:t>Екі</a:t>
            </a:r>
            <a:r>
              <a:rPr lang="ru-RU" sz="2000" dirty="0" smtClean="0">
                <a:latin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</a:rPr>
              <a:t>санның</a:t>
            </a:r>
            <a:r>
              <a:rPr lang="ru-RU" sz="2000" dirty="0" smtClean="0">
                <a:latin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</a:rPr>
              <a:t>арифметикалық</a:t>
            </a:r>
            <a:r>
              <a:rPr lang="ru-RU" sz="2000" dirty="0" smtClean="0">
                <a:latin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</a:rPr>
              <a:t>ортасы</a:t>
            </a:r>
            <a:r>
              <a:rPr lang="ru-RU" sz="2000" dirty="0" smtClean="0">
                <a:latin typeface="Times New Roman" panose="02020603050405020304" pitchFamily="18" charset="0"/>
              </a:rPr>
              <a:t> 20, ал </a:t>
            </a:r>
            <a:r>
              <a:rPr lang="ru-RU" sz="2000" dirty="0" err="1" smtClean="0">
                <a:latin typeface="Times New Roman" panose="02020603050405020304" pitchFamily="18" charset="0"/>
              </a:rPr>
              <a:t>геометриялық</a:t>
            </a:r>
            <a:r>
              <a:rPr lang="ru-RU" sz="2000" dirty="0" smtClean="0">
                <a:latin typeface="Times New Roman" panose="02020603050405020304" pitchFamily="18" charset="0"/>
              </a:rPr>
              <a:t> орта </a:t>
            </a:r>
            <a:r>
              <a:rPr lang="ru-RU" sz="2000" dirty="0" err="1" smtClean="0">
                <a:latin typeface="Times New Roman" panose="02020603050405020304" pitchFamily="18" charset="0"/>
              </a:rPr>
              <a:t>мәні</a:t>
            </a:r>
            <a:r>
              <a:rPr lang="ru-RU" sz="2000" dirty="0" smtClean="0">
                <a:latin typeface="Times New Roman" panose="02020603050405020304" pitchFamily="18" charset="0"/>
              </a:rPr>
              <a:t> 12. </a:t>
            </a:r>
          </a:p>
          <a:p>
            <a:r>
              <a:rPr lang="ru-RU" sz="2000" dirty="0" err="1" smtClean="0">
                <a:latin typeface="Times New Roman" panose="02020603050405020304" pitchFamily="18" charset="0"/>
              </a:rPr>
              <a:t>Сол</a:t>
            </a:r>
            <a:r>
              <a:rPr lang="ru-RU" sz="2000" dirty="0" smtClean="0">
                <a:latin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</a:rPr>
              <a:t>сандарды</a:t>
            </a:r>
            <a:r>
              <a:rPr lang="ru-RU" sz="2000" dirty="0" smtClean="0">
                <a:latin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</a:rPr>
              <a:t>табыңыз</a:t>
            </a:r>
            <a:r>
              <a:rPr lang="ru-RU" sz="2000" dirty="0" smtClean="0">
                <a:latin typeface="Times New Roman" panose="02020603050405020304" pitchFamily="18" charset="0"/>
              </a:rPr>
              <a:t>. 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071831" y="999375"/>
            <a:ext cx="610045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Шешуі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өрнектейік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265684" y="1351515"/>
                <a:ext cx="2762616" cy="9766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Жүйе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құрамыз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kk-KZ" i="1">
                                    <a:latin typeface="Cambria Math" panose="02040503050406030204" pitchFamily="18" charset="0"/>
                                  </a:rPr>
                                  <m:t>х+у</m:t>
                                </m:r>
                              </m:num>
                              <m:den>
                                <m:r>
                                  <a:rPr lang="kk-KZ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kk-KZ" i="1">
                                <a:latin typeface="Cambria Math" panose="02040503050406030204" pitchFamily="18" charset="0"/>
                              </a:rPr>
                              <m:t>20</m:t>
                            </m:r>
                          </m:e>
                          <m:e>
                            <m:rad>
                              <m:radPr>
                                <m:degHide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kk-KZ" i="1">
                                    <a:latin typeface="Cambria Math" panose="02040503050406030204" pitchFamily="18" charset="0"/>
                                  </a:rPr>
                                  <m:t>ху</m:t>
                                </m:r>
                              </m:e>
                            </m:rad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=1</m:t>
                            </m:r>
                            <m:r>
                              <a:rPr lang="kk-K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eqAr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5684" y="1351515"/>
                <a:ext cx="2762616" cy="976614"/>
              </a:xfrm>
              <a:prstGeom prst="rect">
                <a:avLst/>
              </a:prstGeom>
              <a:blipFill rotWithShape="0">
                <a:blip r:embed="rId2"/>
                <a:stretch>
                  <a:fillRect l="-19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239178" y="1566635"/>
                <a:ext cx="1431354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х+у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ху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178" y="1566635"/>
                <a:ext cx="1431354" cy="71019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7092289" y="1411893"/>
                <a:ext cx="2002856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у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−х</m:t>
                              </m:r>
                            </m:e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х</m:t>
                              </m:r>
                              <m:d>
                                <m:dPr>
                                  <m:ctrlPr>
                                    <a:rPr lang="kk-K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40−х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9" y="1411893"/>
                <a:ext cx="2002856" cy="71019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072219" y="2153673"/>
                <a:ext cx="20229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40х−</m:t>
                      </m:r>
                      <m:sSup>
                        <m:sSupPr>
                          <m:ctrlPr>
                            <a:rPr lang="kk-K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−144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2219" y="2153673"/>
                <a:ext cx="2022926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1807" t="-2174" r="-2108" b="-8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072219" y="2588113"/>
                <a:ext cx="20229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kk-K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kk-KZ" i="1">
                          <a:latin typeface="Cambria Math" panose="02040503050406030204" pitchFamily="18" charset="0"/>
                        </a:rPr>
                        <m:t>40х</m:t>
                      </m:r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+144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2219" y="2588113"/>
                <a:ext cx="2022926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904" t="-2222" r="-2108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911176" y="3220764"/>
                <a:ext cx="4927824" cy="583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х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40±</m:t>
                          </m:r>
                          <m:rad>
                            <m:radPr>
                              <m:degHide m:val="on"/>
                              <m:ctrlP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1600−576</m:t>
                              </m:r>
                            </m:e>
                          </m:rad>
                        </m:num>
                        <m:den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40±</m:t>
                          </m:r>
                          <m:rad>
                            <m:radPr>
                              <m:degHide m:val="on"/>
                              <m:ctrlP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1024</m:t>
                              </m:r>
                            </m:e>
                          </m:rad>
                        </m:num>
                        <m:den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40±32</m:t>
                          </m:r>
                        </m:num>
                        <m:den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176" y="3220764"/>
                <a:ext cx="4927824" cy="58368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069363" y="3853247"/>
                <a:ext cx="102566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kk-K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b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36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9363" y="3853247"/>
                <a:ext cx="1025665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219159" y="3864681"/>
                <a:ext cx="9027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kk-K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i="1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b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9159" y="3864681"/>
                <a:ext cx="902747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3407042" y="4276570"/>
                <a:ext cx="13163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>
                          <a:latin typeface="Cambria Math" panose="02040503050406030204" pitchFamily="18" charset="0"/>
                        </a:rPr>
                        <m:t>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kk-KZ" i="1">
                          <a:latin typeface="Cambria Math" panose="02040503050406030204" pitchFamily="18" charset="0"/>
                        </a:rPr>
                        <m:t>40−х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7042" y="4276570"/>
                <a:ext cx="1316386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135726" y="4237316"/>
                <a:ext cx="19922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kk-K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у</m:t>
                          </m:r>
                        </m:e>
                        <m:sub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40−36=4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5726" y="4237316"/>
                <a:ext cx="1992277" cy="369332"/>
              </a:xfrm>
              <a:prstGeom prst="rect">
                <a:avLst/>
              </a:prstGeom>
              <a:blipFill rotWithShape="0">
                <a:blip r:embed="rId11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7540301" y="4222579"/>
                <a:ext cx="1997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kk-K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у</m:t>
                          </m:r>
                        </m:e>
                        <m:sub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kk-K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40−4=36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0301" y="4222579"/>
                <a:ext cx="1997598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Прямоугольник 16"/>
          <p:cNvSpPr/>
          <p:nvPr/>
        </p:nvSpPr>
        <p:spPr>
          <a:xfrm>
            <a:off x="7375088" y="4647475"/>
            <a:ext cx="1611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Жауабы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: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4; 36.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41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9620" y="423481"/>
            <a:ext cx="851003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</a:rPr>
              <a:t>Алма</a:t>
            </a:r>
            <a:r>
              <a:rPr lang="ru-RU" dirty="0" smtClean="0">
                <a:latin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</a:rPr>
              <a:t>бағы</a:t>
            </a:r>
            <a:r>
              <a:rPr lang="ru-RU" dirty="0" smtClean="0">
                <a:latin typeface="Times New Roman" panose="02020603050405020304" pitchFamily="18" charset="0"/>
              </a:rPr>
              <a:t> мен </a:t>
            </a:r>
            <a:r>
              <a:rPr lang="ru-RU" dirty="0" err="1" smtClean="0">
                <a:latin typeface="Times New Roman" panose="02020603050405020304" pitchFamily="18" charset="0"/>
              </a:rPr>
              <a:t>бақша</a:t>
            </a:r>
            <a:r>
              <a:rPr lang="ru-RU" dirty="0" smtClean="0">
                <a:latin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</a:rPr>
              <a:t>тіктөртбұрыш</a:t>
            </a:r>
            <a:r>
              <a:rPr lang="ru-RU" dirty="0" smtClean="0">
                <a:latin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</a:rPr>
              <a:t>пішіндес</a:t>
            </a:r>
            <a:r>
              <a:rPr lang="ru-RU" dirty="0" smtClean="0">
                <a:latin typeface="Times New Roman" panose="02020603050405020304" pitchFamily="18" charset="0"/>
              </a:rPr>
              <a:t>.  </a:t>
            </a:r>
            <a:r>
              <a:rPr lang="ru-RU" dirty="0" err="1" smtClean="0">
                <a:latin typeface="Times New Roman" panose="02020603050405020304" pitchFamily="18" charset="0"/>
              </a:rPr>
              <a:t>Алма</a:t>
            </a:r>
            <a:r>
              <a:rPr lang="ru-RU" dirty="0" smtClean="0">
                <a:latin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</a:rPr>
              <a:t>бағының</a:t>
            </a:r>
            <a:r>
              <a:rPr lang="ru-RU" dirty="0" smtClean="0">
                <a:latin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</a:rPr>
              <a:t>ұзындығы</a:t>
            </a:r>
            <a:r>
              <a:rPr lang="ru-RU" dirty="0" smtClean="0">
                <a:latin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</a:rPr>
              <a:t>бақшаның</a:t>
            </a:r>
            <a:r>
              <a:rPr lang="ru-RU" dirty="0" smtClean="0">
                <a:latin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</a:rPr>
              <a:t>ұзындығынан</a:t>
            </a:r>
            <a:r>
              <a:rPr lang="ru-RU" dirty="0" smtClean="0">
                <a:latin typeface="Times New Roman" panose="02020603050405020304" pitchFamily="18" charset="0"/>
              </a:rPr>
              <a:t> 30м-ге кем, ал </a:t>
            </a:r>
            <a:r>
              <a:rPr lang="ru-RU" dirty="0" err="1" smtClean="0">
                <a:latin typeface="Times New Roman" panose="02020603050405020304" pitchFamily="18" charset="0"/>
              </a:rPr>
              <a:t>ені</a:t>
            </a:r>
            <a:r>
              <a:rPr lang="ru-RU" dirty="0" smtClean="0">
                <a:latin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</a:rPr>
              <a:t>бақшаның</a:t>
            </a:r>
            <a:r>
              <a:rPr lang="ru-RU" dirty="0" smtClean="0">
                <a:latin typeface="Times New Roman" panose="02020603050405020304" pitchFamily="18" charset="0"/>
              </a:rPr>
              <a:t>  </a:t>
            </a:r>
            <a:r>
              <a:rPr lang="ru-RU" dirty="0" err="1" smtClean="0">
                <a:latin typeface="Times New Roman" panose="02020603050405020304" pitchFamily="18" charset="0"/>
              </a:rPr>
              <a:t>енінен</a:t>
            </a:r>
            <a:r>
              <a:rPr lang="ru-RU" dirty="0" smtClean="0">
                <a:latin typeface="Times New Roman" panose="02020603050405020304" pitchFamily="18" charset="0"/>
              </a:rPr>
              <a:t> 10 м-</a:t>
            </a:r>
            <a:r>
              <a:rPr lang="ru-RU" dirty="0" err="1" smtClean="0">
                <a:latin typeface="Times New Roman" panose="02020603050405020304" pitchFamily="18" charset="0"/>
              </a:rPr>
              <a:t>ге</a:t>
            </a:r>
            <a:r>
              <a:rPr lang="ru-RU" dirty="0" smtClean="0">
                <a:latin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</a:rPr>
              <a:t>ұзын</a:t>
            </a:r>
            <a:r>
              <a:rPr lang="ru-RU" dirty="0" smtClean="0">
                <a:latin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</a:rPr>
              <a:t>Алма</a:t>
            </a:r>
            <a:r>
              <a:rPr lang="ru-RU" dirty="0" smtClean="0">
                <a:latin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</a:rPr>
              <a:t>бағының</a:t>
            </a:r>
            <a:r>
              <a:rPr lang="ru-RU" dirty="0" smtClean="0">
                <a:latin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</a:rPr>
              <a:t>ауданы</a:t>
            </a:r>
            <a:r>
              <a:rPr lang="ru-RU" dirty="0" smtClean="0">
                <a:latin typeface="Times New Roman" panose="02020603050405020304" pitchFamily="18" charset="0"/>
              </a:rPr>
              <a:t> 900 </a:t>
            </a:r>
            <a:r>
              <a:rPr lang="ru-RU" dirty="0">
                <a:latin typeface="Times New Roman" panose="02020603050405020304" pitchFamily="18" charset="0"/>
              </a:rPr>
              <a:t>м</a:t>
            </a:r>
            <a:r>
              <a:rPr lang="ru-RU" baseline="30000" dirty="0">
                <a:latin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</a:rPr>
              <a:t>ал </a:t>
            </a:r>
            <a:r>
              <a:rPr lang="ru-RU" dirty="0" err="1" smtClean="0">
                <a:latin typeface="Times New Roman" panose="02020603050405020304" pitchFamily="18" charset="0"/>
              </a:rPr>
              <a:t>бақшаның</a:t>
            </a:r>
            <a:r>
              <a:rPr lang="ru-RU" dirty="0" smtClean="0">
                <a:latin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</a:rPr>
              <a:t>ауданы</a:t>
            </a:r>
            <a:r>
              <a:rPr lang="ru-RU" dirty="0" smtClean="0">
                <a:latin typeface="Times New Roman" panose="02020603050405020304" pitchFamily="18" charset="0"/>
              </a:rPr>
              <a:t> 1200 м</a:t>
            </a:r>
            <a:r>
              <a:rPr lang="ru-RU" baseline="30000" dirty="0" smtClean="0">
                <a:latin typeface="Times New Roman" panose="02020603050405020304" pitchFamily="18" charset="0"/>
              </a:rPr>
              <a:t>2</a:t>
            </a:r>
            <a:r>
              <a:rPr lang="ru-RU" dirty="0" smtClean="0">
                <a:latin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</a:rPr>
              <a:t>болса</a:t>
            </a:r>
            <a:r>
              <a:rPr lang="ru-RU" dirty="0" smtClean="0">
                <a:latin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</a:rPr>
              <a:t>алма</a:t>
            </a:r>
            <a:r>
              <a:rPr lang="ru-RU" dirty="0" smtClean="0">
                <a:latin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</a:rPr>
              <a:t>бағының</a:t>
            </a:r>
            <a:r>
              <a:rPr lang="ru-RU" dirty="0" smtClean="0">
                <a:latin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</a:rPr>
              <a:t>өлшемдерін</a:t>
            </a:r>
            <a:r>
              <a:rPr lang="ru-RU" dirty="0" smtClean="0">
                <a:latin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</a:rPr>
              <a:t>табыңыз</a:t>
            </a:r>
            <a:r>
              <a:rPr lang="ru-RU" dirty="0" smtClean="0">
                <a:latin typeface="Times New Roman" panose="02020603050405020304" pitchFamily="18" charset="0"/>
              </a:rPr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3167" t="5306" r="6566" b="26726"/>
          <a:stretch/>
        </p:blipFill>
        <p:spPr>
          <a:xfrm>
            <a:off x="1339115" y="1560343"/>
            <a:ext cx="5335695" cy="223038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215420" y="5114386"/>
            <a:ext cx="2134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Жауабы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: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30 м; 30 м.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0441" y="1309243"/>
            <a:ext cx="5261559" cy="177970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/>
          <a:srcRect l="3166" t="79173" r="64333" b="9969"/>
          <a:stretch/>
        </p:blipFill>
        <p:spPr>
          <a:xfrm>
            <a:off x="2791698" y="3760944"/>
            <a:ext cx="1921112" cy="35629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/>
          <a:srcRect l="35249" t="79242" r="33288" b="9969"/>
          <a:stretch/>
        </p:blipFill>
        <p:spPr>
          <a:xfrm>
            <a:off x="2791698" y="4117243"/>
            <a:ext cx="1859781" cy="3540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67423" y="4929720"/>
                <a:ext cx="335091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k-KZ" b="0" i="0" smtClean="0">
                        <a:latin typeface="Cambria Math" panose="02040503050406030204" pitchFamily="18" charset="0"/>
                      </a:rPr>
                      <m:t>  у</m:t>
                    </m:r>
                    <m:r>
                      <a:rPr lang="kk-K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=30   </m:t>
                    </m:r>
                  </m:oMath>
                </a14:m>
                <a:r>
                  <a:rPr lang="kk-KZ" b="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онда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−60=3∙30−60=30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7423" y="4929720"/>
                <a:ext cx="3350917" cy="553998"/>
              </a:xfrm>
              <a:prstGeom prst="rect">
                <a:avLst/>
              </a:prstGeom>
              <a:blipFill rotWithShape="0">
                <a:blip r:embed="rId4"/>
                <a:stretch>
                  <a:fillRect l="-182" t="-15385" b="-164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791698" y="4599318"/>
                <a:ext cx="23108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у</m:t>
                          </m:r>
                        </m:e>
                        <m:sub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−10,  </m:t>
                      </m:r>
                      <m:sSub>
                        <m:sSubPr>
                          <m:ctrlP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у</m:t>
                          </m:r>
                        </m:e>
                        <m:sub>
                          <m:r>
                            <a:rPr lang="kk-K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1698" y="4599318"/>
                <a:ext cx="2310889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1847" r="-1583" b="-260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432938" y="125193"/>
            <a:ext cx="101720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0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Мысал:</a:t>
            </a:r>
            <a:endParaRPr lang="ru-RU" sz="20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0124" y="1579822"/>
            <a:ext cx="9989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Шешуі: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900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4166" y="874121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Шешуі:</a:t>
            </a:r>
            <a:endParaRPr lang="ru-RU" sz="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81222" y="153308"/>
            <a:ext cx="80756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kk-KZ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Белгісіз сан мен оның цифрларының қосындысының көбейтіндісі </a:t>
            </a:r>
          </a:p>
          <a:p>
            <a:r>
              <a:rPr lang="kk-KZ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144 болатын, бірлігі ондығынан екіге артық екітаңбалы санды табыңыз.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9888" y="196583"/>
            <a:ext cx="94667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0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kk-KZ" sz="20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ысал</a:t>
            </a:r>
            <a:endParaRPr lang="ru-RU" sz="20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639475" y="886794"/>
                <a:ext cx="4936352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kk-KZ" sz="2000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Бірліктердің саны-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n w="0"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kk-KZ" sz="2000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ондықтардың саны- у</a:t>
                </a:r>
              </a:p>
              <a:p>
                <a:r>
                  <a:rPr lang="en-US" sz="2000" cap="none" spc="0" dirty="0" smtClean="0">
                    <a:ln w="0"/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kk-KZ" sz="2000" cap="none" spc="0" dirty="0" smtClean="0">
                    <a:ln w="0"/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Берілген сан</a:t>
                </a:r>
                <a:r>
                  <a:rPr lang="en-US" sz="2000" cap="none" spc="0" dirty="0" smtClean="0">
                    <a:ln w="0"/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n w="0"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kk-KZ" sz="2000" dirty="0" smtClean="0">
                    <a:ln w="0"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+10у</a:t>
                </a:r>
                <a:endParaRPr lang="ru-RU" sz="2000" dirty="0">
                  <a:ln w="0"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9475" y="886794"/>
                <a:ext cx="4936352" cy="707886"/>
              </a:xfrm>
              <a:prstGeom prst="rect">
                <a:avLst/>
              </a:prstGeom>
              <a:blipFill rotWithShape="0">
                <a:blip r:embed="rId2"/>
                <a:stretch>
                  <a:fillRect l="-741" t="-4274" r="-617" b="-136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10867" y="1515589"/>
                <a:ext cx="2573525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d>
                                <m:d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ru-RU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144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867" y="1515589"/>
                <a:ext cx="2573525" cy="61786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48295" y="1462724"/>
                <a:ext cx="3200428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+10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+10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ru-RU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144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8295" y="1462724"/>
                <a:ext cx="3200428" cy="617861"/>
              </a:xfrm>
              <a:prstGeom prst="rect">
                <a:avLst/>
              </a:prstGeom>
              <a:blipFill rotWithShape="0">
                <a:blip r:embed="rId4"/>
                <a:stretch>
                  <a:fillRect b="-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94134" y="2410878"/>
                <a:ext cx="2667462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+11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144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4134" y="2410878"/>
                <a:ext cx="2667462" cy="61786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776512" y="2387581"/>
                <a:ext cx="4051365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+2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+11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e>
                              </m:d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144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512" y="2387581"/>
                <a:ext cx="4051365" cy="71019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534159" y="3255110"/>
                <a:ext cx="47451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10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+4+11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−144=0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4159" y="3255110"/>
                <a:ext cx="4745145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572802" y="3654946"/>
                <a:ext cx="24985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−140=0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2802" y="3654946"/>
                <a:ext cx="2498569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594134" y="4049878"/>
                <a:ext cx="237032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−70=0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4134" y="4049878"/>
                <a:ext cx="2370329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64911" y="4591213"/>
                <a:ext cx="23194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D=169+3080=3249=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57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4911" y="4591213"/>
                <a:ext cx="2319481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6316" t="-28261" r="-1842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94116" y="3986752"/>
                <a:ext cx="1449884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−13±57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4116" y="3986752"/>
                <a:ext cx="1449884" cy="52418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611685" y="4634164"/>
                <a:ext cx="7073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685" y="4634164"/>
                <a:ext cx="707373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7759" r="-6897" b="-260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55699" y="4484011"/>
                <a:ext cx="1047210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699" y="4484011"/>
                <a:ext cx="1047210" cy="52418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7787729" y="3890676"/>
                <a:ext cx="12071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7729" y="3890676"/>
                <a:ext cx="1207125" cy="369332"/>
              </a:xfrm>
              <a:prstGeom prst="rect">
                <a:avLst/>
              </a:prstGeom>
              <a:blipFill rotWithShape="0">
                <a:blip r:embed="rId1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7787729" y="4234544"/>
                <a:ext cx="16311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=2+2=4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7729" y="4234544"/>
                <a:ext cx="1631152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рямоугольник 20"/>
          <p:cNvSpPr/>
          <p:nvPr/>
        </p:nvSpPr>
        <p:spPr>
          <a:xfrm>
            <a:off x="7808558" y="4624162"/>
            <a:ext cx="13984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Жауабы:24 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93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96324" y="208570"/>
            <a:ext cx="83186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комбайн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бидайды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егін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алқабынан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екіншісіне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қарағанда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24сағ-қа</a:t>
            </a:r>
          </a:p>
          <a:p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ерте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жинайды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Екеуі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бірігіп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егінді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сағатта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жинап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бітіреді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комбайн </a:t>
            </a:r>
          </a:p>
          <a:p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жеке-жеке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жинап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бітіру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әрқайсысына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қанша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уакыт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2998" t="6541" r="3118" b="32484"/>
          <a:stretch/>
        </p:blipFill>
        <p:spPr>
          <a:xfrm>
            <a:off x="1417294" y="1551990"/>
            <a:ext cx="7197697" cy="204568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355646" y="4061709"/>
            <a:ext cx="2307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Жауабы: 60 және 84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9362" y="208570"/>
            <a:ext cx="94666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000" dirty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kk-KZ" sz="2000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ысал</a:t>
            </a:r>
            <a:endParaRPr lang="ru-RU" sz="2000" b="0" cap="none" spc="0" dirty="0">
              <a:ln w="0"/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2998" t="65753" r="66241" b="23000"/>
          <a:stretch/>
        </p:blipFill>
        <p:spPr>
          <a:xfrm>
            <a:off x="1660750" y="3650057"/>
            <a:ext cx="2280647" cy="36494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37620" t="66745" r="33570" b="23660"/>
          <a:stretch/>
        </p:blipFill>
        <p:spPr>
          <a:xfrm>
            <a:off x="1791207" y="4067381"/>
            <a:ext cx="2019731" cy="29433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/>
          <a:srcRect l="2997" t="76670" r="54707" b="14638"/>
          <a:stretch/>
        </p:blipFill>
        <p:spPr>
          <a:xfrm>
            <a:off x="5158442" y="3659649"/>
            <a:ext cx="3268100" cy="29391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122025" y="1127510"/>
            <a:ext cx="715843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Шешуі: Бірінші комбайн х сағатта, екінші комбайн у сағатта жинайды </a:t>
            </a:r>
            <a:endParaRPr lang="ru-RU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81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3905" y="183192"/>
            <a:ext cx="126887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000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endParaRPr lang="ru-RU" sz="2000" b="0" cap="none" spc="0" dirty="0">
              <a:ln w="0"/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38365" y="193395"/>
            <a:ext cx="7035324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kk-KZ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Бір сан екінші саннан 4-ке артық, ал олардың квадраттарының</a:t>
            </a:r>
          </a:p>
          <a:p>
            <a:pPr>
              <a:lnSpc>
                <a:spcPct val="150000"/>
              </a:lnSpc>
            </a:pPr>
            <a:r>
              <a:rPr lang="kk-KZ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айырмасы 56-ға тең. Осы сандарды табыңыз.</a:t>
            </a:r>
            <a:endParaRPr lang="ru-RU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54673" y="1185442"/>
            <a:ext cx="3664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Шешуі: </a:t>
            </a:r>
            <a:r>
              <a:rPr lang="kk-KZ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 сан-х, екінші сан-у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420312" y="1818121"/>
                <a:ext cx="1493294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−у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=56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312" y="1818121"/>
                <a:ext cx="1493294" cy="61786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677156" y="1771954"/>
                <a:ext cx="2373470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</a:rPr>
                                <m:t>−у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d>
                                <m:d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=56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156" y="1771954"/>
                <a:ext cx="2373470" cy="71019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7722343" y="1725788"/>
                <a:ext cx="1938479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</a:rPr>
                                <m:t>−у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d>
                                <m:d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=56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2343" y="1725788"/>
                <a:ext cx="1938479" cy="71019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40377" y="2018414"/>
                <a:ext cx="3254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0377" y="2018414"/>
                <a:ext cx="325409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13208" r="-11321" b="-21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283280" y="1879914"/>
                <a:ext cx="3154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3280" y="1879914"/>
                <a:ext cx="315496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13462" r="-13462" b="-21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2271242" y="2679357"/>
                <a:ext cx="1450333" cy="710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</a:rPr>
                                <m:t>−у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1242" y="2679357"/>
                <a:ext cx="1450333" cy="71019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2469372" y="3448260"/>
                <a:ext cx="10540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9372" y="3448260"/>
                <a:ext cx="1054071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597611" y="3953759"/>
                <a:ext cx="7975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7611" y="3953759"/>
                <a:ext cx="797591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5196208" y="3398872"/>
                <a:ext cx="133536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=14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6208" y="3398872"/>
                <a:ext cx="1335366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5196208" y="3779954"/>
                <a:ext cx="272677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=14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=14−9=5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6208" y="3779954"/>
                <a:ext cx="2726772" cy="369332"/>
              </a:xfrm>
              <a:prstGeom prst="rect">
                <a:avLst/>
              </a:prstGeom>
              <a:blipFill rotWithShape="0">
                <a:blip r:embed="rId11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6294708" y="4323091"/>
            <a:ext cx="1977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Жауабы: 9 және 5 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57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49837" y="178006"/>
            <a:ext cx="6888444" cy="679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600"/>
              </a:spcAft>
            </a:pPr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Тапсырма: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Тіктөртбұрыштың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периметрі 28дм, ал диагоналі 10 дм болса, қабырғаларының ұзындығын табыңыз.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6018" t="15495" r="5128" b="15165"/>
          <a:stretch/>
        </p:blipFill>
        <p:spPr>
          <a:xfrm>
            <a:off x="8015784" y="240041"/>
            <a:ext cx="3885063" cy="153357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3"/>
          <a:srcRect l="3288" t="27366" r="38365" b="6174"/>
          <a:stretch/>
        </p:blipFill>
        <p:spPr>
          <a:xfrm>
            <a:off x="2317268" y="1886809"/>
            <a:ext cx="3161138" cy="3074796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4"/>
          <a:srcRect l="8280" t="9027" r="8553" b="28777"/>
          <a:stretch/>
        </p:blipFill>
        <p:spPr>
          <a:xfrm>
            <a:off x="6190788" y="1941306"/>
            <a:ext cx="3420456" cy="200149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4"/>
          <a:srcRect l="8282" t="70663" r="19137" b="15661"/>
          <a:stretch/>
        </p:blipFill>
        <p:spPr>
          <a:xfrm>
            <a:off x="6397827" y="4409642"/>
            <a:ext cx="3006378" cy="44324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49837" y="1090974"/>
                <a:ext cx="4073166" cy="719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Жүйе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құрамыз</a:t>
                </a:r>
                <a:r>
                  <a:rPr lang="ru-RU" dirty="0" smtClean="0"/>
                  <a:t>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kk-K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kk-K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d>
                              <m:dPr>
                                <m:ctrlPr>
                                  <a:rPr lang="kk-KZ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kk-KZ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kk-KZ" i="1">
                                    <a:latin typeface="Cambria Math" panose="02040503050406030204" pitchFamily="18" charset="0"/>
                                  </a:rPr>
                                  <m:t>у</m:t>
                                </m:r>
                              </m:e>
                            </m:d>
                            <m:r>
                              <a:rPr lang="kk-K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=28</m:t>
                            </m:r>
                          </m:e>
                          <m:e>
                            <m:sSup>
                              <m:sSupPr>
                                <m:ctrlPr>
                                  <a:rPr lang="ru-RU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kk-KZ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kk-KZ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kk-KZ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eqAr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837" y="1090974"/>
                <a:ext cx="4073166" cy="719428"/>
              </a:xfrm>
              <a:prstGeom prst="rect">
                <a:avLst/>
              </a:prstGeom>
              <a:blipFill rotWithShape="0">
                <a:blip r:embed="rId5"/>
                <a:stretch>
                  <a:fillRect l="-3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782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966" y="300962"/>
            <a:ext cx="126887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000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endParaRPr lang="ru-RU" sz="2000" b="0" cap="none" spc="0" dirty="0">
              <a:ln w="0"/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8240" y="652139"/>
            <a:ext cx="882074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труба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бірігіп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бассейнді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сағатта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толтырады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труба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бассейнді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трубаға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қарағанда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сағат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бұрын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толтырады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Бассейнді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трубалардың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әрқайсысы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жеке-жеке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қанша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толтырады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6460" y="1667673"/>
            <a:ext cx="1098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Шешімі:</a:t>
            </a:r>
            <a:endParaRPr lang="ru-RU" b="1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980274" y="1683728"/>
                <a:ext cx="8442568" cy="7965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Бассейнді </a:t>
                </a:r>
                <a:r>
                  <a:rPr lang="ru-RU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бірінші</a:t>
                </a:r>
                <a:r>
                  <a:rPr lang="ru-RU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труба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сағатта, ал екінші труба у сағатта толтырады деп алайық,</a:t>
                </a:r>
              </a:p>
              <a:p>
                <a:r>
                  <a:rPr lang="kk-KZ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</a:t>
                </a:r>
                <a:r>
                  <a:rPr lang="kk-KZ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нда 1 сағатта бірінші туба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ал екіншісі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kk-KZ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у</m:t>
                        </m:r>
                      </m:den>
                    </m:f>
                  </m:oMath>
                </a14:m>
                <a:r>
                  <a:rPr lang="ru-RU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ru-RU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бөлігін</a:t>
                </a:r>
                <a:r>
                  <a:rPr lang="ru-RU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толтырады</a:t>
                </a:r>
                <a:r>
                  <a:rPr lang="ru-RU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0274" y="1683728"/>
                <a:ext cx="8442568" cy="796500"/>
              </a:xfrm>
              <a:prstGeom prst="rect">
                <a:avLst/>
              </a:prstGeom>
              <a:blipFill rotWithShape="0">
                <a:blip r:embed="rId2"/>
                <a:stretch>
                  <a:fillRect l="-650" t="-3817" b="-15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071401" y="2437986"/>
                <a:ext cx="1165897" cy="1025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kk-KZ" b="0" i="1" smtClean="0">
                                      <a:latin typeface="Cambria Math" panose="02040503050406030204" pitchFamily="18" charset="0"/>
                                    </a:rPr>
                                    <m:t>у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kk-KZ" i="1" smtClean="0">
                                  <a:latin typeface="Cambria Math" panose="02040503050406030204" pitchFamily="18" charset="0"/>
                                </a:rPr>
                                <m:t>у</m:t>
                              </m:r>
                              <m:r>
                                <a:rPr lang="kk-KZ" b="0" i="1" smtClean="0">
                                  <a:latin typeface="Cambria Math" panose="02040503050406030204" pitchFamily="18" charset="0"/>
                                </a:rPr>
                                <m:t>−х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1401" y="2437986"/>
                <a:ext cx="1165897" cy="1025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8040509" y="4907283"/>
            <a:ext cx="2389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Жауабы:</a:t>
            </a:r>
            <a:r>
              <a:rPr lang="en-US" b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10c</a:t>
            </a:r>
            <a:r>
              <a:rPr lang="kk-KZ" b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</a:t>
            </a:r>
            <a:r>
              <a:rPr lang="en-US" b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15c</a:t>
            </a:r>
            <a:r>
              <a:rPr lang="kk-KZ" b="1" dirty="0" smtClean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</a:t>
            </a:r>
            <a:endParaRPr lang="ru-RU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08751" y="2459107"/>
                <a:ext cx="1408975" cy="10256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6х+6у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kk-KZ" i="1">
                                      <a:latin typeface="Cambria Math" panose="02040503050406030204" pitchFamily="18" charset="0"/>
                                    </a:rPr>
                                    <m:t>у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kk-KZ" i="1">
                                  <a:latin typeface="Cambria Math" panose="02040503050406030204" pitchFamily="18" charset="0"/>
                                </a:rPr>
                                <m:t>у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kk-KZ" i="1">
                                  <a:latin typeface="Cambria Math" panose="02040503050406030204" pitchFamily="18" charset="0"/>
                                </a:rPr>
                                <m:t>х+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8751" y="2459107"/>
                <a:ext cx="1408975" cy="1025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5959471" y="2519648"/>
                <a:ext cx="19495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 smtClean="0">
                          <a:latin typeface="Cambria Math" panose="02040503050406030204" pitchFamily="18" charset="0"/>
                        </a:rPr>
                        <m:t>6х+6</m:t>
                      </m:r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у−ху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9471" y="2519648"/>
                <a:ext cx="1949573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989180" y="3026963"/>
                <a:ext cx="31310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 smtClean="0">
                          <a:latin typeface="Cambria Math" panose="02040503050406030204" pitchFamily="18" charset="0"/>
                        </a:rPr>
                        <m:t>6х+6</m:t>
                      </m:r>
                      <m:d>
                        <m:dPr>
                          <m:ctrlPr>
                            <a:rPr lang="kk-KZ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х+5</m:t>
                          </m:r>
                        </m:e>
                      </m:d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−х</m:t>
                      </m:r>
                      <m:d>
                        <m:dPr>
                          <m:ctrlPr>
                            <a:rPr lang="kk-K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х+5</m:t>
                          </m:r>
                        </m:e>
                      </m:d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9180" y="3026963"/>
                <a:ext cx="313105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5989180" y="3456999"/>
                <a:ext cx="29834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 smtClean="0">
                          <a:latin typeface="Cambria Math" panose="02040503050406030204" pitchFamily="18" charset="0"/>
                        </a:rPr>
                        <m:t>6х+6</m:t>
                      </m:r>
                      <m:r>
                        <a:rPr lang="kk-KZ" i="1">
                          <a:latin typeface="Cambria Math" panose="02040503050406030204" pitchFamily="18" charset="0"/>
                        </a:rPr>
                        <m:t>х</m:t>
                      </m:r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+30−</m:t>
                      </m:r>
                      <m:sSup>
                        <m:sSupPr>
                          <m:ctrlPr>
                            <a:rPr lang="kk-K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−5х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9180" y="3456999"/>
                <a:ext cx="2983445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6094288" y="3895411"/>
                <a:ext cx="21242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kk-K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−7х+30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4288" y="3895411"/>
                <a:ext cx="2124235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6180849" y="4333823"/>
                <a:ext cx="19511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kk-K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kk-K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kk-KZ" b="0" i="1" smtClean="0">
                          <a:latin typeface="Cambria Math" panose="02040503050406030204" pitchFamily="18" charset="0"/>
                        </a:rPr>
                        <m:t>+7х−30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0849" y="4333823"/>
                <a:ext cx="1951112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8509614" y="4267851"/>
                <a:ext cx="17331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k-KZ" i="1" smtClean="0">
                        <a:latin typeface="Cambria Math" panose="02040503050406030204" pitchFamily="18" charset="0"/>
                      </a:rPr>
                      <m:t>х</m:t>
                    </m:r>
                    <m:r>
                      <a:rPr lang="kk-K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kk-K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 х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−3</m:t>
                    </m:r>
                  </m:oMath>
                </a14:m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9614" y="4267851"/>
                <a:ext cx="1733167" cy="369332"/>
              </a:xfrm>
              <a:prstGeom prst="rect">
                <a:avLst/>
              </a:prstGeom>
              <a:blipFill rotWithShape="0">
                <a:blip r:embed="rId10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4846912" y="4907283"/>
                <a:ext cx="27077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i="1" smtClean="0">
                          <a:latin typeface="Cambria Math" panose="02040503050406030204" pitchFamily="18" charset="0"/>
                        </a:rPr>
                        <m:t>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kk-KZ" i="1">
                          <a:latin typeface="Cambria Math" panose="02040503050406030204" pitchFamily="18" charset="0"/>
                        </a:rPr>
                        <m:t>х+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10+5=15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912" y="4907283"/>
                <a:ext cx="2707793" cy="369332"/>
              </a:xfrm>
              <a:prstGeom prst="rect">
                <a:avLst/>
              </a:prstGeom>
              <a:blipFill rotWithShape="0">
                <a:blip r:embed="rId11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825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13266</TotalTime>
  <Words>415</Words>
  <Application>Microsoft Office PowerPoint</Application>
  <PresentationFormat>Широкоэкранный</PresentationFormat>
  <Paragraphs>95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Cambria Math</vt:lpstr>
      <vt:lpstr>Tahoma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*</cp:lastModifiedBy>
  <cp:revision>176</cp:revision>
  <dcterms:created xsi:type="dcterms:W3CDTF">2022-09-04T21:41:09Z</dcterms:created>
  <dcterms:modified xsi:type="dcterms:W3CDTF">2025-09-17T02:17:12Z</dcterms:modified>
</cp:coreProperties>
</file>