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9" r:id="rId3"/>
    <p:sldId id="262" r:id="rId4"/>
    <p:sldId id="256" r:id="rId5"/>
    <p:sldId id="260" r:id="rId6"/>
    <p:sldId id="280" r:id="rId7"/>
    <p:sldId id="273" r:id="rId8"/>
    <p:sldId id="274" r:id="rId9"/>
    <p:sldId id="261" r:id="rId10"/>
    <p:sldId id="276" r:id="rId11"/>
    <p:sldId id="267" r:id="rId12"/>
    <p:sldId id="271" r:id="rId13"/>
    <p:sldId id="272" r:id="rId14"/>
  </p:sldIdLst>
  <p:sldSz cx="18288000" cy="10287000"/>
  <p:notesSz cx="6858000" cy="9144000"/>
  <p:embeddedFontLst>
    <p:embeddedFont>
      <p:font typeface="Arimo" panose="020B0604020202020204" charset="0"/>
      <p:regular r:id="rId15"/>
    </p:embeddedFont>
    <p:embeddedFont>
      <p:font typeface="Arimo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iew.genially.com/67f1a79c90f07e69bb73ee85/interactive-content-srata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menti.com/al9hm41qsqj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mover.uz/watch/MLppPmD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37" y="505941"/>
            <a:ext cx="17525526" cy="9275118"/>
            <a:chOff x="0" y="0"/>
            <a:chExt cx="4615776" cy="2442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5776" cy="2442829"/>
            </a:xfrm>
            <a:custGeom>
              <a:avLst/>
              <a:gdLst/>
              <a:ahLst/>
              <a:cxnLst/>
              <a:rect l="l" t="t" r="r" b="b"/>
              <a:pathLst>
                <a:path w="4615776" h="2442829">
                  <a:moveTo>
                    <a:pt x="0" y="0"/>
                  </a:moveTo>
                  <a:lnTo>
                    <a:pt x="4615776" y="0"/>
                  </a:lnTo>
                  <a:lnTo>
                    <a:pt x="4615776" y="2442829"/>
                  </a:lnTo>
                  <a:lnTo>
                    <a:pt x="0" y="244282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15776" cy="2490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3339" y="1028700"/>
            <a:ext cx="2365961" cy="2711703"/>
          </a:xfrm>
          <a:custGeom>
            <a:avLst/>
            <a:gdLst/>
            <a:ahLst/>
            <a:cxnLst/>
            <a:rect l="l" t="t" r="r" b="b"/>
            <a:pathLst>
              <a:path w="2365961" h="2711703">
                <a:moveTo>
                  <a:pt x="0" y="0"/>
                </a:moveTo>
                <a:lnTo>
                  <a:pt x="2365961" y="0"/>
                </a:lnTo>
                <a:lnTo>
                  <a:pt x="2365961" y="2711703"/>
                </a:lnTo>
                <a:lnTo>
                  <a:pt x="0" y="271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56462" y="933450"/>
            <a:ext cx="9375076" cy="88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Психологиялық</a:t>
            </a:r>
            <a:r>
              <a:rPr lang="en-US" sz="5199" b="1" dirty="0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ахуал</a:t>
            </a:r>
            <a:endParaRPr lang="en-US" sz="5199" b="1" dirty="0">
              <a:solidFill>
                <a:schemeClr val="bg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C8013-F7BC-1571-6027-35E3B96F779E}"/>
              </a:ext>
            </a:extLst>
          </p:cNvPr>
          <p:cNvSpPr txBox="1"/>
          <p:nvPr/>
        </p:nvSpPr>
        <p:spPr>
          <a:xfrm>
            <a:off x="1295400" y="2384551"/>
            <a:ext cx="1501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«Күн шуағы» </a:t>
            </a:r>
            <a:endParaRPr kumimoji="0" lang="ru-KZ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Қазір әрқайсымыз күннің шуағы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сияқты жақсы энергиямызды көршімізге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береміз. Қане, жанымыздағы досымызға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қарап, күлімсірейік».</a:t>
            </a:r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E35A1-4979-DFC0-95F3-E72E63138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D0CCE-BB13-DCF6-1FC5-8DF7FA59D0AD}"/>
              </a:ext>
            </a:extLst>
          </p:cNvPr>
          <p:cNvSpPr txBox="1"/>
          <p:nvPr/>
        </p:nvSpPr>
        <p:spPr>
          <a:xfrm>
            <a:off x="13716000" y="5981700"/>
            <a:ext cx="5791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4000" dirty="0">
                <a:solidFill>
                  <a:srgbClr val="FF0000"/>
                </a:solidFill>
              </a:rPr>
              <a:t>-</a:t>
            </a:r>
            <a:r>
              <a:rPr lang="ru-RU" sz="4000" dirty="0" err="1">
                <a:solidFill>
                  <a:srgbClr val="FF0000"/>
                </a:solidFill>
              </a:rPr>
              <a:t>терминдерге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байланысты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ережеқұрастырады</a:t>
            </a:r>
            <a:r>
              <a:rPr lang="ru-RU" sz="4000" dirty="0">
                <a:solidFill>
                  <a:srgbClr val="FF0000"/>
                </a:solidFill>
              </a:rPr>
              <a:t>; 1балл</a:t>
            </a:r>
            <a:r>
              <a:rPr lang="ru-RU" dirty="0"/>
              <a:t>;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AACFBEBC-C67D-B2E0-DA90-533161C2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89428" y="342900"/>
            <a:ext cx="2283038" cy="2579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E28879-2A30-15B5-8FDF-4D963B608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2899"/>
            <a:ext cx="12725400" cy="97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0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1E85D-0C2D-9EC8-A2EF-255CF6F9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434557-FE6A-EB6B-DF8E-5465725D31A6}"/>
              </a:ext>
            </a:extLst>
          </p:cNvPr>
          <p:cNvSpPr txBox="1"/>
          <p:nvPr/>
        </p:nvSpPr>
        <p:spPr>
          <a:xfrm>
            <a:off x="822158" y="8638282"/>
            <a:ext cx="17983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KZ" sz="3200" dirty="0">
                <a:solidFill>
                  <a:srgbClr val="FF0000"/>
                </a:solidFill>
              </a:rPr>
              <a:t>-</a:t>
            </a:r>
            <a:r>
              <a:rPr lang="ru-KZ" sz="3200" dirty="0" err="1">
                <a:solidFill>
                  <a:srgbClr val="FF0000"/>
                </a:solidFill>
              </a:rPr>
              <a:t>сұрақтарға</a:t>
            </a:r>
            <a:r>
              <a:rPr lang="ru-KZ" sz="3200" dirty="0">
                <a:solidFill>
                  <a:srgbClr val="FF0000"/>
                </a:solidFill>
              </a:rPr>
              <a:t> </a:t>
            </a:r>
            <a:r>
              <a:rPr lang="ru-KZ" sz="3200" dirty="0" err="1">
                <a:solidFill>
                  <a:srgbClr val="FF0000"/>
                </a:solidFill>
              </a:rPr>
              <a:t>дұрыс</a:t>
            </a:r>
            <a:r>
              <a:rPr lang="ru-KZ" sz="3200" dirty="0">
                <a:solidFill>
                  <a:srgbClr val="FF0000"/>
                </a:solidFill>
              </a:rPr>
              <a:t> </a:t>
            </a:r>
            <a:r>
              <a:rPr lang="ru-KZ" sz="3200" dirty="0" err="1">
                <a:solidFill>
                  <a:srgbClr val="FF0000"/>
                </a:solidFill>
              </a:rPr>
              <a:t>жауап</a:t>
            </a:r>
            <a:r>
              <a:rPr lang="ru-KZ" sz="3200" dirty="0">
                <a:solidFill>
                  <a:srgbClr val="FF0000"/>
                </a:solidFill>
              </a:rPr>
              <a:t> </a:t>
            </a:r>
            <a:r>
              <a:rPr lang="ru-KZ" sz="3200" dirty="0" err="1">
                <a:solidFill>
                  <a:srgbClr val="FF0000"/>
                </a:solidFill>
              </a:rPr>
              <a:t>береді</a:t>
            </a:r>
            <a:r>
              <a:rPr lang="kk-KZ" sz="3200" dirty="0">
                <a:solidFill>
                  <a:srgbClr val="FF0000"/>
                </a:solidFill>
              </a:rPr>
              <a:t> 1 балл;</a:t>
            </a:r>
            <a:endParaRPr lang="ru-KZ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D7AFF-DE50-2A02-7573-214AF32A0575}"/>
              </a:ext>
            </a:extLst>
          </p:cNvPr>
          <p:cNvSpPr txBox="1"/>
          <p:nvPr/>
        </p:nvSpPr>
        <p:spPr>
          <a:xfrm>
            <a:off x="1371600" y="571500"/>
            <a:ext cx="123444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chemeClr val="bg1"/>
                </a:solidFill>
              </a:rPr>
              <a:t>5.Сұрақтарға жауап бер</a:t>
            </a:r>
            <a:endParaRPr lang="ru-KZ" sz="5400" dirty="0">
              <a:solidFill>
                <a:schemeClr val="bg1"/>
              </a:solidFill>
            </a:endParaRPr>
          </a:p>
          <a:p>
            <a:endParaRPr lang="kk-KZ" sz="3600" b="1" i="1" u="sng" dirty="0">
              <a:solidFill>
                <a:schemeClr val="bg1"/>
              </a:solidFill>
            </a:endParaRPr>
          </a:p>
          <a:p>
            <a:endParaRPr lang="kk-KZ" u="sng" dirty="0">
              <a:solidFill>
                <a:schemeClr val="bg1"/>
              </a:solidFill>
            </a:endParaRPr>
          </a:p>
          <a:p>
            <a:r>
              <a:rPr lang="kk-KZ" sz="28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https://view.genially.com/67f1a79c90f07e69bb73ee85/interactive-content-sratar</a:t>
            </a:r>
            <a:endParaRPr lang="kk-KZ" sz="2800" u="sng" dirty="0">
              <a:solidFill>
                <a:schemeClr val="bg1"/>
              </a:solidFill>
            </a:endParaRPr>
          </a:p>
          <a:p>
            <a:endParaRPr lang="ru-KZ" sz="2800" dirty="0">
              <a:solidFill>
                <a:schemeClr val="bg1"/>
              </a:solidFill>
            </a:endParaRPr>
          </a:p>
          <a:p>
            <a:endParaRPr lang="kk-KZ" sz="2800" u="sng" dirty="0">
              <a:solidFill>
                <a:schemeClr val="bg1"/>
              </a:solidFill>
            </a:endParaRPr>
          </a:p>
          <a:p>
            <a:endParaRPr lang="kk-KZ" u="sng" dirty="0">
              <a:solidFill>
                <a:schemeClr val="bg1"/>
              </a:solidFill>
            </a:endParaRPr>
          </a:p>
          <a:p>
            <a:endParaRPr lang="kk-KZ" dirty="0">
              <a:solidFill>
                <a:schemeClr val="bg1"/>
              </a:solidFill>
            </a:endParaRPr>
          </a:p>
          <a:p>
            <a:endParaRPr lang="kk-KZ" dirty="0">
              <a:solidFill>
                <a:schemeClr val="bg1"/>
              </a:solidFill>
            </a:endParaRPr>
          </a:p>
          <a:p>
            <a:endParaRPr lang="kk-KZ" dirty="0">
              <a:solidFill>
                <a:schemeClr val="bg1"/>
              </a:solidFill>
            </a:endParaRPr>
          </a:p>
          <a:p>
            <a:endParaRPr lang="ru-KZ" dirty="0">
              <a:solidFill>
                <a:schemeClr val="bg1"/>
              </a:solidFill>
            </a:endParaRPr>
          </a:p>
          <a:p>
            <a:endParaRPr lang="ru-KZ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281DE94D-6396-1E99-4F5A-D5866FF3ACDE}"/>
              </a:ext>
            </a:extLst>
          </p:cNvPr>
          <p:cNvSpPr/>
          <p:nvPr/>
        </p:nvSpPr>
        <p:spPr>
          <a:xfrm>
            <a:off x="13487400" y="571500"/>
            <a:ext cx="4076700" cy="3606595"/>
          </a:xfrm>
          <a:custGeom>
            <a:avLst/>
            <a:gdLst/>
            <a:ahLst/>
            <a:cxnLst/>
            <a:rect l="l" t="t" r="r" b="b"/>
            <a:pathLst>
              <a:path w="2783592" h="2058119">
                <a:moveTo>
                  <a:pt x="0" y="0"/>
                </a:moveTo>
                <a:lnTo>
                  <a:pt x="2783592" y="0"/>
                </a:lnTo>
                <a:lnTo>
                  <a:pt x="2783592" y="2058118"/>
                </a:lnTo>
                <a:lnTo>
                  <a:pt x="0" y="2058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AF9ADA-9E11-9B2F-BFFF-B249340EB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314700"/>
            <a:ext cx="862664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7C7DF-5BEA-EBE7-D937-B671B01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246CB-D9F2-553F-15DA-E1A183ABA072}"/>
              </a:ext>
            </a:extLst>
          </p:cNvPr>
          <p:cNvSpPr txBox="1"/>
          <p:nvPr/>
        </p:nvSpPr>
        <p:spPr>
          <a:xfrm>
            <a:off x="1169068" y="1235771"/>
            <a:ext cx="13982700" cy="762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Үй тапсырмасы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«Компьютердің келешегі» тақырыбында шағын эссе жазу. Отбасымен сұхбат жүргізу: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«Сіз алғаш қандай компьютер қолдандыңыз?»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9C1629C-EA0F-392C-F196-4C6DAAF70AC9}"/>
              </a:ext>
            </a:extLst>
          </p:cNvPr>
          <p:cNvSpPr/>
          <p:nvPr/>
        </p:nvSpPr>
        <p:spPr>
          <a:xfrm>
            <a:off x="14020800" y="571500"/>
            <a:ext cx="3657600" cy="3352800"/>
          </a:xfrm>
          <a:custGeom>
            <a:avLst/>
            <a:gdLst/>
            <a:ahLst/>
            <a:cxnLst/>
            <a:rect l="l" t="t" r="r" b="b"/>
            <a:pathLst>
              <a:path w="2407751" h="2546660">
                <a:moveTo>
                  <a:pt x="0" y="0"/>
                </a:moveTo>
                <a:lnTo>
                  <a:pt x="2407751" y="0"/>
                </a:lnTo>
                <a:lnTo>
                  <a:pt x="2407751" y="2546660"/>
                </a:lnTo>
                <a:lnTo>
                  <a:pt x="0" y="2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409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E264-642E-996D-BCC7-CE57CCAF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8994A-ADFC-BC28-F43D-DD4F6802B434}"/>
              </a:ext>
            </a:extLst>
          </p:cNvPr>
          <p:cNvSpPr txBox="1"/>
          <p:nvPr/>
        </p:nvSpPr>
        <p:spPr>
          <a:xfrm>
            <a:off x="1447800" y="643150"/>
            <a:ext cx="10858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Рефлексия </a:t>
            </a:r>
            <a:r>
              <a:rPr kumimoji="0" lang="kk-KZ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https://www.menti.com/al9hm41qsqjk</a:t>
            </a:r>
            <a:endParaRPr kumimoji="0" lang="ru-KZ" sz="19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39890-8B62-61E5-63E6-BCC75969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1" y="3238500"/>
            <a:ext cx="11281089" cy="510540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8BEC307-C86A-B28C-F432-D61BC28DD38A}"/>
              </a:ext>
            </a:extLst>
          </p:cNvPr>
          <p:cNvSpPr/>
          <p:nvPr/>
        </p:nvSpPr>
        <p:spPr>
          <a:xfrm>
            <a:off x="13030200" y="637134"/>
            <a:ext cx="4572000" cy="4106269"/>
          </a:xfrm>
          <a:custGeom>
            <a:avLst/>
            <a:gdLst/>
            <a:ahLst/>
            <a:cxnLst/>
            <a:rect l="l" t="t" r="r" b="b"/>
            <a:pathLst>
              <a:path w="1823113" h="1823113">
                <a:moveTo>
                  <a:pt x="0" y="0"/>
                </a:moveTo>
                <a:lnTo>
                  <a:pt x="1823113" y="0"/>
                </a:lnTo>
                <a:lnTo>
                  <a:pt x="1823113" y="1823113"/>
                </a:lnTo>
                <a:lnTo>
                  <a:pt x="0" y="18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16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904B4D-4395-5E29-DB5E-D4B579F6C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68C89BE-1975-446C-F63A-94F38FC5D351}"/>
              </a:ext>
            </a:extLst>
          </p:cNvPr>
          <p:cNvSpPr/>
          <p:nvPr/>
        </p:nvSpPr>
        <p:spPr>
          <a:xfrm>
            <a:off x="750508" y="857250"/>
            <a:ext cx="6572845" cy="85725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78B4CB6-2713-0B3F-57A4-41476B190DC4}"/>
              </a:ext>
            </a:extLst>
          </p:cNvPr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5D64023-C16E-6C41-3707-B26B47038898}"/>
              </a:ext>
            </a:extLst>
          </p:cNvPr>
          <p:cNvSpPr/>
          <p:nvPr/>
        </p:nvSpPr>
        <p:spPr>
          <a:xfrm flipV="1">
            <a:off x="15773400" y="-77850"/>
            <a:ext cx="2514599" cy="215443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96E2B-F91A-E247-01BD-F3576B871905}"/>
              </a:ext>
            </a:extLst>
          </p:cNvPr>
          <p:cNvSpPr txBox="1"/>
          <p:nvPr/>
        </p:nvSpPr>
        <p:spPr>
          <a:xfrm>
            <a:off x="8045787" y="2857500"/>
            <a:ext cx="887583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6000" dirty="0">
                <a:solidFill>
                  <a:srgbClr val="FFFF00"/>
                </a:solidFill>
              </a:rPr>
              <a:t>Сұрақ-жауап әдісі:</a:t>
            </a:r>
          </a:p>
          <a:p>
            <a:r>
              <a:rPr lang="kk-KZ" sz="6000" dirty="0">
                <a:solidFill>
                  <a:schemeClr val="bg1"/>
                </a:solidFill>
              </a:rPr>
              <a:t> </a:t>
            </a:r>
            <a:r>
              <a:rPr lang="kk-KZ" sz="6000" i="1" dirty="0">
                <a:solidFill>
                  <a:schemeClr val="bg1"/>
                </a:solidFill>
              </a:rPr>
              <a:t>Компьютердің негізгі құрылғылары қандай?</a:t>
            </a:r>
          </a:p>
          <a:p>
            <a:r>
              <a:rPr lang="kk-KZ" sz="6000" i="1" dirty="0">
                <a:solidFill>
                  <a:schemeClr val="bg1"/>
                </a:solidFill>
              </a:rPr>
              <a:t>Ақпарат деген не?</a:t>
            </a:r>
          </a:p>
          <a:p>
            <a:r>
              <a:rPr lang="kk-KZ" sz="6000" i="1" dirty="0">
                <a:solidFill>
                  <a:schemeClr val="bg1"/>
                </a:solidFill>
              </a:rPr>
              <a:t>Компьютердің даму буындарын ата?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8BAB40-A3DA-0828-187E-F3A8AA4367DC}"/>
              </a:ext>
            </a:extLst>
          </p:cNvPr>
          <p:cNvSpPr/>
          <p:nvPr/>
        </p:nvSpPr>
        <p:spPr>
          <a:xfrm>
            <a:off x="7620000" y="1104900"/>
            <a:ext cx="1011495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8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</a:t>
            </a:r>
            <a:endParaRPr lang="ru-KZ" sz="7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4EA8F-EFFF-D071-F61B-37B862207FDA}"/>
              </a:ext>
            </a:extLst>
          </p:cNvPr>
          <p:cNvSpPr txBox="1"/>
          <p:nvPr/>
        </p:nvSpPr>
        <p:spPr>
          <a:xfrm>
            <a:off x="8153400" y="4381500"/>
            <a:ext cx="887583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Егер компьютерлер болмаса, біздің өміріміз қалай болар еді?</a:t>
            </a:r>
          </a:p>
          <a:p>
            <a:endParaRPr lang="kk-KZ" sz="44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3600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https://mover.uz/watch/</a:t>
            </a:r>
            <a:r>
              <a:rPr lang="kk-KZ" sz="3600" b="1" u="sng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MLppPmDm</a:t>
            </a:r>
            <a:endParaRPr lang="kk-KZ" sz="3600" b="1" u="sng" dirty="0">
              <a:solidFill>
                <a:schemeClr val="bg1"/>
              </a:solidFill>
            </a:endParaRPr>
          </a:p>
          <a:p>
            <a:endParaRPr lang="kk-KZ" sz="4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7CDD92-CB33-294F-E151-888CD5D9545B}"/>
              </a:ext>
            </a:extLst>
          </p:cNvPr>
          <p:cNvSpPr/>
          <p:nvPr/>
        </p:nvSpPr>
        <p:spPr>
          <a:xfrm>
            <a:off x="8414085" y="2382441"/>
            <a:ext cx="1011495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Миға шабуыл:</a:t>
            </a: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768" y="5143500"/>
            <a:ext cx="4693505" cy="4693505"/>
          </a:xfrm>
          <a:custGeom>
            <a:avLst/>
            <a:gdLst/>
            <a:ahLst/>
            <a:cxnLst/>
            <a:rect l="l" t="t" r="r" b="b"/>
            <a:pathLst>
              <a:path w="4693505" h="4693505">
                <a:moveTo>
                  <a:pt x="0" y="0"/>
                </a:moveTo>
                <a:lnTo>
                  <a:pt x="4693505" y="0"/>
                </a:lnTo>
                <a:lnTo>
                  <a:pt x="4693505" y="4693505"/>
                </a:lnTo>
                <a:lnTo>
                  <a:pt x="0" y="469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3642" y="155859"/>
            <a:ext cx="12701449" cy="9387010"/>
            <a:chOff x="0" y="0"/>
            <a:chExt cx="3345238" cy="247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5238" cy="2472299"/>
            </a:xfrm>
            <a:custGeom>
              <a:avLst/>
              <a:gdLst/>
              <a:ahLst/>
              <a:cxnLst/>
              <a:rect l="l" t="t" r="r" b="b"/>
              <a:pathLst>
                <a:path w="3345238" h="2472299">
                  <a:moveTo>
                    <a:pt x="0" y="0"/>
                  </a:moveTo>
                  <a:lnTo>
                    <a:pt x="3345238" y="0"/>
                  </a:lnTo>
                  <a:lnTo>
                    <a:pt x="3345238" y="2472299"/>
                  </a:lnTo>
                  <a:lnTo>
                    <a:pt x="0" y="247229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5238" cy="251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86924" y="1040547"/>
            <a:ext cx="0" cy="7617634"/>
          </a:xfrm>
          <a:prstGeom prst="line">
            <a:avLst/>
          </a:prstGeom>
          <a:ln w="76200" cap="flat">
            <a:solidFill>
              <a:srgbClr val="FEBF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55239" y="8924742"/>
            <a:ext cx="232699" cy="2326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15375" y="10026"/>
            <a:ext cx="5511328" cy="6409000"/>
          </a:xfrm>
          <a:custGeom>
            <a:avLst/>
            <a:gdLst/>
            <a:ahLst/>
            <a:cxnLst/>
            <a:rect l="l" t="t" r="r" b="b"/>
            <a:pathLst>
              <a:path w="2019580" h="2230460">
                <a:moveTo>
                  <a:pt x="0" y="0"/>
                </a:moveTo>
                <a:lnTo>
                  <a:pt x="2019580" y="0"/>
                </a:lnTo>
                <a:lnTo>
                  <a:pt x="2019580" y="2230460"/>
                </a:lnTo>
                <a:lnTo>
                  <a:pt x="0" y="223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11" name="TextBox 11"/>
          <p:cNvSpPr txBox="1"/>
          <p:nvPr/>
        </p:nvSpPr>
        <p:spPr>
          <a:xfrm>
            <a:off x="1046967" y="3495148"/>
            <a:ext cx="11734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8"/>
              </a:lnSpc>
            </a:pP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Есептеу</a:t>
            </a: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техникасының</a:t>
            </a: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дамуы</a:t>
            </a: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мен </a:t>
            </a: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келешегі</a:t>
            </a:r>
            <a:endParaRPr lang="en-US" sz="72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6967" y="2581390"/>
            <a:ext cx="8185577" cy="48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 spc="3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САБАҚТЫҢ ТАҚЫРЫБЫ: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5041" y="5776021"/>
            <a:ext cx="1076347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мақсаты: </a:t>
            </a: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--Ақпараттық технологиялардың келешектегі даму бағыттарын болжайды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401" y="251505"/>
            <a:ext cx="17511856" cy="9570275"/>
            <a:chOff x="0" y="0"/>
            <a:chExt cx="2653552" cy="252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840200" y="358363"/>
            <a:ext cx="1121473" cy="975137"/>
          </a:xfrm>
          <a:custGeom>
            <a:avLst/>
            <a:gdLst/>
            <a:ahLst/>
            <a:cxnLst/>
            <a:rect l="l" t="t" r="r" b="b"/>
            <a:pathLst>
              <a:path w="2307639" h="2059568">
                <a:moveTo>
                  <a:pt x="0" y="0"/>
                </a:moveTo>
                <a:lnTo>
                  <a:pt x="2307639" y="0"/>
                </a:lnTo>
                <a:lnTo>
                  <a:pt x="2307639" y="2059568"/>
                </a:lnTo>
                <a:lnTo>
                  <a:pt x="0" y="205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C005B-3321-3C83-0EFD-C00CCA7A8FD9}"/>
              </a:ext>
            </a:extLst>
          </p:cNvPr>
          <p:cNvSpPr/>
          <p:nvPr/>
        </p:nvSpPr>
        <p:spPr>
          <a:xfrm>
            <a:off x="4038600" y="251505"/>
            <a:ext cx="952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C8B2F-13C4-B581-1273-9469AF1EFBD6}"/>
              </a:ext>
            </a:extLst>
          </p:cNvPr>
          <p:cNvSpPr txBox="1"/>
          <p:nvPr/>
        </p:nvSpPr>
        <p:spPr>
          <a:xfrm>
            <a:off x="636995" y="1112672"/>
            <a:ext cx="173527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4400" b="1" dirty="0">
                <a:solidFill>
                  <a:schemeClr val="bg1"/>
                </a:solidFill>
              </a:rPr>
              <a:t>Болашақта компьютер қалай дамиды?</a:t>
            </a:r>
            <a:endParaRPr lang="kk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B14F34-582B-5A69-8134-6F832ABC946B}"/>
              </a:ext>
            </a:extLst>
          </p:cNvPr>
          <p:cNvSpPr txBox="1"/>
          <p:nvPr/>
        </p:nvSpPr>
        <p:spPr>
          <a:xfrm>
            <a:off x="437784" y="2021965"/>
            <a:ext cx="11571017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қуаттылығы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артып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ультрабук, нетбук, планшет пен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смартфондарға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таңғалмайтын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болдық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жетік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компьютеріміз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ескіруі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Компьютер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техникасының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адам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қолымен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киборгтар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(7-сурет).</a:t>
            </a:r>
          </a:p>
          <a:p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​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компьютерлерден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өзгешелеу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күтілуде</a:t>
            </a:r>
            <a:r>
              <a:rPr lang="ru-KZ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205B8A-981C-508E-2B5A-1AA7B58E6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8027" y="2087809"/>
            <a:ext cx="4999004" cy="5184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6083-2B7E-A415-27BA-764C40637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03748ED-D0EF-2685-7191-5A79E1BC9511}"/>
              </a:ext>
            </a:extLst>
          </p:cNvPr>
          <p:cNvGrpSpPr/>
          <p:nvPr/>
        </p:nvGrpSpPr>
        <p:grpSpPr>
          <a:xfrm>
            <a:off x="449817" y="35836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271D01-DD95-0FA1-B848-94D5293817F7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D6AB956-2846-E4FE-1C21-0D6C50D30213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1594C30-593D-0B4C-F461-3557B25265D2}"/>
              </a:ext>
            </a:extLst>
          </p:cNvPr>
          <p:cNvSpPr/>
          <p:nvPr/>
        </p:nvSpPr>
        <p:spPr>
          <a:xfrm>
            <a:off x="16840200" y="358363"/>
            <a:ext cx="1121473" cy="975137"/>
          </a:xfrm>
          <a:custGeom>
            <a:avLst/>
            <a:gdLst/>
            <a:ahLst/>
            <a:cxnLst/>
            <a:rect l="l" t="t" r="r" b="b"/>
            <a:pathLst>
              <a:path w="2307639" h="2059568">
                <a:moveTo>
                  <a:pt x="0" y="0"/>
                </a:moveTo>
                <a:lnTo>
                  <a:pt x="2307639" y="0"/>
                </a:lnTo>
                <a:lnTo>
                  <a:pt x="2307639" y="2059568"/>
                </a:lnTo>
                <a:lnTo>
                  <a:pt x="0" y="205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BB5368-A4D1-043D-7668-EEDF639FA219}"/>
              </a:ext>
            </a:extLst>
          </p:cNvPr>
          <p:cNvSpPr/>
          <p:nvPr/>
        </p:nvSpPr>
        <p:spPr>
          <a:xfrm>
            <a:off x="4038600" y="251505"/>
            <a:ext cx="952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C6EB7-F018-B02C-2233-1FA72F39214B}"/>
              </a:ext>
            </a:extLst>
          </p:cNvPr>
          <p:cNvSpPr txBox="1"/>
          <p:nvPr/>
        </p:nvSpPr>
        <p:spPr>
          <a:xfrm>
            <a:off x="636995" y="1112672"/>
            <a:ext cx="173527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4400" b="1" dirty="0">
                <a:solidFill>
                  <a:schemeClr val="bg1"/>
                </a:solidFill>
              </a:rPr>
              <a:t>Болашақта компьютер қалай дамиды?</a:t>
            </a:r>
            <a:endParaRPr lang="kk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1CC19-0198-F0E4-EA7C-4C6831B0222A}"/>
              </a:ext>
            </a:extLst>
          </p:cNvPr>
          <p:cNvSpPr txBox="1"/>
          <p:nvPr/>
        </p:nvSpPr>
        <p:spPr>
          <a:xfrm>
            <a:off x="437785" y="2021965"/>
            <a:ext cx="9220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компьютер. 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Hewlett-Packard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компаниясы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қызметкерлері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Лос-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Анджелестегі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Калифорния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университетінде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ғалымдардың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молекулалардың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заттың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бөлшегі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күйден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күйге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ауысуына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жаңалық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жадын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жүздеген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есеге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арттыруға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туғызды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16ED7-9F17-B4F1-7B9F-354A29218F18}"/>
              </a:ext>
            </a:extLst>
          </p:cNvPr>
          <p:cNvSpPr txBox="1"/>
          <p:nvPr/>
        </p:nvSpPr>
        <p:spPr>
          <a:xfrm>
            <a:off x="4354375" y="4296494"/>
            <a:ext cx="13487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Кванттық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фотондық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компьютер. 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қолданыс-тағы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компьютерлерде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тасымалдауыш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электрондар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кванттық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компьютерлерде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тасымалдауыш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фотон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Фотон –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жарықтың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жылдамдығын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жүздеген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есеге</a:t>
            </a:r>
            <a:r>
              <a:rPr lang="ru-K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KZ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6F3604-EF27-8DFB-5264-7E32A8F32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715" y="1848205"/>
            <a:ext cx="2282720" cy="2233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FE8D71-12B8-1A17-FA29-332A362006ED}"/>
              </a:ext>
            </a:extLst>
          </p:cNvPr>
          <p:cNvSpPr txBox="1"/>
          <p:nvPr/>
        </p:nvSpPr>
        <p:spPr>
          <a:xfrm>
            <a:off x="636995" y="7661032"/>
            <a:ext cx="1394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3200" dirty="0">
                <a:solidFill>
                  <a:schemeClr val="bg1"/>
                </a:solidFill>
              </a:rPr>
              <a:t>Биокомпьютер – </a:t>
            </a:r>
            <a:r>
              <a:rPr lang="ru-KZ" sz="3200" dirty="0" err="1">
                <a:solidFill>
                  <a:schemeClr val="bg1"/>
                </a:solidFill>
              </a:rPr>
              <a:t>тірі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ағза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ретінде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жұмыс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істейтін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компьютерлер</a:t>
            </a:r>
            <a:r>
              <a:rPr lang="ru-KZ" sz="3200" dirty="0">
                <a:solidFill>
                  <a:schemeClr val="bg1"/>
                </a:solidFill>
              </a:rPr>
              <a:t>. </a:t>
            </a:r>
            <a:r>
              <a:rPr lang="ru-KZ" sz="3200" dirty="0" err="1">
                <a:solidFill>
                  <a:schemeClr val="bg1"/>
                </a:solidFill>
              </a:rPr>
              <a:t>Биокомпьютердің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құрылғылары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тірі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ағзаның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ең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кіші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бөлігі</a:t>
            </a:r>
            <a:r>
              <a:rPr lang="ru-KZ" sz="3200" dirty="0">
                <a:solidFill>
                  <a:schemeClr val="bg1"/>
                </a:solidFill>
              </a:rPr>
              <a:t> – </a:t>
            </a:r>
            <a:r>
              <a:rPr lang="ru-KZ" sz="3200" dirty="0" err="1">
                <a:solidFill>
                  <a:schemeClr val="bg1"/>
                </a:solidFill>
              </a:rPr>
              <a:t>жасушаның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жұмысына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  <a:r>
              <a:rPr lang="ru-KZ" sz="3200" dirty="0" err="1">
                <a:solidFill>
                  <a:schemeClr val="bg1"/>
                </a:solidFill>
              </a:rPr>
              <a:t>негізделеді</a:t>
            </a:r>
            <a:r>
              <a:rPr lang="ru-KZ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CCCA3D-EBD6-D6EF-59D2-C90C71774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2462" y="7251627"/>
            <a:ext cx="2628900" cy="25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4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5B12-2D75-5D60-D4B1-013AB492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EA22F7-A9D0-47C7-B869-CB14FA214DEC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E7BA1F-BE7D-3610-8DF4-29EFB4080AB4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2EAC83-A4F3-39BF-F0DF-085F3B0F3A7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E4D0C2-D91C-ECB2-C1FD-712F27F2B888}"/>
              </a:ext>
            </a:extLst>
          </p:cNvPr>
          <p:cNvSpPr txBox="1"/>
          <p:nvPr/>
        </p:nvSpPr>
        <p:spPr>
          <a:xfrm>
            <a:off x="685800" y="1288683"/>
            <a:ext cx="94567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жұмыс: ЖИ қолдану</a:t>
            </a:r>
          </a:p>
          <a:p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Copilot  </a:t>
            </a:r>
            <a:r>
              <a:rPr lang="kk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 қолданады</a:t>
            </a:r>
          </a:p>
          <a:p>
            <a:r>
              <a:rPr lang="kk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«Болашақтағы компьютер қандай болады?» тақырыбында </a:t>
            </a:r>
            <a:r>
              <a:rPr lang="kk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</a:t>
            </a:r>
            <a:r>
              <a:rPr lang="kk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жасау.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7AF2E-9CFB-E57F-F5A3-7A3D09CE1AE0}"/>
              </a:ext>
            </a:extLst>
          </p:cNvPr>
          <p:cNvSpPr txBox="1"/>
          <p:nvPr/>
        </p:nvSpPr>
        <p:spPr>
          <a:xfrm>
            <a:off x="11036968" y="7658100"/>
            <a:ext cx="6721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dirty="0">
                <a:solidFill>
                  <a:srgbClr val="FF0000"/>
                </a:solidFill>
              </a:rPr>
              <a:t>Дескриптор: 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 </a:t>
            </a:r>
            <a:r>
              <a:rPr lang="ru-KZ" sz="2400" dirty="0" err="1">
                <a:solidFill>
                  <a:srgbClr val="FF0000"/>
                </a:solidFill>
              </a:rPr>
              <a:t>Болашақ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туралы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болжам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жасайды</a:t>
            </a:r>
            <a:r>
              <a:rPr lang="ru-KZ" sz="2400" dirty="0">
                <a:solidFill>
                  <a:srgbClr val="FF0000"/>
                </a:solidFill>
              </a:rPr>
              <a:t> 1балл;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</a:t>
            </a:r>
            <a:r>
              <a:rPr lang="ru-KZ" sz="2400" dirty="0" err="1">
                <a:solidFill>
                  <a:srgbClr val="FF0000"/>
                </a:solidFill>
              </a:rPr>
              <a:t>Креативті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және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дәлелді</a:t>
            </a:r>
            <a:r>
              <a:rPr lang="ru-KZ" sz="2400" dirty="0">
                <a:solidFill>
                  <a:srgbClr val="FF0000"/>
                </a:solidFill>
              </a:rPr>
              <a:t> идея ұсынады1 балл; 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F5CED454-8675-FB84-8A58-BC5E48D39D66}"/>
              </a:ext>
            </a:extLst>
          </p:cNvPr>
          <p:cNvSpPr/>
          <p:nvPr/>
        </p:nvSpPr>
        <p:spPr>
          <a:xfrm>
            <a:off x="13106400" y="723900"/>
            <a:ext cx="4267200" cy="3962400"/>
          </a:xfrm>
          <a:custGeom>
            <a:avLst/>
            <a:gdLst/>
            <a:ahLst/>
            <a:cxnLst/>
            <a:rect l="l" t="t" r="r" b="b"/>
            <a:pathLst>
              <a:path w="2522911" h="2343153">
                <a:moveTo>
                  <a:pt x="0" y="0"/>
                </a:moveTo>
                <a:lnTo>
                  <a:pt x="2522910" y="0"/>
                </a:lnTo>
                <a:lnTo>
                  <a:pt x="2522910" y="2343153"/>
                </a:lnTo>
                <a:lnTo>
                  <a:pt x="0" y="2343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585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B2792-A1D8-22E9-F03E-E9D5512F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E3F063-8C39-68A3-3B3F-F8C3DFB1A300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116644-118E-B285-6045-407DC74F5A39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623E77-4039-13AB-A8DE-CA977ED6BEAE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DCB06-8C70-EFC6-2490-DE1BD7FE491A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82629-13C6-17E2-FEA6-049CB64E389F}"/>
              </a:ext>
            </a:extLst>
          </p:cNvPr>
          <p:cNvSpPr txBox="1"/>
          <p:nvPr/>
        </p:nvSpPr>
        <p:spPr>
          <a:xfrm>
            <a:off x="10820400" y="8060591"/>
            <a:ext cx="7239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600" dirty="0">
                <a:solidFill>
                  <a:srgbClr val="FF0000"/>
                </a:solidFill>
              </a:rPr>
              <a:t>-</a:t>
            </a:r>
            <a:r>
              <a:rPr lang="ru-RU" sz="3600" dirty="0" err="1">
                <a:solidFill>
                  <a:srgbClr val="FF0000"/>
                </a:solidFill>
              </a:rPr>
              <a:t>терминдердің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анықтамасын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жазады</a:t>
            </a:r>
            <a:r>
              <a:rPr lang="ru-RU" sz="3600" dirty="0">
                <a:solidFill>
                  <a:srgbClr val="FF0000"/>
                </a:solidFill>
              </a:rPr>
              <a:t>; 1 балл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1EC0013-5704-4548-044F-E82452B9E439}"/>
              </a:ext>
            </a:extLst>
          </p:cNvPr>
          <p:cNvSpPr/>
          <p:nvPr/>
        </p:nvSpPr>
        <p:spPr>
          <a:xfrm>
            <a:off x="15898331" y="328726"/>
            <a:ext cx="1844536" cy="2452573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22FE57-2042-56DA-C773-0C6D3786D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04900"/>
            <a:ext cx="13791398" cy="64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8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5688BF-4559-1CF3-6DD7-A9D0EDB014E0}"/>
              </a:ext>
            </a:extLst>
          </p:cNvPr>
          <p:cNvSpPr txBox="1"/>
          <p:nvPr/>
        </p:nvSpPr>
        <p:spPr>
          <a:xfrm>
            <a:off x="13332994" y="7886700"/>
            <a:ext cx="88432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-</a:t>
            </a:r>
            <a:r>
              <a:rPr lang="ru-RU" sz="3200" dirty="0" err="1">
                <a:solidFill>
                  <a:srgbClr val="FF0000"/>
                </a:solidFill>
              </a:rPr>
              <a:t>морзе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кодын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қолданады</a:t>
            </a:r>
            <a:r>
              <a:rPr lang="ru-RU" sz="3200" dirty="0">
                <a:solidFill>
                  <a:srgbClr val="FF0000"/>
                </a:solidFill>
              </a:rPr>
              <a:t>;</a:t>
            </a:r>
          </a:p>
          <a:p>
            <a:r>
              <a:rPr lang="ru-RU" sz="3200" dirty="0">
                <a:solidFill>
                  <a:srgbClr val="FF0000"/>
                </a:solidFill>
              </a:rPr>
              <a:t>1 балл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6FA4584-A6CD-3BD2-FC12-54CF162525B2}"/>
              </a:ext>
            </a:extLst>
          </p:cNvPr>
          <p:cNvSpPr/>
          <p:nvPr/>
        </p:nvSpPr>
        <p:spPr>
          <a:xfrm>
            <a:off x="15316200" y="495300"/>
            <a:ext cx="2717120" cy="3494688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8CB843-5072-44B7-FE8D-A2F1FFA8D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28700"/>
            <a:ext cx="12799594" cy="88086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405</Words>
  <Application>Microsoft Office PowerPoint</Application>
  <PresentationFormat>Произвольный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Times New Roman</vt:lpstr>
      <vt:lpstr>Calibri</vt:lpstr>
      <vt:lpstr>Arial</vt:lpstr>
      <vt:lpstr>Arimo Bold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щаблон</dc:title>
  <cp:lastModifiedBy>Arys JOBBM</cp:lastModifiedBy>
  <cp:revision>7</cp:revision>
  <dcterms:created xsi:type="dcterms:W3CDTF">2006-08-16T00:00:00Z</dcterms:created>
  <dcterms:modified xsi:type="dcterms:W3CDTF">2025-09-20T09:17:19Z</dcterms:modified>
  <dc:identifier>DAGzUa2tGjA</dc:identifier>
</cp:coreProperties>
</file>