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7" r:id="rId3"/>
    <p:sldId id="286" r:id="rId4"/>
    <p:sldId id="289" r:id="rId5"/>
    <p:sldId id="302" r:id="rId6"/>
    <p:sldId id="290" r:id="rId7"/>
    <p:sldId id="291" r:id="rId8"/>
    <p:sldId id="297" r:id="rId9"/>
    <p:sldId id="284" r:id="rId10"/>
    <p:sldId id="299" r:id="rId11"/>
    <p:sldId id="285" r:id="rId12"/>
    <p:sldId id="295" r:id="rId13"/>
    <p:sldId id="303" r:id="rId14"/>
    <p:sldId id="296" r:id="rId15"/>
    <p:sldId id="256" r:id="rId1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CC00"/>
    <a:srgbClr val="66FF66"/>
    <a:srgbClr val="99CCFF"/>
    <a:srgbClr val="00FFFF"/>
    <a:srgbClr val="FF66FF"/>
    <a:srgbClr val="D60093"/>
    <a:srgbClr val="00CCFF"/>
    <a:srgbClr val="6600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47" autoAdjust="0"/>
    <p:restoredTop sz="95256" autoAdjust="0"/>
  </p:normalViewPr>
  <p:slideViewPr>
    <p:cSldViewPr>
      <p:cViewPr varScale="1">
        <p:scale>
          <a:sx n="64" d="100"/>
          <a:sy n="64" d="100"/>
        </p:scale>
        <p:origin x="936"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D5EBDE6-7C42-404E-819A-2F2FC27A65C2}" type="datetimeFigureOut">
              <a:rPr lang="es-ES" smtClean="0"/>
              <a:t>11/09/2025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BC8A8CD-4243-47D3-85A8-AC03F10504A2}" type="slidenum">
              <a:rPr lang="es-ES" smtClean="0"/>
              <a:t>‹#›</a:t>
            </a:fld>
            <a:endParaRPr lang="es-ES"/>
          </a:p>
        </p:txBody>
      </p:sp>
    </p:spTree>
    <p:extLst>
      <p:ext uri="{BB962C8B-B14F-4D97-AF65-F5344CB8AC3E}">
        <p14:creationId xmlns:p14="http://schemas.microsoft.com/office/powerpoint/2010/main" val="404042107"/>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D5EBDE6-7C42-404E-819A-2F2FC27A65C2}" type="datetimeFigureOut">
              <a:rPr lang="es-ES" smtClean="0"/>
              <a:t>11/09/2025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BC8A8CD-4243-47D3-85A8-AC03F10504A2}" type="slidenum">
              <a:rPr lang="es-ES" smtClean="0"/>
              <a:t>‹#›</a:t>
            </a:fld>
            <a:endParaRPr lang="es-ES"/>
          </a:p>
        </p:txBody>
      </p:sp>
    </p:spTree>
    <p:extLst>
      <p:ext uri="{BB962C8B-B14F-4D97-AF65-F5344CB8AC3E}">
        <p14:creationId xmlns:p14="http://schemas.microsoft.com/office/powerpoint/2010/main" val="4117188728"/>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D5EBDE6-7C42-404E-819A-2F2FC27A65C2}" type="datetimeFigureOut">
              <a:rPr lang="es-ES" smtClean="0"/>
              <a:t>11/09/2025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BC8A8CD-4243-47D3-85A8-AC03F10504A2}" type="slidenum">
              <a:rPr lang="es-ES" smtClean="0"/>
              <a:t>‹#›</a:t>
            </a:fld>
            <a:endParaRPr lang="es-ES"/>
          </a:p>
        </p:txBody>
      </p:sp>
    </p:spTree>
    <p:extLst>
      <p:ext uri="{BB962C8B-B14F-4D97-AF65-F5344CB8AC3E}">
        <p14:creationId xmlns:p14="http://schemas.microsoft.com/office/powerpoint/2010/main" val="344982806"/>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9BE7512E-BEBC-4DEB-9A74-2BA7B452CB66}" type="datetimeFigureOut">
              <a:rPr lang="ru-RU" smtClean="0"/>
              <a:t>11.09.2025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018E1D-8AB6-4C35-B9F1-92CADA9544D4}" type="slidenum">
              <a:rPr lang="ru-RU" smtClean="0"/>
              <a:t>‹#›</a:t>
            </a:fld>
            <a:endParaRPr lang="ru-RU"/>
          </a:p>
        </p:txBody>
      </p:sp>
    </p:spTree>
    <p:extLst>
      <p:ext uri="{BB962C8B-B14F-4D97-AF65-F5344CB8AC3E}">
        <p14:creationId xmlns:p14="http://schemas.microsoft.com/office/powerpoint/2010/main" val="2855973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BE7512E-BEBC-4DEB-9A74-2BA7B452CB66}" type="datetimeFigureOut">
              <a:rPr lang="ru-RU" smtClean="0"/>
              <a:t>11.09.2025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018E1D-8AB6-4C35-B9F1-92CADA9544D4}" type="slidenum">
              <a:rPr lang="ru-RU" smtClean="0"/>
              <a:t>‹#›</a:t>
            </a:fld>
            <a:endParaRPr lang="ru-RU"/>
          </a:p>
        </p:txBody>
      </p:sp>
    </p:spTree>
    <p:extLst>
      <p:ext uri="{BB962C8B-B14F-4D97-AF65-F5344CB8AC3E}">
        <p14:creationId xmlns:p14="http://schemas.microsoft.com/office/powerpoint/2010/main" val="3546674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BE7512E-BEBC-4DEB-9A74-2BA7B452CB66}" type="datetimeFigureOut">
              <a:rPr lang="ru-RU" smtClean="0"/>
              <a:t>11.09.2025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018E1D-8AB6-4C35-B9F1-92CADA9544D4}" type="slidenum">
              <a:rPr lang="ru-RU" smtClean="0"/>
              <a:t>‹#›</a:t>
            </a:fld>
            <a:endParaRPr lang="ru-RU"/>
          </a:p>
        </p:txBody>
      </p:sp>
    </p:spTree>
    <p:extLst>
      <p:ext uri="{BB962C8B-B14F-4D97-AF65-F5344CB8AC3E}">
        <p14:creationId xmlns:p14="http://schemas.microsoft.com/office/powerpoint/2010/main" val="2962792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BE7512E-BEBC-4DEB-9A74-2BA7B452CB66}" type="datetimeFigureOut">
              <a:rPr lang="ru-RU" smtClean="0"/>
              <a:t>11.09.2025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9018E1D-8AB6-4C35-B9F1-92CADA9544D4}" type="slidenum">
              <a:rPr lang="ru-RU" smtClean="0"/>
              <a:t>‹#›</a:t>
            </a:fld>
            <a:endParaRPr lang="ru-RU"/>
          </a:p>
        </p:txBody>
      </p:sp>
    </p:spTree>
    <p:extLst>
      <p:ext uri="{BB962C8B-B14F-4D97-AF65-F5344CB8AC3E}">
        <p14:creationId xmlns:p14="http://schemas.microsoft.com/office/powerpoint/2010/main" val="134846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BE7512E-BEBC-4DEB-9A74-2BA7B452CB66}" type="datetimeFigureOut">
              <a:rPr lang="ru-RU" smtClean="0"/>
              <a:t>11.09.2025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9018E1D-8AB6-4C35-B9F1-92CADA9544D4}" type="slidenum">
              <a:rPr lang="ru-RU" smtClean="0"/>
              <a:t>‹#›</a:t>
            </a:fld>
            <a:endParaRPr lang="ru-RU"/>
          </a:p>
        </p:txBody>
      </p:sp>
    </p:spTree>
    <p:extLst>
      <p:ext uri="{BB962C8B-B14F-4D97-AF65-F5344CB8AC3E}">
        <p14:creationId xmlns:p14="http://schemas.microsoft.com/office/powerpoint/2010/main" val="572919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BE7512E-BEBC-4DEB-9A74-2BA7B452CB66}" type="datetimeFigureOut">
              <a:rPr lang="ru-RU" smtClean="0"/>
              <a:t>11.09.2025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9018E1D-8AB6-4C35-B9F1-92CADA9544D4}" type="slidenum">
              <a:rPr lang="ru-RU" smtClean="0"/>
              <a:t>‹#›</a:t>
            </a:fld>
            <a:endParaRPr lang="ru-RU"/>
          </a:p>
        </p:txBody>
      </p:sp>
    </p:spTree>
    <p:extLst>
      <p:ext uri="{BB962C8B-B14F-4D97-AF65-F5344CB8AC3E}">
        <p14:creationId xmlns:p14="http://schemas.microsoft.com/office/powerpoint/2010/main" val="220157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BE7512E-BEBC-4DEB-9A74-2BA7B452CB66}" type="datetimeFigureOut">
              <a:rPr lang="ru-RU" smtClean="0"/>
              <a:t>11.09.2025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9018E1D-8AB6-4C35-B9F1-92CADA9544D4}" type="slidenum">
              <a:rPr lang="ru-RU" smtClean="0"/>
              <a:t>‹#›</a:t>
            </a:fld>
            <a:endParaRPr lang="ru-RU"/>
          </a:p>
        </p:txBody>
      </p:sp>
    </p:spTree>
    <p:extLst>
      <p:ext uri="{BB962C8B-B14F-4D97-AF65-F5344CB8AC3E}">
        <p14:creationId xmlns:p14="http://schemas.microsoft.com/office/powerpoint/2010/main" val="2288688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9BE7512E-BEBC-4DEB-9A74-2BA7B452CB66}" type="datetimeFigureOut">
              <a:rPr lang="ru-RU" smtClean="0"/>
              <a:t>11.09.2025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9018E1D-8AB6-4C35-B9F1-92CADA9544D4}" type="slidenum">
              <a:rPr lang="ru-RU" smtClean="0"/>
              <a:t>‹#›</a:t>
            </a:fld>
            <a:endParaRPr lang="ru-RU"/>
          </a:p>
        </p:txBody>
      </p:sp>
    </p:spTree>
    <p:extLst>
      <p:ext uri="{BB962C8B-B14F-4D97-AF65-F5344CB8AC3E}">
        <p14:creationId xmlns:p14="http://schemas.microsoft.com/office/powerpoint/2010/main" val="24873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D5EBDE6-7C42-404E-819A-2F2FC27A65C2}" type="datetimeFigureOut">
              <a:rPr lang="es-ES" smtClean="0"/>
              <a:t>11/09/2025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BC8A8CD-4243-47D3-85A8-AC03F10504A2}" type="slidenum">
              <a:rPr lang="es-ES" smtClean="0"/>
              <a:t>‹#›</a:t>
            </a:fld>
            <a:endParaRPr lang="es-ES"/>
          </a:p>
        </p:txBody>
      </p:sp>
    </p:spTree>
    <p:extLst>
      <p:ext uri="{BB962C8B-B14F-4D97-AF65-F5344CB8AC3E}">
        <p14:creationId xmlns:p14="http://schemas.microsoft.com/office/powerpoint/2010/main" val="4035633871"/>
      </p:ext>
    </p:extLst>
  </p:cSld>
  <p:clrMapOvr>
    <a:masterClrMapping/>
  </p:clrMapOvr>
  <p:transition spd="slow">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9BE7512E-BEBC-4DEB-9A74-2BA7B452CB66}" type="datetimeFigureOut">
              <a:rPr lang="ru-RU" smtClean="0"/>
              <a:t>11.09.2025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9018E1D-8AB6-4C35-B9F1-92CADA9544D4}" type="slidenum">
              <a:rPr lang="ru-RU" smtClean="0"/>
              <a:t>‹#›</a:t>
            </a:fld>
            <a:endParaRPr lang="ru-RU"/>
          </a:p>
        </p:txBody>
      </p:sp>
    </p:spTree>
    <p:extLst>
      <p:ext uri="{BB962C8B-B14F-4D97-AF65-F5344CB8AC3E}">
        <p14:creationId xmlns:p14="http://schemas.microsoft.com/office/powerpoint/2010/main" val="1012334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BE7512E-BEBC-4DEB-9A74-2BA7B452CB66}" type="datetimeFigureOut">
              <a:rPr lang="ru-RU" smtClean="0"/>
              <a:t>11.09.2025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018E1D-8AB6-4C35-B9F1-92CADA9544D4}" type="slidenum">
              <a:rPr lang="ru-RU" smtClean="0"/>
              <a:t>‹#›</a:t>
            </a:fld>
            <a:endParaRPr lang="ru-RU"/>
          </a:p>
        </p:txBody>
      </p:sp>
    </p:spTree>
    <p:extLst>
      <p:ext uri="{BB962C8B-B14F-4D97-AF65-F5344CB8AC3E}">
        <p14:creationId xmlns:p14="http://schemas.microsoft.com/office/powerpoint/2010/main" val="1798660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BE7512E-BEBC-4DEB-9A74-2BA7B452CB66}" type="datetimeFigureOut">
              <a:rPr lang="ru-RU" smtClean="0"/>
              <a:t>11.09.2025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018E1D-8AB6-4C35-B9F1-92CADA9544D4}" type="slidenum">
              <a:rPr lang="ru-RU" smtClean="0"/>
              <a:t>‹#›</a:t>
            </a:fld>
            <a:endParaRPr lang="ru-RU"/>
          </a:p>
        </p:txBody>
      </p:sp>
    </p:spTree>
    <p:extLst>
      <p:ext uri="{BB962C8B-B14F-4D97-AF65-F5344CB8AC3E}">
        <p14:creationId xmlns:p14="http://schemas.microsoft.com/office/powerpoint/2010/main" val="281041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D5EBDE6-7C42-404E-819A-2F2FC27A65C2}" type="datetimeFigureOut">
              <a:rPr lang="es-ES" smtClean="0"/>
              <a:t>11/09/2025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BC8A8CD-4243-47D3-85A8-AC03F10504A2}" type="slidenum">
              <a:rPr lang="es-ES" smtClean="0"/>
              <a:t>‹#›</a:t>
            </a:fld>
            <a:endParaRPr lang="es-ES"/>
          </a:p>
        </p:txBody>
      </p:sp>
    </p:spTree>
    <p:extLst>
      <p:ext uri="{BB962C8B-B14F-4D97-AF65-F5344CB8AC3E}">
        <p14:creationId xmlns:p14="http://schemas.microsoft.com/office/powerpoint/2010/main" val="1223708464"/>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D5EBDE6-7C42-404E-819A-2F2FC27A65C2}" type="datetimeFigureOut">
              <a:rPr lang="es-ES" smtClean="0"/>
              <a:t>11/09/2025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BC8A8CD-4243-47D3-85A8-AC03F10504A2}" type="slidenum">
              <a:rPr lang="es-ES" smtClean="0"/>
              <a:t>‹#›</a:t>
            </a:fld>
            <a:endParaRPr lang="es-ES"/>
          </a:p>
        </p:txBody>
      </p:sp>
    </p:spTree>
    <p:extLst>
      <p:ext uri="{BB962C8B-B14F-4D97-AF65-F5344CB8AC3E}">
        <p14:creationId xmlns:p14="http://schemas.microsoft.com/office/powerpoint/2010/main" val="82576202"/>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D5EBDE6-7C42-404E-819A-2F2FC27A65C2}" type="datetimeFigureOut">
              <a:rPr lang="es-ES" smtClean="0"/>
              <a:t>11/09/2025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8BC8A8CD-4243-47D3-85A8-AC03F10504A2}" type="slidenum">
              <a:rPr lang="es-ES" smtClean="0"/>
              <a:t>‹#›</a:t>
            </a:fld>
            <a:endParaRPr lang="es-ES"/>
          </a:p>
        </p:txBody>
      </p:sp>
    </p:spTree>
    <p:extLst>
      <p:ext uri="{BB962C8B-B14F-4D97-AF65-F5344CB8AC3E}">
        <p14:creationId xmlns:p14="http://schemas.microsoft.com/office/powerpoint/2010/main" val="3986673281"/>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D5EBDE6-7C42-404E-819A-2F2FC27A65C2}" type="datetimeFigureOut">
              <a:rPr lang="es-ES" smtClean="0"/>
              <a:t>11/09/2025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8BC8A8CD-4243-47D3-85A8-AC03F10504A2}" type="slidenum">
              <a:rPr lang="es-ES" smtClean="0"/>
              <a:t>‹#›</a:t>
            </a:fld>
            <a:endParaRPr lang="es-ES"/>
          </a:p>
        </p:txBody>
      </p:sp>
    </p:spTree>
    <p:extLst>
      <p:ext uri="{BB962C8B-B14F-4D97-AF65-F5344CB8AC3E}">
        <p14:creationId xmlns:p14="http://schemas.microsoft.com/office/powerpoint/2010/main" val="3539380068"/>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D5EBDE6-7C42-404E-819A-2F2FC27A65C2}" type="datetimeFigureOut">
              <a:rPr lang="es-ES" smtClean="0"/>
              <a:t>11/09/2025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8BC8A8CD-4243-47D3-85A8-AC03F10504A2}" type="slidenum">
              <a:rPr lang="es-ES" smtClean="0"/>
              <a:t>‹#›</a:t>
            </a:fld>
            <a:endParaRPr lang="es-ES"/>
          </a:p>
        </p:txBody>
      </p:sp>
    </p:spTree>
    <p:extLst>
      <p:ext uri="{BB962C8B-B14F-4D97-AF65-F5344CB8AC3E}">
        <p14:creationId xmlns:p14="http://schemas.microsoft.com/office/powerpoint/2010/main" val="456079247"/>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D5EBDE6-7C42-404E-819A-2F2FC27A65C2}" type="datetimeFigureOut">
              <a:rPr lang="es-ES" smtClean="0"/>
              <a:t>11/09/2025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BC8A8CD-4243-47D3-85A8-AC03F10504A2}" type="slidenum">
              <a:rPr lang="es-ES" smtClean="0"/>
              <a:t>‹#›</a:t>
            </a:fld>
            <a:endParaRPr lang="es-ES"/>
          </a:p>
        </p:txBody>
      </p:sp>
    </p:spTree>
    <p:extLst>
      <p:ext uri="{BB962C8B-B14F-4D97-AF65-F5344CB8AC3E}">
        <p14:creationId xmlns:p14="http://schemas.microsoft.com/office/powerpoint/2010/main" val="2730638145"/>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D5EBDE6-7C42-404E-819A-2F2FC27A65C2}" type="datetimeFigureOut">
              <a:rPr lang="es-ES" smtClean="0"/>
              <a:t>11/09/2025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BC8A8CD-4243-47D3-85A8-AC03F10504A2}" type="slidenum">
              <a:rPr lang="es-ES" smtClean="0"/>
              <a:t>‹#›</a:t>
            </a:fld>
            <a:endParaRPr lang="es-ES"/>
          </a:p>
        </p:txBody>
      </p:sp>
    </p:spTree>
    <p:extLst>
      <p:ext uri="{BB962C8B-B14F-4D97-AF65-F5344CB8AC3E}">
        <p14:creationId xmlns:p14="http://schemas.microsoft.com/office/powerpoint/2010/main" val="2211984476"/>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10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5EBDE6-7C42-404E-819A-2F2FC27A65C2}" type="datetimeFigureOut">
              <a:rPr lang="es-ES" smtClean="0"/>
              <a:t>11/09/2025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8A8CD-4243-47D3-85A8-AC03F10504A2}" type="slidenum">
              <a:rPr lang="es-ES" smtClean="0"/>
              <a:t>‹#›</a:t>
            </a:fld>
            <a:endParaRPr lang="es-ES"/>
          </a:p>
        </p:txBody>
      </p:sp>
    </p:spTree>
    <p:extLst>
      <p:ext uri="{BB962C8B-B14F-4D97-AF65-F5344CB8AC3E}">
        <p14:creationId xmlns:p14="http://schemas.microsoft.com/office/powerpoint/2010/main" val="760938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BE7512E-BEBC-4DEB-9A74-2BA7B452CB66}" type="datetimeFigureOut">
              <a:rPr lang="ru-RU" smtClean="0"/>
              <a:t>11.09.2025</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9018E1D-8AB6-4C35-B9F1-92CADA9544D4}" type="slidenum">
              <a:rPr lang="ru-RU" smtClean="0"/>
              <a:t>‹#›</a:t>
            </a:fld>
            <a:endParaRPr lang="ru-RU"/>
          </a:p>
        </p:txBody>
      </p:sp>
    </p:spTree>
    <p:extLst>
      <p:ext uri="{BB962C8B-B14F-4D97-AF65-F5344CB8AC3E}">
        <p14:creationId xmlns:p14="http://schemas.microsoft.com/office/powerpoint/2010/main" val="866662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ordwall.net/resource/77476802"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youtu.be/hMWcB5NhDpw"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EE2729-2D05-1087-B7D4-535A4DFD15F3}"/>
              </a:ext>
            </a:extLst>
          </p:cNvPr>
          <p:cNvSpPr>
            <a:spLocks noGrp="1"/>
          </p:cNvSpPr>
          <p:nvPr>
            <p:ph type="title"/>
          </p:nvPr>
        </p:nvSpPr>
        <p:spPr/>
        <p:txBody>
          <a:bodyPr/>
          <a:lstStyle/>
          <a:p>
            <a:r>
              <a:rPr lang="kk-KZ" dirty="0">
                <a:solidFill>
                  <a:schemeClr val="bg1"/>
                </a:solidFill>
                <a:latin typeface="Times New Roman" panose="02020603050405020304" pitchFamily="18" charset="0"/>
                <a:cs typeface="Times New Roman" panose="02020603050405020304" pitchFamily="18" charset="0"/>
              </a:rPr>
              <a:t>Психологиялық ахуал </a:t>
            </a:r>
            <a:endParaRPr lang="ru-KZ" dirty="0">
              <a:solidFill>
                <a:schemeClr val="bg1"/>
              </a:solidFill>
              <a:latin typeface="Times New Roman" panose="02020603050405020304" pitchFamily="18" charset="0"/>
              <a:cs typeface="Times New Roman" panose="02020603050405020304" pitchFamily="18" charset="0"/>
            </a:endParaRPr>
          </a:p>
        </p:txBody>
      </p:sp>
      <p:pic>
        <p:nvPicPr>
          <p:cNvPr id="4" name="video5274137908691897395">
            <a:hlinkClick r:id="" action="ppaction://media"/>
            <a:extLst>
              <a:ext uri="{FF2B5EF4-FFF2-40B4-BE49-F238E27FC236}">
                <a16:creationId xmlns:a16="http://schemas.microsoft.com/office/drawing/2014/main" id="{8871F76F-E21C-57F1-B5DB-A7E1A1843FF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552" y="1417638"/>
            <a:ext cx="7724979" cy="4051176"/>
          </a:xfrm>
        </p:spPr>
      </p:pic>
    </p:spTree>
    <p:extLst>
      <p:ext uri="{BB962C8B-B14F-4D97-AF65-F5344CB8AC3E}">
        <p14:creationId xmlns:p14="http://schemas.microsoft.com/office/powerpoint/2010/main" val="56979863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7DC3F0-64C5-7C07-7B74-10CEEA46149E}"/>
              </a:ext>
            </a:extLst>
          </p:cNvPr>
          <p:cNvSpPr txBox="1"/>
          <p:nvPr/>
        </p:nvSpPr>
        <p:spPr>
          <a:xfrm>
            <a:off x="827584" y="836712"/>
            <a:ext cx="7488832" cy="830997"/>
          </a:xfrm>
          <a:prstGeom prst="rect">
            <a:avLst/>
          </a:prstGeom>
          <a:noFill/>
        </p:spPr>
        <p:txBody>
          <a:bodyPr wrap="square">
            <a:spAutoFit/>
          </a:bodyPr>
          <a:lstStyle/>
          <a:p>
            <a:pPr>
              <a:buNone/>
            </a:pPr>
            <a:r>
              <a:rPr lang="kk-KZ" sz="2400" dirty="0">
                <a:solidFill>
                  <a:schemeClr val="bg1"/>
                </a:solidFill>
                <a:effectLst/>
                <a:latin typeface="Times New Roman" panose="02020603050405020304" pitchFamily="18" charset="0"/>
                <a:ea typeface="Times New Roman" panose="02020603050405020304" pitchFamily="18" charset="0"/>
              </a:rPr>
              <a:t>4) Сұрақтарға жауап бер: </a:t>
            </a:r>
            <a:endParaRPr lang="ru-KZ" sz="2400" dirty="0">
              <a:solidFill>
                <a:schemeClr val="bg1"/>
              </a:solidFill>
              <a:effectLst/>
              <a:latin typeface="Times New Roman" panose="02020603050405020304" pitchFamily="18" charset="0"/>
              <a:ea typeface="Times New Roman" panose="02020603050405020304" pitchFamily="18" charset="0"/>
            </a:endParaRPr>
          </a:p>
          <a:p>
            <a:pPr>
              <a:buNone/>
            </a:pPr>
            <a:r>
              <a:rPr lang="kk-KZ" sz="2400" u="sng" dirty="0">
                <a:solidFill>
                  <a:srgbClr val="0563C1"/>
                </a:solidFill>
                <a:effectLst/>
                <a:latin typeface="Times New Roman" panose="02020603050405020304" pitchFamily="18" charset="0"/>
                <a:ea typeface="Times New Roman" panose="02020603050405020304" pitchFamily="18" charset="0"/>
                <a:hlinkClick r:id="rId2"/>
              </a:rPr>
              <a:t>https://wordwall.net/resource/77476802</a:t>
            </a:r>
            <a:endParaRPr lang="ru-KZ" sz="2400" b="1" i="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88286354-009E-2AF7-0BF1-99FE7279BF71}"/>
              </a:ext>
            </a:extLst>
          </p:cNvPr>
          <p:cNvPicPr>
            <a:picLocks noChangeAspect="1"/>
          </p:cNvPicPr>
          <p:nvPr/>
        </p:nvPicPr>
        <p:blipFill>
          <a:blip r:embed="rId3"/>
          <a:stretch>
            <a:fillRect/>
          </a:stretch>
        </p:blipFill>
        <p:spPr>
          <a:xfrm>
            <a:off x="899592" y="2060848"/>
            <a:ext cx="7128792" cy="3033628"/>
          </a:xfrm>
          <a:prstGeom prst="rect">
            <a:avLst/>
          </a:prstGeom>
        </p:spPr>
      </p:pic>
    </p:spTree>
    <p:extLst>
      <p:ext uri="{BB962C8B-B14F-4D97-AF65-F5344CB8AC3E}">
        <p14:creationId xmlns:p14="http://schemas.microsoft.com/office/powerpoint/2010/main" val="3968870936"/>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4B3D1-31B4-F986-D22C-7A8DD224C57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321906-F89C-DF36-52E1-73E93003811B}"/>
              </a:ext>
            </a:extLst>
          </p:cNvPr>
          <p:cNvSpPr>
            <a:spLocks noGrp="1"/>
          </p:cNvSpPr>
          <p:nvPr>
            <p:ph type="title"/>
          </p:nvPr>
        </p:nvSpPr>
        <p:spPr>
          <a:xfrm>
            <a:off x="467544" y="548680"/>
            <a:ext cx="7776864" cy="1362075"/>
          </a:xfrm>
        </p:spPr>
        <p:txBody>
          <a:bodyPr>
            <a:normAutofit fontScale="90000"/>
          </a:bodyPr>
          <a:lstStyle/>
          <a:p>
            <a:br>
              <a:rPr lang="kk-KZ" sz="2700" dirty="0">
                <a:solidFill>
                  <a:srgbClr val="FFFF00"/>
                </a:solidFill>
              </a:rPr>
            </a:br>
            <a:r>
              <a:rPr lang="kk-KZ" sz="2700" dirty="0">
                <a:solidFill>
                  <a:srgbClr val="FFFF00"/>
                </a:solidFill>
              </a:rPr>
              <a:t>«Иә/Жоқ» ойыны</a:t>
            </a:r>
            <a:br>
              <a:rPr lang="kk-KZ" sz="2700" dirty="0">
                <a:solidFill>
                  <a:srgbClr val="FFFF00"/>
                </a:solidFill>
              </a:rPr>
            </a:br>
            <a:br>
              <a:rPr lang="kk-KZ" sz="2000" dirty="0">
                <a:solidFill>
                  <a:schemeClr val="bg1"/>
                </a:solidFill>
              </a:rPr>
            </a:br>
            <a:r>
              <a:rPr lang="kk-KZ" sz="2000" dirty="0">
                <a:solidFill>
                  <a:schemeClr val="bg1"/>
                </a:solidFill>
              </a:rPr>
              <a:t>1.Бірінші буын компьютерлері электронды лампаларға негізделген. </a:t>
            </a:r>
            <a:br>
              <a:rPr lang="kk-KZ" sz="2000" dirty="0">
                <a:solidFill>
                  <a:schemeClr val="bg1"/>
                </a:solidFill>
              </a:rPr>
            </a:br>
            <a:r>
              <a:rPr lang="kk-KZ" sz="2000" dirty="0">
                <a:solidFill>
                  <a:schemeClr val="bg1"/>
                </a:solidFill>
              </a:rPr>
              <a:t>2.Екінші буын компьютерлері механикалық есептеуіш машиналар болды. </a:t>
            </a:r>
            <a:br>
              <a:rPr lang="kk-KZ" sz="2000" dirty="0">
                <a:solidFill>
                  <a:schemeClr val="bg1"/>
                </a:solidFill>
              </a:rPr>
            </a:br>
            <a:r>
              <a:rPr lang="kk-KZ" sz="2000" dirty="0">
                <a:solidFill>
                  <a:schemeClr val="bg1"/>
                </a:solidFill>
              </a:rPr>
              <a:t>3.Үшінші буын компьютерлері транзисторларды пайдаланды. </a:t>
            </a:r>
            <a:br>
              <a:rPr lang="kk-KZ" sz="2000" dirty="0">
                <a:solidFill>
                  <a:schemeClr val="bg1"/>
                </a:solidFill>
              </a:rPr>
            </a:br>
            <a:r>
              <a:rPr lang="kk-KZ" sz="2000" dirty="0">
                <a:solidFill>
                  <a:schemeClr val="bg1"/>
                </a:solidFill>
              </a:rPr>
              <a:t> 4.Төртінші буын компьютерлерінде микропроцессорлар пайда болды. </a:t>
            </a:r>
            <a:br>
              <a:rPr lang="kk-KZ" sz="2000" dirty="0">
                <a:solidFill>
                  <a:schemeClr val="bg1"/>
                </a:solidFill>
              </a:rPr>
            </a:br>
            <a:r>
              <a:rPr lang="kk-KZ" sz="2000" dirty="0">
                <a:solidFill>
                  <a:schemeClr val="bg1"/>
                </a:solidFill>
              </a:rPr>
              <a:t>5.Қазіргі заманғы компьютерлер бесінші буынға жатады. </a:t>
            </a:r>
            <a:br>
              <a:rPr lang="kk-KZ" sz="2000" dirty="0">
                <a:solidFill>
                  <a:schemeClr val="bg1"/>
                </a:solidFill>
              </a:rPr>
            </a:br>
            <a:r>
              <a:rPr lang="kk-KZ" sz="2000" dirty="0">
                <a:solidFill>
                  <a:schemeClr val="bg1"/>
                </a:solidFill>
              </a:rPr>
              <a:t>6.Алғашқы есептеу құрылғыларына </a:t>
            </a:r>
            <a:r>
              <a:rPr lang="kk-KZ" sz="2000" dirty="0" err="1">
                <a:solidFill>
                  <a:schemeClr val="bg1"/>
                </a:solidFill>
              </a:rPr>
              <a:t>абакус</a:t>
            </a:r>
            <a:r>
              <a:rPr lang="kk-KZ" sz="2000" dirty="0">
                <a:solidFill>
                  <a:schemeClr val="bg1"/>
                </a:solidFill>
              </a:rPr>
              <a:t> пен арифмометр жатады. </a:t>
            </a:r>
            <a:br>
              <a:rPr lang="kk-KZ" sz="2000" dirty="0">
                <a:solidFill>
                  <a:schemeClr val="bg1"/>
                </a:solidFill>
              </a:rPr>
            </a:br>
            <a:r>
              <a:rPr lang="kk-KZ" sz="2000" dirty="0">
                <a:solidFill>
                  <a:schemeClr val="bg1"/>
                </a:solidFill>
              </a:rPr>
              <a:t>7.Бесінші буын компьютерлері тек ойын ойнау үшін жасалды. </a:t>
            </a:r>
            <a:br>
              <a:rPr lang="kk-KZ" sz="2000" dirty="0">
                <a:solidFill>
                  <a:schemeClr val="bg1"/>
                </a:solidFill>
              </a:rPr>
            </a:br>
            <a:r>
              <a:rPr lang="kk-KZ" sz="2000" dirty="0">
                <a:solidFill>
                  <a:schemeClr val="bg1"/>
                </a:solidFill>
              </a:rPr>
              <a:t>8.Қазіргі компьютерлер жасанды интеллект элементтерін қолданады. </a:t>
            </a:r>
            <a:br>
              <a:rPr lang="kk-KZ" sz="2000" dirty="0">
                <a:solidFill>
                  <a:schemeClr val="bg1"/>
                </a:solidFill>
              </a:rPr>
            </a:br>
            <a:r>
              <a:rPr lang="kk-KZ" sz="2000" dirty="0">
                <a:solidFill>
                  <a:schemeClr val="bg1"/>
                </a:solidFill>
              </a:rPr>
              <a:t>9.Бірінші буын компьютерлері өте кішкентай әрі жеңіл болды. </a:t>
            </a:r>
            <a:br>
              <a:rPr lang="kk-KZ" sz="2000" dirty="0">
                <a:solidFill>
                  <a:schemeClr val="bg1"/>
                </a:solidFill>
              </a:rPr>
            </a:br>
            <a:r>
              <a:rPr lang="kk-KZ" sz="2000" dirty="0">
                <a:solidFill>
                  <a:schemeClr val="bg1"/>
                </a:solidFill>
              </a:rPr>
              <a:t>10.Компьютерлердің даму тарихын білу – болашақтағы технологияны түсінуге көмектеседі. </a:t>
            </a:r>
            <a:br>
              <a:rPr lang="kk-KZ" sz="2000" dirty="0">
                <a:solidFill>
                  <a:schemeClr val="bg1"/>
                </a:solidFill>
              </a:rPr>
            </a:br>
            <a:br>
              <a:rPr lang="kk-KZ" sz="2000" dirty="0">
                <a:solidFill>
                  <a:schemeClr val="bg1"/>
                </a:solidFill>
              </a:rPr>
            </a:br>
            <a:br>
              <a:rPr lang="kk-KZ" dirty="0">
                <a:solidFill>
                  <a:srgbClr val="FFFF00"/>
                </a:solidFill>
              </a:rPr>
            </a:br>
            <a:endParaRPr lang="ru-KZ" dirty="0"/>
          </a:p>
        </p:txBody>
      </p:sp>
    </p:spTree>
    <p:extLst>
      <p:ext uri="{BB962C8B-B14F-4D97-AF65-F5344CB8AC3E}">
        <p14:creationId xmlns:p14="http://schemas.microsoft.com/office/powerpoint/2010/main" val="4057042049"/>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A8A0D-FE59-0D4E-45FB-5F99E7AA106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60744D-C5BC-0ADC-FCA1-8ED9E6DF2E99}"/>
              </a:ext>
            </a:extLst>
          </p:cNvPr>
          <p:cNvSpPr>
            <a:spLocks noGrp="1"/>
          </p:cNvSpPr>
          <p:nvPr>
            <p:ph type="title"/>
          </p:nvPr>
        </p:nvSpPr>
        <p:spPr>
          <a:xfrm>
            <a:off x="539552" y="908720"/>
            <a:ext cx="7776864" cy="1362075"/>
          </a:xfrm>
        </p:spPr>
        <p:txBody>
          <a:bodyPr>
            <a:normAutofit fontScale="90000"/>
          </a:bodyPr>
          <a:lstStyle/>
          <a:p>
            <a:r>
              <a:rPr lang="kk-KZ" sz="2700" dirty="0">
                <a:solidFill>
                  <a:srgbClr val="FFFF00"/>
                </a:solidFill>
              </a:rPr>
              <a:t>Қорытынды сұрақтар: </a:t>
            </a:r>
            <a:br>
              <a:rPr lang="kk-KZ" sz="2700" dirty="0">
                <a:solidFill>
                  <a:srgbClr val="FFFF00"/>
                </a:solidFill>
              </a:rPr>
            </a:br>
            <a:r>
              <a:rPr lang="kk-KZ" sz="2700" dirty="0">
                <a:solidFill>
                  <a:srgbClr val="FFFF00"/>
                </a:solidFill>
              </a:rPr>
              <a:t> </a:t>
            </a:r>
            <a:r>
              <a:rPr lang="kk-KZ" sz="2700" dirty="0">
                <a:solidFill>
                  <a:schemeClr val="bg1"/>
                </a:solidFill>
              </a:rPr>
              <a:t>1. 1642 жылы француз ғылымы Блез Паскаль жасаған арнайы сақталатын программасы бар алғашқы компьютер.</a:t>
            </a:r>
            <a:br>
              <a:rPr lang="kk-KZ" sz="2700" dirty="0">
                <a:solidFill>
                  <a:schemeClr val="bg1"/>
                </a:solidFill>
              </a:rPr>
            </a:br>
            <a:r>
              <a:rPr lang="kk-KZ" sz="2700" dirty="0">
                <a:solidFill>
                  <a:schemeClr val="bg1"/>
                </a:solidFill>
              </a:rPr>
              <a:t>  2. 1946-1954 жылдардың соңына дейін қазіргі компьютердің негізі болып саналған қандай компьютер буыны қолданыста болды?</a:t>
            </a:r>
            <a:br>
              <a:rPr lang="kk-KZ" sz="2700" dirty="0">
                <a:solidFill>
                  <a:schemeClr val="bg1"/>
                </a:solidFill>
              </a:rPr>
            </a:br>
            <a:r>
              <a:rPr lang="kk-KZ" sz="2700" dirty="0">
                <a:solidFill>
                  <a:schemeClr val="bg1"/>
                </a:solidFill>
              </a:rPr>
              <a:t>  3. Болашақта қандай компьютер тірі организм сияқты жұмыс істейді? </a:t>
            </a:r>
            <a:br>
              <a:rPr lang="kk-KZ" sz="2700" dirty="0">
                <a:solidFill>
                  <a:schemeClr val="bg1"/>
                </a:solidFill>
              </a:rPr>
            </a:br>
            <a:r>
              <a:rPr lang="kk-KZ" sz="2700" dirty="0">
                <a:solidFill>
                  <a:schemeClr val="bg1"/>
                </a:solidFill>
              </a:rPr>
              <a:t>4. «Дербес компьютер» түсінігі компьютердің қай буынында пайда болды?</a:t>
            </a:r>
            <a:br>
              <a:rPr lang="kk-KZ" sz="2700" dirty="0">
                <a:solidFill>
                  <a:schemeClr val="bg1"/>
                </a:solidFill>
              </a:rPr>
            </a:br>
            <a:r>
              <a:rPr lang="kk-KZ" sz="2700" dirty="0">
                <a:solidFill>
                  <a:schemeClr val="bg1"/>
                </a:solidFill>
              </a:rPr>
              <a:t>5. Үшінші буын компьютерлерінің жылдамдығы.</a:t>
            </a:r>
            <a:br>
              <a:rPr lang="kk-KZ" dirty="0">
                <a:solidFill>
                  <a:schemeClr val="bg1"/>
                </a:solidFill>
              </a:rPr>
            </a:br>
            <a:endParaRPr lang="ru-KZ" dirty="0">
              <a:solidFill>
                <a:schemeClr val="bg1"/>
              </a:solidFill>
            </a:endParaRPr>
          </a:p>
        </p:txBody>
      </p:sp>
    </p:spTree>
    <p:extLst>
      <p:ext uri="{BB962C8B-B14F-4D97-AF65-F5344CB8AC3E}">
        <p14:creationId xmlns:p14="http://schemas.microsoft.com/office/powerpoint/2010/main" val="3421706362"/>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96887-2C62-0D58-AEB0-819C571F711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EC3C6C-BB4C-ADD4-CB49-DE3C103A1B55}"/>
              </a:ext>
            </a:extLst>
          </p:cNvPr>
          <p:cNvSpPr>
            <a:spLocks noGrp="1"/>
          </p:cNvSpPr>
          <p:nvPr>
            <p:ph type="title"/>
          </p:nvPr>
        </p:nvSpPr>
        <p:spPr>
          <a:xfrm>
            <a:off x="539552" y="1052736"/>
            <a:ext cx="7776864" cy="753046"/>
          </a:xfrm>
        </p:spPr>
        <p:txBody>
          <a:bodyPr>
            <a:normAutofit fontScale="90000"/>
          </a:bodyPr>
          <a:lstStyle/>
          <a:p>
            <a:pPr algn="ctr">
              <a:buNone/>
            </a:pPr>
            <a:r>
              <a:rPr lang="kk-KZ" sz="4400" dirty="0">
                <a:solidFill>
                  <a:srgbClr val="FFFF00"/>
                </a:solidFill>
              </a:rPr>
              <a:t>Үйге тапсырма: </a:t>
            </a:r>
            <a:br>
              <a:rPr lang="kk-KZ" sz="2700" dirty="0">
                <a:solidFill>
                  <a:schemeClr val="bg1"/>
                </a:solidFill>
              </a:rPr>
            </a:br>
            <a:br>
              <a:rPr lang="kk-KZ" sz="2700" dirty="0">
                <a:solidFill>
                  <a:schemeClr val="bg1"/>
                </a:solidFill>
              </a:rPr>
            </a:br>
            <a:r>
              <a:rPr lang="ru-RU" sz="4000" dirty="0">
                <a:solidFill>
                  <a:schemeClr val="bg1"/>
                </a:solidFill>
                <a:effectLst/>
                <a:latin typeface="Times New Roman" panose="02020603050405020304" pitchFamily="18" charset="0"/>
                <a:ea typeface="Times New Roman" panose="02020603050405020304" pitchFamily="18" charset="0"/>
              </a:rPr>
              <a:t>«</a:t>
            </a:r>
            <a:r>
              <a:rPr lang="ru-RU" sz="4000" dirty="0" err="1">
                <a:solidFill>
                  <a:schemeClr val="bg1"/>
                </a:solidFill>
                <a:effectLst/>
                <a:latin typeface="Times New Roman" panose="02020603050405020304" pitchFamily="18" charset="0"/>
                <a:ea typeface="Times New Roman" panose="02020603050405020304" pitchFamily="18" charset="0"/>
              </a:rPr>
              <a:t>Келешекте</a:t>
            </a:r>
            <a:r>
              <a:rPr lang="ru-RU" sz="4000" dirty="0">
                <a:solidFill>
                  <a:schemeClr val="bg1"/>
                </a:solidFill>
                <a:effectLst/>
                <a:latin typeface="Times New Roman" panose="02020603050405020304" pitchFamily="18" charset="0"/>
                <a:ea typeface="Times New Roman" panose="02020603050405020304" pitchFamily="18" charset="0"/>
              </a:rPr>
              <a:t> компьютер </a:t>
            </a:r>
            <a:r>
              <a:rPr lang="ru-RU" sz="4000" dirty="0" err="1">
                <a:solidFill>
                  <a:schemeClr val="bg1"/>
                </a:solidFill>
                <a:effectLst/>
                <a:latin typeface="Times New Roman" panose="02020603050405020304" pitchFamily="18" charset="0"/>
                <a:ea typeface="Times New Roman" panose="02020603050405020304" pitchFamily="18" charset="0"/>
              </a:rPr>
              <a:t>қандай</a:t>
            </a:r>
            <a:r>
              <a:rPr lang="ru-RU" sz="4000" dirty="0">
                <a:solidFill>
                  <a:schemeClr val="bg1"/>
                </a:solidFill>
                <a:effectLst/>
                <a:latin typeface="Times New Roman" panose="02020603050405020304" pitchFamily="18" charset="0"/>
                <a:ea typeface="Times New Roman" panose="02020603050405020304" pitchFamily="18" charset="0"/>
              </a:rPr>
              <a:t> </a:t>
            </a:r>
            <a:r>
              <a:rPr lang="ru-RU" sz="4000" dirty="0" err="1">
                <a:solidFill>
                  <a:schemeClr val="bg1"/>
                </a:solidFill>
                <a:effectLst/>
                <a:latin typeface="Times New Roman" panose="02020603050405020304" pitchFamily="18" charset="0"/>
                <a:ea typeface="Times New Roman" panose="02020603050405020304" pitchFamily="18" charset="0"/>
              </a:rPr>
              <a:t>болады</a:t>
            </a:r>
            <a:r>
              <a:rPr lang="ru-RU" sz="4000" dirty="0">
                <a:solidFill>
                  <a:schemeClr val="bg1"/>
                </a:solidFill>
                <a:effectLst/>
                <a:latin typeface="Times New Roman" panose="02020603050405020304" pitchFamily="18" charset="0"/>
                <a:ea typeface="Times New Roman" panose="02020603050405020304" pitchFamily="18" charset="0"/>
              </a:rPr>
              <a:t>?» </a:t>
            </a:r>
            <a:br>
              <a:rPr lang="ru-RU" sz="4000" dirty="0">
                <a:solidFill>
                  <a:schemeClr val="bg1"/>
                </a:solidFill>
                <a:effectLst/>
                <a:latin typeface="Times New Roman" panose="02020603050405020304" pitchFamily="18" charset="0"/>
                <a:ea typeface="Times New Roman" panose="02020603050405020304" pitchFamily="18" charset="0"/>
              </a:rPr>
            </a:br>
            <a:r>
              <a:rPr lang="ru-RU" sz="4000" dirty="0">
                <a:solidFill>
                  <a:schemeClr val="bg1"/>
                </a:solidFill>
                <a:effectLst/>
                <a:latin typeface="Times New Roman" panose="02020603050405020304" pitchFamily="18" charset="0"/>
                <a:ea typeface="Times New Roman" panose="02020603050405020304" pitchFamily="18" charset="0"/>
              </a:rPr>
              <a:t>эссе </a:t>
            </a:r>
            <a:r>
              <a:rPr lang="ru-RU" sz="4000" dirty="0" err="1">
                <a:solidFill>
                  <a:schemeClr val="bg1"/>
                </a:solidFill>
                <a:effectLst/>
                <a:latin typeface="Times New Roman" panose="02020603050405020304" pitchFamily="18" charset="0"/>
                <a:ea typeface="Times New Roman" panose="02020603050405020304" pitchFamily="18" charset="0"/>
              </a:rPr>
              <a:t>жазу</a:t>
            </a:r>
            <a:r>
              <a:rPr lang="ru-RU" sz="4000" dirty="0">
                <a:solidFill>
                  <a:schemeClr val="bg1"/>
                </a:solidFill>
                <a:effectLst/>
                <a:latin typeface="Times New Roman" panose="02020603050405020304" pitchFamily="18" charset="0"/>
                <a:ea typeface="Times New Roman" panose="02020603050405020304" pitchFamily="18" charset="0"/>
              </a:rPr>
              <a:t>.</a:t>
            </a:r>
            <a:br>
              <a:rPr lang="ru-KZ" sz="3600" dirty="0">
                <a:effectLst/>
                <a:latin typeface="Times New Roman" panose="02020603050405020304" pitchFamily="18" charset="0"/>
                <a:ea typeface="Times New Roman" panose="02020603050405020304" pitchFamily="18" charset="0"/>
              </a:rPr>
            </a:br>
            <a:endParaRPr lang="ru-KZ" dirty="0"/>
          </a:p>
        </p:txBody>
      </p:sp>
    </p:spTree>
    <p:extLst>
      <p:ext uri="{BB962C8B-B14F-4D97-AF65-F5344CB8AC3E}">
        <p14:creationId xmlns:p14="http://schemas.microsoft.com/office/powerpoint/2010/main" val="2717153637"/>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240030" y="4402836"/>
            <a:ext cx="2516791" cy="13381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kk-KZ" dirty="0">
                <a:solidFill>
                  <a:prstClr val="white"/>
                </a:solidFill>
                <a:effectLst>
                  <a:glow rad="101600">
                    <a:prstClr val="black">
                      <a:alpha val="60000"/>
                    </a:prstClr>
                  </a:glow>
                </a:effectLst>
                <a:latin typeface="KZ Cooper" panose="02000503000000020004" pitchFamily="2" charset="0"/>
              </a:rPr>
              <a:t>Барлығы түсінікті болды!</a:t>
            </a:r>
            <a:endParaRPr lang="ru-RU" dirty="0">
              <a:solidFill>
                <a:prstClr val="white"/>
              </a:solidFill>
              <a:effectLst>
                <a:glow rad="101600">
                  <a:prstClr val="black">
                    <a:alpha val="60000"/>
                  </a:prstClr>
                </a:glow>
              </a:effectLst>
              <a:latin typeface="KZ Cooper" panose="02000503000000020004" pitchFamily="2" charset="0"/>
            </a:endParaRPr>
          </a:p>
        </p:txBody>
      </p:sp>
      <p:pic>
        <p:nvPicPr>
          <p:cNvPr id="1028" name="Picture 4" descr="Picture backgroun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3667" r="90000"/>
                    </a14:imgEffect>
                  </a14:imgLayer>
                </a14:imgProps>
              </a:ext>
              <a:ext uri="{28A0092B-C50C-407E-A947-70E740481C1C}">
                <a14:useLocalDpi xmlns:a14="http://schemas.microsoft.com/office/drawing/2010/main" val="0"/>
              </a:ext>
            </a:extLst>
          </a:blip>
          <a:srcRect/>
          <a:stretch>
            <a:fillRect/>
          </a:stretch>
        </p:blipFill>
        <p:spPr bwMode="auto">
          <a:xfrm>
            <a:off x="572154" y="3707893"/>
            <a:ext cx="1042415" cy="6949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cture backgroun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89" l="0" r="98348"/>
                    </a14:imgEffect>
                  </a14:imgLayer>
                </a14:imgProps>
              </a:ext>
              <a:ext uri="{28A0092B-C50C-407E-A947-70E740481C1C}">
                <a14:useLocalDpi xmlns:a14="http://schemas.microsoft.com/office/drawing/2010/main" val="0"/>
              </a:ext>
            </a:extLst>
          </a:blip>
          <a:srcRect/>
          <a:stretch>
            <a:fillRect/>
          </a:stretch>
        </p:blipFill>
        <p:spPr bwMode="auto">
          <a:xfrm>
            <a:off x="3131989" y="3684853"/>
            <a:ext cx="1063264" cy="7088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cture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441" l="2300" r="100000"/>
                    </a14:imgEffect>
                  </a14:imgLayer>
                </a14:imgProps>
              </a:ext>
              <a:ext uri="{28A0092B-C50C-407E-A947-70E740481C1C}">
                <a14:useLocalDpi xmlns:a14="http://schemas.microsoft.com/office/drawing/2010/main" val="0"/>
              </a:ext>
            </a:extLst>
          </a:blip>
          <a:srcRect b="9474"/>
          <a:stretch/>
        </p:blipFill>
        <p:spPr bwMode="auto">
          <a:xfrm>
            <a:off x="6253772" y="3783751"/>
            <a:ext cx="639219" cy="519635"/>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9"/>
          <a:stretch>
            <a:fillRect/>
          </a:stretch>
        </p:blipFill>
        <p:spPr>
          <a:xfrm>
            <a:off x="1303953" y="3648565"/>
            <a:ext cx="1042506" cy="695004"/>
          </a:xfrm>
          <a:prstGeom prst="rect">
            <a:avLst/>
          </a:prstGeom>
        </p:spPr>
      </p:pic>
      <p:pic>
        <p:nvPicPr>
          <p:cNvPr id="6" name="Рисунок 5"/>
          <p:cNvPicPr>
            <a:picLocks noChangeAspect="1"/>
          </p:cNvPicPr>
          <p:nvPr/>
        </p:nvPicPr>
        <p:blipFill>
          <a:blip r:embed="rId9"/>
          <a:stretch>
            <a:fillRect/>
          </a:stretch>
        </p:blipFill>
        <p:spPr>
          <a:xfrm>
            <a:off x="-17590" y="3137546"/>
            <a:ext cx="1042506" cy="695004"/>
          </a:xfrm>
          <a:prstGeom prst="rect">
            <a:avLst/>
          </a:prstGeom>
        </p:spPr>
      </p:pic>
      <p:pic>
        <p:nvPicPr>
          <p:cNvPr id="7" name="Рисунок 6"/>
          <p:cNvPicPr>
            <a:picLocks noChangeAspect="1"/>
          </p:cNvPicPr>
          <p:nvPr/>
        </p:nvPicPr>
        <p:blipFill>
          <a:blip r:embed="rId9"/>
          <a:stretch>
            <a:fillRect/>
          </a:stretch>
        </p:blipFill>
        <p:spPr>
          <a:xfrm>
            <a:off x="782700" y="2991818"/>
            <a:ext cx="1042506" cy="695004"/>
          </a:xfrm>
          <a:prstGeom prst="rect">
            <a:avLst/>
          </a:prstGeom>
        </p:spPr>
      </p:pic>
      <p:pic>
        <p:nvPicPr>
          <p:cNvPr id="8" name="Рисунок 7"/>
          <p:cNvPicPr>
            <a:picLocks noChangeAspect="1"/>
          </p:cNvPicPr>
          <p:nvPr/>
        </p:nvPicPr>
        <p:blipFill>
          <a:blip r:embed="rId9"/>
          <a:stretch>
            <a:fillRect/>
          </a:stretch>
        </p:blipFill>
        <p:spPr>
          <a:xfrm>
            <a:off x="1582412" y="2838683"/>
            <a:ext cx="1042506" cy="695004"/>
          </a:xfrm>
          <a:prstGeom prst="rect">
            <a:avLst/>
          </a:prstGeom>
        </p:spPr>
      </p:pic>
      <p:pic>
        <p:nvPicPr>
          <p:cNvPr id="9" name="Рисунок 8"/>
          <p:cNvPicPr>
            <a:picLocks noChangeAspect="1"/>
          </p:cNvPicPr>
          <p:nvPr/>
        </p:nvPicPr>
        <p:blipFill>
          <a:blip r:embed="rId9"/>
          <a:stretch>
            <a:fillRect/>
          </a:stretch>
        </p:blipFill>
        <p:spPr>
          <a:xfrm>
            <a:off x="195390" y="2400858"/>
            <a:ext cx="1042506" cy="695004"/>
          </a:xfrm>
          <a:prstGeom prst="rect">
            <a:avLst/>
          </a:prstGeom>
        </p:spPr>
      </p:pic>
      <p:pic>
        <p:nvPicPr>
          <p:cNvPr id="12" name="Рисунок 11"/>
          <p:cNvPicPr>
            <a:picLocks noChangeAspect="1"/>
          </p:cNvPicPr>
          <p:nvPr/>
        </p:nvPicPr>
        <p:blipFill>
          <a:blip r:embed="rId9"/>
          <a:stretch>
            <a:fillRect/>
          </a:stretch>
        </p:blipFill>
        <p:spPr>
          <a:xfrm>
            <a:off x="977172" y="2338499"/>
            <a:ext cx="1042506" cy="695004"/>
          </a:xfrm>
          <a:prstGeom prst="rect">
            <a:avLst/>
          </a:prstGeom>
        </p:spPr>
      </p:pic>
      <p:pic>
        <p:nvPicPr>
          <p:cNvPr id="13" name="Рисунок 12"/>
          <p:cNvPicPr>
            <a:picLocks noChangeAspect="1"/>
          </p:cNvPicPr>
          <p:nvPr/>
        </p:nvPicPr>
        <p:blipFill>
          <a:blip r:embed="rId9"/>
          <a:stretch>
            <a:fillRect/>
          </a:stretch>
        </p:blipFill>
        <p:spPr>
          <a:xfrm>
            <a:off x="2091721" y="3259832"/>
            <a:ext cx="1042506" cy="695004"/>
          </a:xfrm>
          <a:prstGeom prst="rect">
            <a:avLst/>
          </a:prstGeom>
        </p:spPr>
      </p:pic>
      <p:pic>
        <p:nvPicPr>
          <p:cNvPr id="19" name="Рисунок 18"/>
          <p:cNvPicPr>
            <a:picLocks noChangeAspect="1"/>
          </p:cNvPicPr>
          <p:nvPr/>
        </p:nvPicPr>
        <p:blipFill>
          <a:blip r:embed="rId9"/>
          <a:stretch>
            <a:fillRect/>
          </a:stretch>
        </p:blipFill>
        <p:spPr>
          <a:xfrm>
            <a:off x="844670" y="1258720"/>
            <a:ext cx="1042506" cy="695004"/>
          </a:xfrm>
          <a:prstGeom prst="rect">
            <a:avLst/>
          </a:prstGeom>
        </p:spPr>
      </p:pic>
      <p:pic>
        <p:nvPicPr>
          <p:cNvPr id="20" name="Рисунок 19"/>
          <p:cNvPicPr>
            <a:picLocks noChangeAspect="1"/>
          </p:cNvPicPr>
          <p:nvPr/>
        </p:nvPicPr>
        <p:blipFill>
          <a:blip r:embed="rId9"/>
          <a:stretch>
            <a:fillRect/>
          </a:stretch>
        </p:blipFill>
        <p:spPr>
          <a:xfrm>
            <a:off x="1768982" y="2222267"/>
            <a:ext cx="1042506" cy="695004"/>
          </a:xfrm>
          <a:prstGeom prst="rect">
            <a:avLst/>
          </a:prstGeom>
        </p:spPr>
      </p:pic>
      <p:pic>
        <p:nvPicPr>
          <p:cNvPr id="21" name="Рисунок 20"/>
          <p:cNvPicPr>
            <a:picLocks noChangeAspect="1"/>
          </p:cNvPicPr>
          <p:nvPr/>
        </p:nvPicPr>
        <p:blipFill>
          <a:blip r:embed="rId9"/>
          <a:stretch>
            <a:fillRect/>
          </a:stretch>
        </p:blipFill>
        <p:spPr>
          <a:xfrm>
            <a:off x="358683" y="1750574"/>
            <a:ext cx="1042506" cy="695004"/>
          </a:xfrm>
          <a:prstGeom prst="rect">
            <a:avLst/>
          </a:prstGeom>
        </p:spPr>
      </p:pic>
      <p:pic>
        <p:nvPicPr>
          <p:cNvPr id="22" name="Рисунок 21"/>
          <p:cNvPicPr>
            <a:picLocks noChangeAspect="1"/>
          </p:cNvPicPr>
          <p:nvPr/>
        </p:nvPicPr>
        <p:blipFill>
          <a:blip r:embed="rId9"/>
          <a:stretch>
            <a:fillRect/>
          </a:stretch>
        </p:blipFill>
        <p:spPr>
          <a:xfrm>
            <a:off x="1201619" y="1730204"/>
            <a:ext cx="1042506" cy="695004"/>
          </a:xfrm>
          <a:prstGeom prst="rect">
            <a:avLst/>
          </a:prstGeom>
        </p:spPr>
      </p:pic>
      <p:pic>
        <p:nvPicPr>
          <p:cNvPr id="23" name="Рисунок 22"/>
          <p:cNvPicPr>
            <a:picLocks noChangeAspect="1"/>
          </p:cNvPicPr>
          <p:nvPr/>
        </p:nvPicPr>
        <p:blipFill>
          <a:blip r:embed="rId9"/>
          <a:stretch>
            <a:fillRect/>
          </a:stretch>
        </p:blipFill>
        <p:spPr>
          <a:xfrm>
            <a:off x="-166858" y="1469534"/>
            <a:ext cx="1042506" cy="695004"/>
          </a:xfrm>
          <a:prstGeom prst="rect">
            <a:avLst/>
          </a:prstGeom>
        </p:spPr>
      </p:pic>
      <p:pic>
        <p:nvPicPr>
          <p:cNvPr id="24" name="Рисунок 23"/>
          <p:cNvPicPr>
            <a:picLocks noChangeAspect="1"/>
          </p:cNvPicPr>
          <p:nvPr/>
        </p:nvPicPr>
        <p:blipFill>
          <a:blip r:embed="rId9"/>
          <a:stretch>
            <a:fillRect/>
          </a:stretch>
        </p:blipFill>
        <p:spPr>
          <a:xfrm>
            <a:off x="1794958" y="1440782"/>
            <a:ext cx="1042506" cy="695004"/>
          </a:xfrm>
          <a:prstGeom prst="rect">
            <a:avLst/>
          </a:prstGeom>
        </p:spPr>
      </p:pic>
      <p:sp>
        <p:nvSpPr>
          <p:cNvPr id="25" name="Скругленный прямоугольник 24"/>
          <p:cNvSpPr/>
          <p:nvPr/>
        </p:nvSpPr>
        <p:spPr>
          <a:xfrm>
            <a:off x="3088944" y="4402836"/>
            <a:ext cx="2516791" cy="133814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kk-KZ" dirty="0">
                <a:solidFill>
                  <a:prstClr val="white"/>
                </a:solidFill>
                <a:effectLst>
                  <a:glow rad="101600">
                    <a:prstClr val="black">
                      <a:alpha val="60000"/>
                    </a:prstClr>
                  </a:glow>
                </a:effectLst>
                <a:latin typeface="KZ Cooper" panose="02000503000000020004" pitchFamily="2" charset="0"/>
              </a:rPr>
              <a:t>Менің бірнеше сұрағым бар...</a:t>
            </a:r>
            <a:endParaRPr lang="ru-RU" dirty="0">
              <a:solidFill>
                <a:prstClr val="white"/>
              </a:solidFill>
              <a:effectLst>
                <a:glow rad="101600">
                  <a:prstClr val="black">
                    <a:alpha val="60000"/>
                  </a:prstClr>
                </a:glow>
              </a:effectLst>
              <a:latin typeface="KZ Cooper" panose="02000503000000020004" pitchFamily="2" charset="0"/>
            </a:endParaRPr>
          </a:p>
        </p:txBody>
      </p:sp>
      <p:pic>
        <p:nvPicPr>
          <p:cNvPr id="26" name="Picture 8" descr="Picture backgroun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89" l="0" r="98348"/>
                    </a14:imgEffect>
                  </a14:imgLayer>
                </a14:imgProps>
              </a:ext>
              <a:ext uri="{28A0092B-C50C-407E-A947-70E740481C1C}">
                <a14:useLocalDpi xmlns:a14="http://schemas.microsoft.com/office/drawing/2010/main" val="0"/>
              </a:ext>
            </a:extLst>
          </a:blip>
          <a:srcRect/>
          <a:stretch>
            <a:fillRect/>
          </a:stretch>
        </p:blipFill>
        <p:spPr bwMode="auto">
          <a:xfrm>
            <a:off x="3815707" y="3684853"/>
            <a:ext cx="1063264" cy="7088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 backgroun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89" l="0" r="98348"/>
                    </a14:imgEffect>
                  </a14:imgLayer>
                </a14:imgProps>
              </a:ext>
              <a:ext uri="{28A0092B-C50C-407E-A947-70E740481C1C}">
                <a14:useLocalDpi xmlns:a14="http://schemas.microsoft.com/office/drawing/2010/main" val="0"/>
              </a:ext>
            </a:extLst>
          </a:blip>
          <a:srcRect/>
          <a:stretch>
            <a:fillRect/>
          </a:stretch>
        </p:blipFill>
        <p:spPr bwMode="auto">
          <a:xfrm>
            <a:off x="4543644" y="3600417"/>
            <a:ext cx="1063264" cy="7088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Picture backgroun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89" l="0" r="98348"/>
                    </a14:imgEffect>
                  </a14:imgLayer>
                </a14:imgProps>
              </a:ext>
              <a:ext uri="{28A0092B-C50C-407E-A947-70E740481C1C}">
                <a14:useLocalDpi xmlns:a14="http://schemas.microsoft.com/office/drawing/2010/main" val="0"/>
              </a:ext>
            </a:extLst>
          </a:blip>
          <a:srcRect/>
          <a:stretch>
            <a:fillRect/>
          </a:stretch>
        </p:blipFill>
        <p:spPr bwMode="auto">
          <a:xfrm>
            <a:off x="3537099" y="3033504"/>
            <a:ext cx="1063264" cy="7088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Picture backgroun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89" l="0" r="98348"/>
                    </a14:imgEffect>
                  </a14:imgLayer>
                </a14:imgProps>
              </a:ext>
              <a:ext uri="{28A0092B-C50C-407E-A947-70E740481C1C}">
                <a14:useLocalDpi xmlns:a14="http://schemas.microsoft.com/office/drawing/2010/main" val="0"/>
              </a:ext>
            </a:extLst>
          </a:blip>
          <a:srcRect/>
          <a:stretch>
            <a:fillRect/>
          </a:stretch>
        </p:blipFill>
        <p:spPr bwMode="auto">
          <a:xfrm>
            <a:off x="3844653" y="2320839"/>
            <a:ext cx="1063264" cy="7088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icture backgroun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89" l="0" r="98348"/>
                    </a14:imgEffect>
                  </a14:imgLayer>
                </a14:imgProps>
              </a:ext>
              <a:ext uri="{28A0092B-C50C-407E-A947-70E740481C1C}">
                <a14:useLocalDpi xmlns:a14="http://schemas.microsoft.com/office/drawing/2010/main" val="0"/>
              </a:ext>
            </a:extLst>
          </a:blip>
          <a:srcRect/>
          <a:stretch>
            <a:fillRect/>
          </a:stretch>
        </p:blipFill>
        <p:spPr bwMode="auto">
          <a:xfrm>
            <a:off x="3088944" y="2603710"/>
            <a:ext cx="1063264" cy="7088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Picture backgroun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89" l="0" r="98348"/>
                    </a14:imgEffect>
                  </a14:imgLayer>
                </a14:imgProps>
              </a:ext>
              <a:ext uri="{28A0092B-C50C-407E-A947-70E740481C1C}">
                <a14:useLocalDpi xmlns:a14="http://schemas.microsoft.com/office/drawing/2010/main" val="0"/>
              </a:ext>
            </a:extLst>
          </a:blip>
          <a:srcRect/>
          <a:stretch>
            <a:fillRect/>
          </a:stretch>
        </p:blipFill>
        <p:spPr bwMode="auto">
          <a:xfrm>
            <a:off x="4195253" y="3061907"/>
            <a:ext cx="1063264" cy="7088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Picture backgroun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89" l="0" r="98348"/>
                    </a14:imgEffect>
                  </a14:imgLayer>
                </a14:imgProps>
              </a:ext>
              <a:ext uri="{28A0092B-C50C-407E-A947-70E740481C1C}">
                <a14:useLocalDpi xmlns:a14="http://schemas.microsoft.com/office/drawing/2010/main" val="0"/>
              </a:ext>
            </a:extLst>
          </a:blip>
          <a:srcRect/>
          <a:stretch>
            <a:fillRect/>
          </a:stretch>
        </p:blipFill>
        <p:spPr bwMode="auto">
          <a:xfrm>
            <a:off x="3916739" y="1644566"/>
            <a:ext cx="1063264" cy="7088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 backgroun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89" l="0" r="98348"/>
                    </a14:imgEffect>
                  </a14:imgLayer>
                </a14:imgProps>
              </a:ext>
              <a:ext uri="{28A0092B-C50C-407E-A947-70E740481C1C}">
                <a14:useLocalDpi xmlns:a14="http://schemas.microsoft.com/office/drawing/2010/main" val="0"/>
              </a:ext>
            </a:extLst>
          </a:blip>
          <a:srcRect/>
          <a:stretch>
            <a:fillRect/>
          </a:stretch>
        </p:blipFill>
        <p:spPr bwMode="auto">
          <a:xfrm>
            <a:off x="3264797" y="1837717"/>
            <a:ext cx="1063264" cy="7088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Picture backgroun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89" l="0" r="98348"/>
                    </a14:imgEffect>
                  </a14:imgLayer>
                </a14:imgProps>
              </a:ext>
              <a:ext uri="{28A0092B-C50C-407E-A947-70E740481C1C}">
                <a14:useLocalDpi xmlns:a14="http://schemas.microsoft.com/office/drawing/2010/main" val="0"/>
              </a:ext>
            </a:extLst>
          </a:blip>
          <a:srcRect/>
          <a:stretch>
            <a:fillRect/>
          </a:stretch>
        </p:blipFill>
        <p:spPr bwMode="auto">
          <a:xfrm>
            <a:off x="4656667" y="2381812"/>
            <a:ext cx="1063264" cy="7088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Picture backgroun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89" l="0" r="98348"/>
                    </a14:imgEffect>
                  </a14:imgLayer>
                </a14:imgProps>
              </a:ext>
              <a:ext uri="{28A0092B-C50C-407E-A947-70E740481C1C}">
                <a14:useLocalDpi xmlns:a14="http://schemas.microsoft.com/office/drawing/2010/main" val="0"/>
              </a:ext>
            </a:extLst>
          </a:blip>
          <a:srcRect/>
          <a:stretch>
            <a:fillRect/>
          </a:stretch>
        </p:blipFill>
        <p:spPr bwMode="auto">
          <a:xfrm>
            <a:off x="4948754" y="3018959"/>
            <a:ext cx="1063264" cy="7088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Picture backgroun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889" l="0" r="98348"/>
                    </a14:imgEffect>
                  </a14:imgLayer>
                </a14:imgProps>
              </a:ext>
              <a:ext uri="{28A0092B-C50C-407E-A947-70E740481C1C}">
                <a14:useLocalDpi xmlns:a14="http://schemas.microsoft.com/office/drawing/2010/main" val="0"/>
              </a:ext>
            </a:extLst>
          </a:blip>
          <a:srcRect/>
          <a:stretch>
            <a:fillRect/>
          </a:stretch>
        </p:blipFill>
        <p:spPr bwMode="auto">
          <a:xfrm>
            <a:off x="4625244" y="1579392"/>
            <a:ext cx="1063264" cy="708842"/>
          </a:xfrm>
          <a:prstGeom prst="rect">
            <a:avLst/>
          </a:prstGeom>
          <a:noFill/>
          <a:extLst>
            <a:ext uri="{909E8E84-426E-40DD-AFC4-6F175D3DCCD1}">
              <a14:hiddenFill xmlns:a14="http://schemas.microsoft.com/office/drawing/2010/main">
                <a:solidFill>
                  <a:srgbClr val="FFFFFF"/>
                </a:solidFill>
              </a14:hiddenFill>
            </a:ext>
          </a:extLst>
        </p:spPr>
      </p:pic>
      <p:sp>
        <p:nvSpPr>
          <p:cNvPr id="37" name="Скругленный прямоугольник 36"/>
          <p:cNvSpPr/>
          <p:nvPr/>
        </p:nvSpPr>
        <p:spPr>
          <a:xfrm>
            <a:off x="6079406" y="4402836"/>
            <a:ext cx="2516791" cy="133814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kk-KZ" dirty="0">
                <a:solidFill>
                  <a:prstClr val="white"/>
                </a:solidFill>
                <a:effectLst>
                  <a:glow rad="101600">
                    <a:prstClr val="black">
                      <a:alpha val="60000"/>
                    </a:prstClr>
                  </a:glow>
                </a:effectLst>
                <a:latin typeface="KZ Cooper" panose="02000503000000020004" pitchFamily="2" charset="0"/>
              </a:rPr>
              <a:t>Маған сабақ қиын болды!</a:t>
            </a:r>
            <a:endParaRPr lang="ru-RU" dirty="0">
              <a:solidFill>
                <a:prstClr val="white"/>
              </a:solidFill>
              <a:effectLst>
                <a:glow rad="101600">
                  <a:prstClr val="black">
                    <a:alpha val="60000"/>
                  </a:prstClr>
                </a:glow>
              </a:effectLst>
              <a:latin typeface="KZ Cooper" panose="02000503000000020004" pitchFamily="2" charset="0"/>
            </a:endParaRPr>
          </a:p>
        </p:txBody>
      </p:sp>
      <p:pic>
        <p:nvPicPr>
          <p:cNvPr id="38" name="Picture 10" descr="Picture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441" l="2300" r="100000"/>
                    </a14:imgEffect>
                  </a14:imgLayer>
                </a14:imgProps>
              </a:ext>
              <a:ext uri="{28A0092B-C50C-407E-A947-70E740481C1C}">
                <a14:useLocalDpi xmlns:a14="http://schemas.microsoft.com/office/drawing/2010/main" val="0"/>
              </a:ext>
            </a:extLst>
          </a:blip>
          <a:srcRect b="9474"/>
          <a:stretch/>
        </p:blipFill>
        <p:spPr bwMode="auto">
          <a:xfrm>
            <a:off x="6822938" y="3248695"/>
            <a:ext cx="639219" cy="5196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Picture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441" l="2300" r="100000"/>
                    </a14:imgEffect>
                  </a14:imgLayer>
                </a14:imgProps>
              </a:ext>
              <a:ext uri="{28A0092B-C50C-407E-A947-70E740481C1C}">
                <a14:useLocalDpi xmlns:a14="http://schemas.microsoft.com/office/drawing/2010/main" val="0"/>
              </a:ext>
            </a:extLst>
          </a:blip>
          <a:srcRect b="9474"/>
          <a:stretch/>
        </p:blipFill>
        <p:spPr bwMode="auto">
          <a:xfrm>
            <a:off x="7337801" y="3695020"/>
            <a:ext cx="639219" cy="5196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Picture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441" l="2300" r="100000"/>
                    </a14:imgEffect>
                  </a14:imgLayer>
                </a14:imgProps>
              </a:ext>
              <a:ext uri="{28A0092B-C50C-407E-A947-70E740481C1C}">
                <a14:useLocalDpi xmlns:a14="http://schemas.microsoft.com/office/drawing/2010/main" val="0"/>
              </a:ext>
            </a:extLst>
          </a:blip>
          <a:srcRect b="9474"/>
          <a:stretch/>
        </p:blipFill>
        <p:spPr bwMode="auto">
          <a:xfrm>
            <a:off x="6265017" y="2713639"/>
            <a:ext cx="639219" cy="5196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Picture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441" l="2300" r="100000"/>
                    </a14:imgEffect>
                  </a14:imgLayer>
                </a14:imgProps>
              </a:ext>
              <a:ext uri="{28A0092B-C50C-407E-A947-70E740481C1C}">
                <a14:useLocalDpi xmlns:a14="http://schemas.microsoft.com/office/drawing/2010/main" val="0"/>
              </a:ext>
            </a:extLst>
          </a:blip>
          <a:srcRect b="9474"/>
          <a:stretch/>
        </p:blipFill>
        <p:spPr bwMode="auto">
          <a:xfrm>
            <a:off x="7977020" y="2532457"/>
            <a:ext cx="639219" cy="5196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Picture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441" l="2300" r="100000"/>
                    </a14:imgEffect>
                  </a14:imgLayer>
                </a14:imgProps>
              </a:ext>
              <a:ext uri="{28A0092B-C50C-407E-A947-70E740481C1C}">
                <a14:useLocalDpi xmlns:a14="http://schemas.microsoft.com/office/drawing/2010/main" val="0"/>
              </a:ext>
            </a:extLst>
          </a:blip>
          <a:srcRect b="9474"/>
          <a:stretch/>
        </p:blipFill>
        <p:spPr bwMode="auto">
          <a:xfrm>
            <a:off x="7562390" y="3086176"/>
            <a:ext cx="639219" cy="5196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Picture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441" l="2300" r="100000"/>
                    </a14:imgEffect>
                  </a14:imgLayer>
                </a14:imgProps>
              </a:ext>
              <a:ext uri="{28A0092B-C50C-407E-A947-70E740481C1C}">
                <a14:useLocalDpi xmlns:a14="http://schemas.microsoft.com/office/drawing/2010/main" val="0"/>
              </a:ext>
            </a:extLst>
          </a:blip>
          <a:srcRect b="9474"/>
          <a:stretch/>
        </p:blipFill>
        <p:spPr bwMode="auto">
          <a:xfrm>
            <a:off x="7657410" y="1933813"/>
            <a:ext cx="639219" cy="51963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Picture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441" l="2300" r="100000"/>
                    </a14:imgEffect>
                  </a14:imgLayer>
                </a14:imgProps>
              </a:ext>
              <a:ext uri="{28A0092B-C50C-407E-A947-70E740481C1C}">
                <a14:useLocalDpi xmlns:a14="http://schemas.microsoft.com/office/drawing/2010/main" val="0"/>
              </a:ext>
            </a:extLst>
          </a:blip>
          <a:srcRect b="9474"/>
          <a:stretch/>
        </p:blipFill>
        <p:spPr bwMode="auto">
          <a:xfrm>
            <a:off x="6887927" y="2246080"/>
            <a:ext cx="639219" cy="51963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Picture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441" l="2300" r="100000"/>
                    </a14:imgEffect>
                  </a14:imgLayer>
                </a14:imgProps>
              </a:ext>
              <a:ext uri="{28A0092B-C50C-407E-A947-70E740481C1C}">
                <a14:useLocalDpi xmlns:a14="http://schemas.microsoft.com/office/drawing/2010/main" val="0"/>
              </a:ext>
            </a:extLst>
          </a:blip>
          <a:srcRect b="9474"/>
          <a:stretch/>
        </p:blipFill>
        <p:spPr bwMode="auto">
          <a:xfrm>
            <a:off x="6904620" y="1469535"/>
            <a:ext cx="639219" cy="5196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Picture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441" l="2300" r="100000"/>
                    </a14:imgEffect>
                  </a14:imgLayer>
                </a14:imgProps>
              </a:ext>
              <a:ext uri="{28A0092B-C50C-407E-A947-70E740481C1C}">
                <a14:useLocalDpi xmlns:a14="http://schemas.microsoft.com/office/drawing/2010/main" val="0"/>
              </a:ext>
            </a:extLst>
          </a:blip>
          <a:srcRect b="9474"/>
          <a:stretch/>
        </p:blipFill>
        <p:spPr bwMode="auto">
          <a:xfrm>
            <a:off x="6237600" y="1837717"/>
            <a:ext cx="639219" cy="519635"/>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2921669" y="829744"/>
            <a:ext cx="3341942" cy="692497"/>
          </a:xfrm>
          <a:prstGeom prst="rect">
            <a:avLst/>
          </a:prstGeom>
          <a:noFill/>
        </p:spPr>
        <p:txBody>
          <a:bodyPr wrap="none" lIns="68580" tIns="34290" rIns="68580" bIns="34290">
            <a:spAutoFit/>
          </a:bodyPr>
          <a:lstStyle/>
          <a:p>
            <a:pPr algn="ctr" defTabSz="685800"/>
            <a:r>
              <a:rPr lang="ru-RU" sz="4050" dirty="0" err="1">
                <a:ln w="0">
                  <a:solidFill>
                    <a:sysClr val="windowText" lastClr="000000"/>
                  </a:solidFill>
                </a:ln>
                <a:solidFill>
                  <a:srgbClr val="FF0000"/>
                </a:solidFill>
                <a:effectLst>
                  <a:outerShdw blurRad="38100" dist="19050" dir="2700000" algn="tl" rotWithShape="0">
                    <a:prstClr val="black">
                      <a:alpha val="40000"/>
                    </a:prstClr>
                  </a:outerShdw>
                </a:effectLst>
                <a:latin typeface="KZ Cooper" panose="02000503000000020004" pitchFamily="2" charset="0"/>
              </a:rPr>
              <a:t>Кері</a:t>
            </a:r>
            <a:r>
              <a:rPr lang="ru-RU" sz="4050" dirty="0">
                <a:ln w="0">
                  <a:solidFill>
                    <a:sysClr val="windowText" lastClr="000000"/>
                  </a:solidFill>
                </a:ln>
                <a:solidFill>
                  <a:srgbClr val="FF0000"/>
                </a:solidFill>
                <a:effectLst>
                  <a:outerShdw blurRad="38100" dist="19050" dir="2700000" algn="tl" rotWithShape="0">
                    <a:prstClr val="black">
                      <a:alpha val="40000"/>
                    </a:prstClr>
                  </a:outerShdw>
                </a:effectLst>
                <a:latin typeface="KZ Cooper" panose="02000503000000020004" pitchFamily="2" charset="0"/>
              </a:rPr>
              <a:t> </a:t>
            </a:r>
            <a:r>
              <a:rPr lang="ru-RU" sz="4050" dirty="0" err="1">
                <a:ln w="0">
                  <a:solidFill>
                    <a:sysClr val="windowText" lastClr="000000"/>
                  </a:solidFill>
                </a:ln>
                <a:solidFill>
                  <a:srgbClr val="FF0000"/>
                </a:solidFill>
                <a:effectLst>
                  <a:outerShdw blurRad="38100" dist="19050" dir="2700000" algn="tl" rotWithShape="0">
                    <a:prstClr val="black">
                      <a:alpha val="40000"/>
                    </a:prstClr>
                  </a:outerShdw>
                </a:effectLst>
                <a:latin typeface="KZ Cooper" panose="02000503000000020004" pitchFamily="2" charset="0"/>
              </a:rPr>
              <a:t>байланыс</a:t>
            </a:r>
            <a:endParaRPr lang="ru-RU" sz="4050" dirty="0">
              <a:ln w="0">
                <a:solidFill>
                  <a:sysClr val="windowText" lastClr="000000"/>
                </a:solidFill>
              </a:ln>
              <a:solidFill>
                <a:srgbClr val="FF0000"/>
              </a:solidFill>
              <a:effectLst>
                <a:outerShdw blurRad="38100" dist="19050" dir="2700000" algn="tl" rotWithShape="0">
                  <a:prstClr val="black">
                    <a:alpha val="40000"/>
                  </a:prstClr>
                </a:outerShdw>
              </a:effectLst>
              <a:latin typeface="KZ Cooper" panose="02000503000000020004" pitchFamily="2" charset="0"/>
            </a:endParaRPr>
          </a:p>
        </p:txBody>
      </p:sp>
      <p:pic>
        <p:nvPicPr>
          <p:cNvPr id="48" name="Рисунок 47"/>
          <p:cNvPicPr>
            <a:picLocks noChangeAspect="1"/>
          </p:cNvPicPr>
          <p:nvPr/>
        </p:nvPicPr>
        <p:blipFill>
          <a:blip r:embed="rId9"/>
          <a:stretch>
            <a:fillRect/>
          </a:stretch>
        </p:blipFill>
        <p:spPr>
          <a:xfrm>
            <a:off x="-189559" y="2028271"/>
            <a:ext cx="1042506" cy="695004"/>
          </a:xfrm>
          <a:prstGeom prst="rect">
            <a:avLst/>
          </a:prstGeom>
        </p:spPr>
      </p:pic>
      <p:pic>
        <p:nvPicPr>
          <p:cNvPr id="49" name="Рисунок 48"/>
          <p:cNvPicPr>
            <a:picLocks noChangeAspect="1"/>
          </p:cNvPicPr>
          <p:nvPr/>
        </p:nvPicPr>
        <p:blipFill>
          <a:blip r:embed="rId9"/>
          <a:stretch>
            <a:fillRect/>
          </a:stretch>
        </p:blipFill>
        <p:spPr>
          <a:xfrm>
            <a:off x="261447" y="1005370"/>
            <a:ext cx="1042506" cy="695004"/>
          </a:xfrm>
          <a:prstGeom prst="rect">
            <a:avLst/>
          </a:prstGeom>
        </p:spPr>
      </p:pic>
      <p:pic>
        <p:nvPicPr>
          <p:cNvPr id="50" name="Рисунок 49"/>
          <p:cNvPicPr>
            <a:picLocks noChangeAspect="1"/>
          </p:cNvPicPr>
          <p:nvPr/>
        </p:nvPicPr>
        <p:blipFill>
          <a:blip r:embed="rId9"/>
          <a:stretch>
            <a:fillRect/>
          </a:stretch>
        </p:blipFill>
        <p:spPr>
          <a:xfrm>
            <a:off x="1928516" y="3785169"/>
            <a:ext cx="1042506" cy="695004"/>
          </a:xfrm>
          <a:prstGeom prst="rect">
            <a:avLst/>
          </a:prstGeom>
        </p:spPr>
      </p:pic>
      <p:pic>
        <p:nvPicPr>
          <p:cNvPr id="51" name="Рисунок 50"/>
          <p:cNvPicPr>
            <a:picLocks noChangeAspect="1"/>
          </p:cNvPicPr>
          <p:nvPr/>
        </p:nvPicPr>
        <p:blipFill>
          <a:blip r:embed="rId9"/>
          <a:stretch>
            <a:fillRect/>
          </a:stretch>
        </p:blipFill>
        <p:spPr>
          <a:xfrm>
            <a:off x="-82746" y="3806618"/>
            <a:ext cx="1042506" cy="695004"/>
          </a:xfrm>
          <a:prstGeom prst="rect">
            <a:avLst/>
          </a:prstGeom>
        </p:spPr>
      </p:pic>
      <p:pic>
        <p:nvPicPr>
          <p:cNvPr id="52" name="Рисунок 51"/>
          <p:cNvPicPr>
            <a:picLocks noChangeAspect="1"/>
          </p:cNvPicPr>
          <p:nvPr/>
        </p:nvPicPr>
        <p:blipFill>
          <a:blip r:embed="rId9"/>
          <a:stretch>
            <a:fillRect/>
          </a:stretch>
        </p:blipFill>
        <p:spPr>
          <a:xfrm>
            <a:off x="2210714" y="2714405"/>
            <a:ext cx="1042506" cy="695004"/>
          </a:xfrm>
          <a:prstGeom prst="rect">
            <a:avLst/>
          </a:prstGeom>
        </p:spPr>
      </p:pic>
      <p:pic>
        <p:nvPicPr>
          <p:cNvPr id="53" name="Рисунок 52"/>
          <p:cNvPicPr>
            <a:picLocks noChangeAspect="1"/>
          </p:cNvPicPr>
          <p:nvPr/>
        </p:nvPicPr>
        <p:blipFill>
          <a:blip r:embed="rId9"/>
          <a:stretch>
            <a:fillRect/>
          </a:stretch>
        </p:blipFill>
        <p:spPr>
          <a:xfrm>
            <a:off x="1370941" y="1080355"/>
            <a:ext cx="1042506" cy="695004"/>
          </a:xfrm>
          <a:prstGeom prst="rect">
            <a:avLst/>
          </a:prstGeom>
        </p:spPr>
      </p:pic>
    </p:spTree>
    <p:extLst>
      <p:ext uri="{BB962C8B-B14F-4D97-AF65-F5344CB8AC3E}">
        <p14:creationId xmlns:p14="http://schemas.microsoft.com/office/powerpoint/2010/main" val="1197395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500"/>
                                        <p:tgtEl>
                                          <p:spTgt spid="4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500"/>
                                        <p:tgtEl>
                                          <p:spTgt spid="5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500"/>
                                        <p:tgtEl>
                                          <p:spTgt spid="5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fade">
                                      <p:cBhvr>
                                        <p:cTn id="102" dur="500"/>
                                        <p:tgtEl>
                                          <p:spTgt spid="52"/>
                                        </p:tgtEl>
                                      </p:cBhvr>
                                    </p:animEffect>
                                  </p:childTnLst>
                                </p:cTn>
                              </p:par>
                            </p:childTnLst>
                          </p:cTn>
                        </p:par>
                      </p:childTnLst>
                    </p:cTn>
                  </p:par>
                </p:childTnLst>
              </p:cTn>
              <p:nextCondLst>
                <p:cond evt="onClick" delay="0">
                  <p:tgtEl>
                    <p:spTgt spid="4"/>
                  </p:tgtEl>
                </p:cond>
              </p:nextCondLst>
            </p:seq>
            <p:seq concurrent="1" nextAc="seek">
              <p:cTn id="103" restart="whenNotActive" fill="hold" evtFilter="cancelBubble" nodeType="interactiveSeq">
                <p:stCondLst>
                  <p:cond evt="onClick" delay="0">
                    <p:tgtEl>
                      <p:spTgt spid="25"/>
                    </p:tgtEl>
                  </p:cond>
                </p:stCondLst>
                <p:endSync evt="end" delay="0">
                  <p:rtn val="all"/>
                </p:endSync>
                <p:childTnLst>
                  <p:par>
                    <p:cTn id="104" fill="hold">
                      <p:stCondLst>
                        <p:cond delay="0"/>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032"/>
                                        </p:tgtEl>
                                        <p:attrNameLst>
                                          <p:attrName>style.visibility</p:attrName>
                                        </p:attrNameLst>
                                      </p:cBhvr>
                                      <p:to>
                                        <p:strVal val="visible"/>
                                      </p:to>
                                    </p:set>
                                    <p:animEffect transition="in" filter="fade">
                                      <p:cBhvr>
                                        <p:cTn id="108" dur="500"/>
                                        <p:tgtEl>
                                          <p:spTgt spid="1032"/>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500"/>
                                        <p:tgtEl>
                                          <p:spTgt spid="26"/>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500"/>
                                        <p:tgtEl>
                                          <p:spTgt spid="27"/>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fade">
                                      <p:cBhvr>
                                        <p:cTn id="123" dur="500"/>
                                        <p:tgtEl>
                                          <p:spTgt spid="28"/>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fade">
                                      <p:cBhvr>
                                        <p:cTn id="128" dur="500"/>
                                        <p:tgtEl>
                                          <p:spTgt spid="3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fade">
                                      <p:cBhvr>
                                        <p:cTn id="133" dur="500"/>
                                        <p:tgtEl>
                                          <p:spTgt spid="30"/>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500"/>
                                        <p:tgtEl>
                                          <p:spTgt spid="29"/>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34"/>
                                        </p:tgtEl>
                                        <p:attrNameLst>
                                          <p:attrName>style.visibility</p:attrName>
                                        </p:attrNameLst>
                                      </p:cBhvr>
                                      <p:to>
                                        <p:strVal val="visible"/>
                                      </p:to>
                                    </p:set>
                                    <p:animEffect transition="in" filter="fade">
                                      <p:cBhvr>
                                        <p:cTn id="143" dur="500"/>
                                        <p:tgtEl>
                                          <p:spTgt spid="34"/>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32"/>
                                        </p:tgtEl>
                                        <p:attrNameLst>
                                          <p:attrName>style.visibility</p:attrName>
                                        </p:attrNameLst>
                                      </p:cBhvr>
                                      <p:to>
                                        <p:strVal val="visible"/>
                                      </p:to>
                                    </p:set>
                                    <p:animEffect transition="in" filter="fade">
                                      <p:cBhvr>
                                        <p:cTn id="148" dur="500"/>
                                        <p:tgtEl>
                                          <p:spTgt spid="32"/>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fade">
                                      <p:cBhvr>
                                        <p:cTn id="153" dur="500"/>
                                        <p:tgtEl>
                                          <p:spTgt spid="33"/>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500"/>
                                        <p:tgtEl>
                                          <p:spTgt spid="36"/>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35"/>
                                        </p:tgtEl>
                                        <p:attrNameLst>
                                          <p:attrName>style.visibility</p:attrName>
                                        </p:attrNameLst>
                                      </p:cBhvr>
                                      <p:to>
                                        <p:strVal val="visible"/>
                                      </p:to>
                                    </p:set>
                                    <p:animEffect transition="in" filter="fade">
                                      <p:cBhvr>
                                        <p:cTn id="163" dur="500"/>
                                        <p:tgtEl>
                                          <p:spTgt spid="35"/>
                                        </p:tgtEl>
                                      </p:cBhvr>
                                    </p:animEffect>
                                  </p:childTnLst>
                                </p:cTn>
                              </p:par>
                            </p:childTnLst>
                          </p:cTn>
                        </p:par>
                      </p:childTnLst>
                    </p:cTn>
                  </p:par>
                </p:childTnLst>
              </p:cTn>
              <p:nextCondLst>
                <p:cond evt="onClick" delay="0">
                  <p:tgtEl>
                    <p:spTgt spid="25"/>
                  </p:tgtEl>
                </p:cond>
              </p:nextCondLst>
            </p:seq>
            <p:seq concurrent="1" nextAc="seek">
              <p:cTn id="164" restart="whenNotActive" fill="hold" evtFilter="cancelBubble" nodeType="interactiveSeq">
                <p:stCondLst>
                  <p:cond evt="onClick" delay="0">
                    <p:tgtEl>
                      <p:spTgt spid="37"/>
                    </p:tgtEl>
                  </p:cond>
                </p:stCondLst>
                <p:endSync evt="end" delay="0">
                  <p:rtn val="all"/>
                </p:endSync>
                <p:childTnLst>
                  <p:par>
                    <p:cTn id="165" fill="hold">
                      <p:stCondLst>
                        <p:cond delay="0"/>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1034"/>
                                        </p:tgtEl>
                                        <p:attrNameLst>
                                          <p:attrName>style.visibility</p:attrName>
                                        </p:attrNameLst>
                                      </p:cBhvr>
                                      <p:to>
                                        <p:strVal val="visible"/>
                                      </p:to>
                                    </p:set>
                                    <p:animEffect transition="in" filter="fade">
                                      <p:cBhvr>
                                        <p:cTn id="169" dur="500"/>
                                        <p:tgtEl>
                                          <p:spTgt spid="1034"/>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39"/>
                                        </p:tgtEl>
                                        <p:attrNameLst>
                                          <p:attrName>style.visibility</p:attrName>
                                        </p:attrNameLst>
                                      </p:cBhvr>
                                      <p:to>
                                        <p:strVal val="visible"/>
                                      </p:to>
                                    </p:set>
                                    <p:animEffect transition="in" filter="fade">
                                      <p:cBhvr>
                                        <p:cTn id="174" dur="500"/>
                                        <p:tgtEl>
                                          <p:spTgt spid="39"/>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38"/>
                                        </p:tgtEl>
                                        <p:attrNameLst>
                                          <p:attrName>style.visibility</p:attrName>
                                        </p:attrNameLst>
                                      </p:cBhvr>
                                      <p:to>
                                        <p:strVal val="visible"/>
                                      </p:to>
                                    </p:set>
                                    <p:animEffect transition="in" filter="fade">
                                      <p:cBhvr>
                                        <p:cTn id="179" dur="500"/>
                                        <p:tgtEl>
                                          <p:spTgt spid="38"/>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nodeType="clickEffect">
                                  <p:stCondLst>
                                    <p:cond delay="0"/>
                                  </p:stCondLst>
                                  <p:childTnLst>
                                    <p:set>
                                      <p:cBhvr>
                                        <p:cTn id="183" dur="1" fill="hold">
                                          <p:stCondLst>
                                            <p:cond delay="0"/>
                                          </p:stCondLst>
                                        </p:cTn>
                                        <p:tgtEl>
                                          <p:spTgt spid="40"/>
                                        </p:tgtEl>
                                        <p:attrNameLst>
                                          <p:attrName>style.visibility</p:attrName>
                                        </p:attrNameLst>
                                      </p:cBhvr>
                                      <p:to>
                                        <p:strVal val="visible"/>
                                      </p:to>
                                    </p:set>
                                    <p:animEffect transition="in" filter="fade">
                                      <p:cBhvr>
                                        <p:cTn id="184" dur="500"/>
                                        <p:tgtEl>
                                          <p:spTgt spid="40"/>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42"/>
                                        </p:tgtEl>
                                        <p:attrNameLst>
                                          <p:attrName>style.visibility</p:attrName>
                                        </p:attrNameLst>
                                      </p:cBhvr>
                                      <p:to>
                                        <p:strVal val="visible"/>
                                      </p:to>
                                    </p:set>
                                    <p:animEffect transition="in" filter="fade">
                                      <p:cBhvr>
                                        <p:cTn id="189" dur="500"/>
                                        <p:tgtEl>
                                          <p:spTgt spid="42"/>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nodeType="clickEffect">
                                  <p:stCondLst>
                                    <p:cond delay="0"/>
                                  </p:stCondLst>
                                  <p:childTnLst>
                                    <p:set>
                                      <p:cBhvr>
                                        <p:cTn id="193" dur="1" fill="hold">
                                          <p:stCondLst>
                                            <p:cond delay="0"/>
                                          </p:stCondLst>
                                        </p:cTn>
                                        <p:tgtEl>
                                          <p:spTgt spid="41"/>
                                        </p:tgtEl>
                                        <p:attrNameLst>
                                          <p:attrName>style.visibility</p:attrName>
                                        </p:attrNameLst>
                                      </p:cBhvr>
                                      <p:to>
                                        <p:strVal val="visible"/>
                                      </p:to>
                                    </p:set>
                                    <p:animEffect transition="in" filter="fade">
                                      <p:cBhvr>
                                        <p:cTn id="194" dur="500"/>
                                        <p:tgtEl>
                                          <p:spTgt spid="41"/>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500"/>
                                        <p:tgtEl>
                                          <p:spTgt spid="43"/>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44"/>
                                        </p:tgtEl>
                                        <p:attrNameLst>
                                          <p:attrName>style.visibility</p:attrName>
                                        </p:attrNameLst>
                                      </p:cBhvr>
                                      <p:to>
                                        <p:strVal val="visible"/>
                                      </p:to>
                                    </p:set>
                                    <p:animEffect transition="in" filter="fade">
                                      <p:cBhvr>
                                        <p:cTn id="204" dur="500"/>
                                        <p:tgtEl>
                                          <p:spTgt spid="44"/>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45"/>
                                        </p:tgtEl>
                                        <p:attrNameLst>
                                          <p:attrName>style.visibility</p:attrName>
                                        </p:attrNameLst>
                                      </p:cBhvr>
                                      <p:to>
                                        <p:strVal val="visible"/>
                                      </p:to>
                                    </p:set>
                                    <p:animEffect transition="in" filter="fade">
                                      <p:cBhvr>
                                        <p:cTn id="209" dur="500"/>
                                        <p:tgtEl>
                                          <p:spTgt spid="45"/>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nodeType="clickEffect">
                                  <p:stCondLst>
                                    <p:cond delay="0"/>
                                  </p:stCondLst>
                                  <p:childTnLst>
                                    <p:set>
                                      <p:cBhvr>
                                        <p:cTn id="213" dur="1" fill="hold">
                                          <p:stCondLst>
                                            <p:cond delay="0"/>
                                          </p:stCondLst>
                                        </p:cTn>
                                        <p:tgtEl>
                                          <p:spTgt spid="46"/>
                                        </p:tgtEl>
                                        <p:attrNameLst>
                                          <p:attrName>style.visibility</p:attrName>
                                        </p:attrNameLst>
                                      </p:cBhvr>
                                      <p:to>
                                        <p:strVal val="visible"/>
                                      </p:to>
                                    </p:set>
                                    <p:animEffect transition="in" filter="fade">
                                      <p:cBhvr>
                                        <p:cTn id="214" dur="500"/>
                                        <p:tgtEl>
                                          <p:spTgt spid="46"/>
                                        </p:tgtEl>
                                      </p:cBhvr>
                                    </p:animEffect>
                                  </p:childTnLst>
                                </p:cTn>
                              </p:par>
                            </p:childTnLst>
                          </p:cTn>
                        </p:par>
                      </p:childTnLst>
                    </p:cTn>
                  </p:par>
                </p:childTnLst>
              </p:cTn>
              <p:nextCondLst>
                <p:cond evt="onClick" delay="0">
                  <p:tgtEl>
                    <p:spTgt spid="3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2F2A76-F41B-F9E8-31A5-40FE43B30DC4}"/>
              </a:ext>
            </a:extLst>
          </p:cNvPr>
          <p:cNvSpPr>
            <a:spLocks noGrp="1"/>
          </p:cNvSpPr>
          <p:nvPr>
            <p:ph type="ctrTitle"/>
          </p:nvPr>
        </p:nvSpPr>
        <p:spPr>
          <a:xfrm>
            <a:off x="539552" y="1556792"/>
            <a:ext cx="7772400" cy="1470025"/>
          </a:xfrm>
        </p:spPr>
        <p:txBody>
          <a:bodyPr/>
          <a:lstStyle/>
          <a:p>
            <a:r>
              <a:rPr lang="kk-KZ" b="1" i="1" dirty="0">
                <a:solidFill>
                  <a:schemeClr val="bg1"/>
                </a:solidFill>
                <a:latin typeface="Times New Roman" panose="02020603050405020304" pitchFamily="18" charset="0"/>
                <a:cs typeface="Times New Roman" panose="02020603050405020304" pitchFamily="18" charset="0"/>
              </a:rPr>
              <a:t>   Есептеу техникасының тарихы</a:t>
            </a:r>
            <a:endParaRPr lang="ru-KZ" b="1" i="1" dirty="0">
              <a:solidFill>
                <a:schemeClr val="bg1"/>
              </a:solidFill>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B5A682F0-E187-677B-517E-A786BAA1D826}"/>
              </a:ext>
            </a:extLst>
          </p:cNvPr>
          <p:cNvSpPr>
            <a:spLocks noGrp="1"/>
          </p:cNvSpPr>
          <p:nvPr>
            <p:ph type="subTitle" idx="1"/>
          </p:nvPr>
        </p:nvSpPr>
        <p:spPr>
          <a:xfrm>
            <a:off x="755576" y="3284984"/>
            <a:ext cx="6832848" cy="1752600"/>
          </a:xfrm>
        </p:spPr>
        <p:txBody>
          <a:bodyPr>
            <a:normAutofit fontScale="70000" lnSpcReduction="20000"/>
          </a:bodyPr>
          <a:lstStyle/>
          <a:p>
            <a:r>
              <a:rPr lang="ru-KZ" dirty="0">
                <a:solidFill>
                  <a:schemeClr val="bg1"/>
                </a:solidFill>
                <a:latin typeface="Times New Roman" panose="02020603050405020304" pitchFamily="18" charset="0"/>
                <a:cs typeface="Times New Roman" panose="02020603050405020304" pitchFamily="18" charset="0"/>
              </a:rPr>
              <a:t>- </a:t>
            </a:r>
            <a:r>
              <a:rPr lang="ru-KZ" dirty="0" err="1">
                <a:solidFill>
                  <a:schemeClr val="bg1"/>
                </a:solidFill>
                <a:latin typeface="Times New Roman" panose="02020603050405020304" pitchFamily="18" charset="0"/>
                <a:cs typeface="Times New Roman" panose="02020603050405020304" pitchFamily="18" charset="0"/>
              </a:rPr>
              <a:t>Компьютердің</a:t>
            </a:r>
            <a:r>
              <a:rPr lang="ru-KZ" dirty="0">
                <a:solidFill>
                  <a:schemeClr val="bg1"/>
                </a:solidFill>
                <a:latin typeface="Times New Roman" panose="02020603050405020304" pitchFamily="18" charset="0"/>
                <a:cs typeface="Times New Roman" panose="02020603050405020304" pitchFamily="18" charset="0"/>
              </a:rPr>
              <a:t> даму </a:t>
            </a:r>
            <a:r>
              <a:rPr lang="ru-KZ" dirty="0" err="1">
                <a:solidFill>
                  <a:schemeClr val="bg1"/>
                </a:solidFill>
                <a:latin typeface="Times New Roman" panose="02020603050405020304" pitchFamily="18" charset="0"/>
                <a:cs typeface="Times New Roman" panose="02020603050405020304" pitchFamily="18" charset="0"/>
              </a:rPr>
              <a:t>кезеңдерін</a:t>
            </a:r>
            <a:r>
              <a:rPr lang="ru-KZ" dirty="0">
                <a:solidFill>
                  <a:schemeClr val="bg1"/>
                </a:solidFill>
                <a:latin typeface="Times New Roman" panose="02020603050405020304" pitchFamily="18" charset="0"/>
                <a:cs typeface="Times New Roman" panose="02020603050405020304" pitchFamily="18" charset="0"/>
              </a:rPr>
              <a:t> </a:t>
            </a:r>
            <a:r>
              <a:rPr lang="ru-KZ" dirty="0" err="1">
                <a:solidFill>
                  <a:schemeClr val="bg1"/>
                </a:solidFill>
                <a:latin typeface="Times New Roman" panose="02020603050405020304" pitchFamily="18" charset="0"/>
                <a:cs typeface="Times New Roman" panose="02020603050405020304" pitchFamily="18" charset="0"/>
              </a:rPr>
              <a:t>сипаттай</a:t>
            </a:r>
            <a:r>
              <a:rPr lang="ru-KZ" dirty="0">
                <a:solidFill>
                  <a:schemeClr val="bg1"/>
                </a:solidFill>
                <a:latin typeface="Times New Roman" panose="02020603050405020304" pitchFamily="18" charset="0"/>
                <a:cs typeface="Times New Roman" panose="02020603050405020304" pitchFamily="18" charset="0"/>
              </a:rPr>
              <a:t> </a:t>
            </a:r>
            <a:r>
              <a:rPr lang="ru-KZ" dirty="0" err="1">
                <a:solidFill>
                  <a:schemeClr val="bg1"/>
                </a:solidFill>
                <a:latin typeface="Times New Roman" panose="02020603050405020304" pitchFamily="18" charset="0"/>
                <a:cs typeface="Times New Roman" panose="02020603050405020304" pitchFamily="18" charset="0"/>
              </a:rPr>
              <a:t>алады</a:t>
            </a:r>
            <a:r>
              <a:rPr lang="ru-KZ" dirty="0">
                <a:solidFill>
                  <a:schemeClr val="bg1"/>
                </a:solidFill>
                <a:latin typeface="Times New Roman" panose="02020603050405020304" pitchFamily="18" charset="0"/>
                <a:cs typeface="Times New Roman" panose="02020603050405020304" pitchFamily="18" charset="0"/>
              </a:rPr>
              <a:t>;</a:t>
            </a:r>
          </a:p>
          <a:p>
            <a:r>
              <a:rPr lang="ru-KZ" dirty="0">
                <a:solidFill>
                  <a:schemeClr val="bg1"/>
                </a:solidFill>
                <a:latin typeface="Times New Roman" panose="02020603050405020304" pitchFamily="18" charset="0"/>
                <a:cs typeface="Times New Roman" panose="02020603050405020304" pitchFamily="18" charset="0"/>
              </a:rPr>
              <a:t>-</a:t>
            </a:r>
            <a:r>
              <a:rPr lang="ru-KZ" dirty="0" err="1">
                <a:solidFill>
                  <a:schemeClr val="bg1"/>
                </a:solidFill>
                <a:latin typeface="Times New Roman" panose="02020603050405020304" pitchFamily="18" charset="0"/>
                <a:cs typeface="Times New Roman" panose="02020603050405020304" pitchFamily="18" charset="0"/>
              </a:rPr>
              <a:t>Есептеу</a:t>
            </a:r>
            <a:r>
              <a:rPr lang="ru-KZ" dirty="0">
                <a:solidFill>
                  <a:schemeClr val="bg1"/>
                </a:solidFill>
                <a:latin typeface="Times New Roman" panose="02020603050405020304" pitchFamily="18" charset="0"/>
                <a:cs typeface="Times New Roman" panose="02020603050405020304" pitchFamily="18" charset="0"/>
              </a:rPr>
              <a:t> </a:t>
            </a:r>
            <a:r>
              <a:rPr lang="ru-KZ" dirty="0" err="1">
                <a:solidFill>
                  <a:schemeClr val="bg1"/>
                </a:solidFill>
                <a:latin typeface="Times New Roman" panose="02020603050405020304" pitchFamily="18" charset="0"/>
                <a:cs typeface="Times New Roman" panose="02020603050405020304" pitchFamily="18" charset="0"/>
              </a:rPr>
              <a:t>техникасының</a:t>
            </a:r>
            <a:r>
              <a:rPr lang="ru-KZ" dirty="0">
                <a:solidFill>
                  <a:schemeClr val="bg1"/>
                </a:solidFill>
                <a:latin typeface="Times New Roman" panose="02020603050405020304" pitchFamily="18" charset="0"/>
                <a:cs typeface="Times New Roman" panose="02020603050405020304" pitchFamily="18" charset="0"/>
              </a:rPr>
              <a:t> </a:t>
            </a:r>
            <a:r>
              <a:rPr lang="ru-KZ" dirty="0" err="1">
                <a:solidFill>
                  <a:schemeClr val="bg1"/>
                </a:solidFill>
                <a:latin typeface="Times New Roman" panose="02020603050405020304" pitchFamily="18" charset="0"/>
                <a:cs typeface="Times New Roman" panose="02020603050405020304" pitchFamily="18" charset="0"/>
              </a:rPr>
              <a:t>негізгі</a:t>
            </a:r>
            <a:r>
              <a:rPr lang="ru-KZ" dirty="0">
                <a:solidFill>
                  <a:schemeClr val="bg1"/>
                </a:solidFill>
                <a:latin typeface="Times New Roman" panose="02020603050405020304" pitchFamily="18" charset="0"/>
                <a:cs typeface="Times New Roman" panose="02020603050405020304" pitchFamily="18" charset="0"/>
              </a:rPr>
              <a:t> </a:t>
            </a:r>
            <a:r>
              <a:rPr lang="ru-KZ" dirty="0" err="1">
                <a:solidFill>
                  <a:schemeClr val="bg1"/>
                </a:solidFill>
                <a:latin typeface="Times New Roman" panose="02020603050405020304" pitchFamily="18" charset="0"/>
                <a:cs typeface="Times New Roman" panose="02020603050405020304" pitchFamily="18" charset="0"/>
              </a:rPr>
              <a:t>буындарын</a:t>
            </a:r>
            <a:r>
              <a:rPr lang="ru-KZ" dirty="0">
                <a:solidFill>
                  <a:schemeClr val="bg1"/>
                </a:solidFill>
                <a:latin typeface="Times New Roman" panose="02020603050405020304" pitchFamily="18" charset="0"/>
                <a:cs typeface="Times New Roman" panose="02020603050405020304" pitchFamily="18" charset="0"/>
              </a:rPr>
              <a:t> </a:t>
            </a:r>
            <a:r>
              <a:rPr lang="ru-KZ" dirty="0" err="1">
                <a:solidFill>
                  <a:schemeClr val="bg1"/>
                </a:solidFill>
                <a:latin typeface="Times New Roman" panose="02020603050405020304" pitchFamily="18" charset="0"/>
                <a:cs typeface="Times New Roman" panose="02020603050405020304" pitchFamily="18" charset="0"/>
              </a:rPr>
              <a:t>салыстырады</a:t>
            </a:r>
            <a:r>
              <a:rPr lang="ru-KZ" dirty="0">
                <a:solidFill>
                  <a:schemeClr val="bg1"/>
                </a:solidFill>
                <a:latin typeface="Times New Roman" panose="02020603050405020304" pitchFamily="18" charset="0"/>
                <a:cs typeface="Times New Roman" panose="02020603050405020304" pitchFamily="18" charset="0"/>
              </a:rPr>
              <a:t>;</a:t>
            </a:r>
          </a:p>
          <a:p>
            <a:r>
              <a:rPr lang="ru-KZ" dirty="0">
                <a:solidFill>
                  <a:schemeClr val="bg1"/>
                </a:solidFill>
                <a:latin typeface="Times New Roman" panose="02020603050405020304" pitchFamily="18" charset="0"/>
                <a:cs typeface="Times New Roman" panose="02020603050405020304" pitchFamily="18" charset="0"/>
              </a:rPr>
              <a:t>-</a:t>
            </a:r>
            <a:r>
              <a:rPr lang="ru-KZ" dirty="0" err="1">
                <a:solidFill>
                  <a:schemeClr val="bg1"/>
                </a:solidFill>
                <a:latin typeface="Times New Roman" panose="02020603050405020304" pitchFamily="18" charset="0"/>
                <a:cs typeface="Times New Roman" panose="02020603050405020304" pitchFamily="18" charset="0"/>
              </a:rPr>
              <a:t>Қазіргі</a:t>
            </a:r>
            <a:r>
              <a:rPr lang="ru-KZ" dirty="0">
                <a:solidFill>
                  <a:schemeClr val="bg1"/>
                </a:solidFill>
                <a:latin typeface="Times New Roman" panose="02020603050405020304" pitchFamily="18" charset="0"/>
                <a:cs typeface="Times New Roman" panose="02020603050405020304" pitchFamily="18" charset="0"/>
              </a:rPr>
              <a:t> </a:t>
            </a:r>
            <a:r>
              <a:rPr lang="ru-KZ" dirty="0" err="1">
                <a:solidFill>
                  <a:schemeClr val="bg1"/>
                </a:solidFill>
                <a:latin typeface="Times New Roman" panose="02020603050405020304" pitchFamily="18" charset="0"/>
                <a:cs typeface="Times New Roman" panose="02020603050405020304" pitchFamily="18" charset="0"/>
              </a:rPr>
              <a:t>технологиялардың</a:t>
            </a:r>
            <a:r>
              <a:rPr lang="ru-KZ" dirty="0">
                <a:solidFill>
                  <a:schemeClr val="bg1"/>
                </a:solidFill>
                <a:latin typeface="Times New Roman" panose="02020603050405020304" pitchFamily="18" charset="0"/>
                <a:cs typeface="Times New Roman" panose="02020603050405020304" pitchFamily="18" charset="0"/>
              </a:rPr>
              <a:t> даму </a:t>
            </a:r>
            <a:r>
              <a:rPr lang="ru-KZ" dirty="0" err="1">
                <a:solidFill>
                  <a:schemeClr val="bg1"/>
                </a:solidFill>
                <a:latin typeface="Times New Roman" panose="02020603050405020304" pitchFamily="18" charset="0"/>
                <a:cs typeface="Times New Roman" panose="02020603050405020304" pitchFamily="18" charset="0"/>
              </a:rPr>
              <a:t>бағытын</a:t>
            </a:r>
            <a:r>
              <a:rPr lang="ru-KZ" dirty="0">
                <a:solidFill>
                  <a:schemeClr val="bg1"/>
                </a:solidFill>
                <a:latin typeface="Times New Roman" panose="02020603050405020304" pitchFamily="18" charset="0"/>
                <a:cs typeface="Times New Roman" panose="02020603050405020304" pitchFamily="18" charset="0"/>
              </a:rPr>
              <a:t> </a:t>
            </a:r>
            <a:r>
              <a:rPr lang="ru-KZ" dirty="0" err="1">
                <a:solidFill>
                  <a:schemeClr val="bg1"/>
                </a:solidFill>
                <a:latin typeface="Times New Roman" panose="02020603050405020304" pitchFamily="18" charset="0"/>
                <a:cs typeface="Times New Roman" panose="02020603050405020304" pitchFamily="18" charset="0"/>
              </a:rPr>
              <a:t>болжайды</a:t>
            </a:r>
            <a:r>
              <a:rPr lang="ru-KZ"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9272440"/>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4551A-F64C-0214-76C3-9491A4241BC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2894BB-01E8-B656-A3C6-4DCEF99867F6}"/>
              </a:ext>
            </a:extLst>
          </p:cNvPr>
          <p:cNvSpPr>
            <a:spLocks noGrp="1"/>
          </p:cNvSpPr>
          <p:nvPr>
            <p:ph type="title"/>
          </p:nvPr>
        </p:nvSpPr>
        <p:spPr>
          <a:xfrm>
            <a:off x="755576" y="980728"/>
            <a:ext cx="7270576" cy="1362075"/>
          </a:xfrm>
        </p:spPr>
        <p:txBody>
          <a:bodyPr>
            <a:normAutofit fontScale="90000"/>
          </a:bodyPr>
          <a:lstStyle/>
          <a:p>
            <a:pPr>
              <a:buNone/>
            </a:pPr>
            <a:r>
              <a:rPr lang="kk-KZ" sz="3200" b="1" dirty="0">
                <a:solidFill>
                  <a:srgbClr val="FFFF00"/>
                </a:solidFill>
                <a:effectLst/>
                <a:latin typeface="Times New Roman" panose="02020603050405020304" pitchFamily="18" charset="0"/>
                <a:ea typeface="Times New Roman" panose="02020603050405020304" pitchFamily="18" charset="0"/>
              </a:rPr>
              <a:t>Өткенді қайталау: </a:t>
            </a:r>
            <a:br>
              <a:rPr lang="ru-KZ" sz="2800" dirty="0">
                <a:solidFill>
                  <a:srgbClr val="FFFF00"/>
                </a:solidFill>
                <a:effectLst/>
                <a:latin typeface="Times New Roman" panose="02020603050405020304" pitchFamily="18" charset="0"/>
                <a:ea typeface="Times New Roman" panose="02020603050405020304" pitchFamily="18" charset="0"/>
              </a:rPr>
            </a:br>
            <a:r>
              <a:rPr lang="kk-KZ" sz="3200" dirty="0">
                <a:solidFill>
                  <a:schemeClr val="bg1"/>
                </a:solidFill>
                <a:effectLst/>
                <a:latin typeface="Times New Roman" panose="02020603050405020304" pitchFamily="18" charset="0"/>
                <a:ea typeface="Times New Roman" panose="02020603050405020304" pitchFamily="18" charset="0"/>
              </a:rPr>
              <a:t>-</a:t>
            </a:r>
            <a:r>
              <a:rPr lang="kk-KZ" sz="2800" i="1" dirty="0">
                <a:solidFill>
                  <a:schemeClr val="bg1"/>
                </a:solidFill>
                <a:effectLst/>
                <a:latin typeface="Times New Roman" panose="02020603050405020304" pitchFamily="18" charset="0"/>
                <a:ea typeface="Times New Roman" panose="02020603050405020304" pitchFamily="18" charset="0"/>
              </a:rPr>
              <a:t>Эргономика дегеніміз не?</a:t>
            </a:r>
            <a:br>
              <a:rPr lang="ru-KZ" sz="2800" i="1" dirty="0">
                <a:solidFill>
                  <a:schemeClr val="bg1"/>
                </a:solidFill>
                <a:effectLst/>
                <a:latin typeface="Times New Roman" panose="02020603050405020304" pitchFamily="18" charset="0"/>
                <a:ea typeface="Times New Roman" panose="02020603050405020304" pitchFamily="18" charset="0"/>
              </a:rPr>
            </a:br>
            <a:r>
              <a:rPr lang="kk-KZ" sz="2800" i="1" dirty="0">
                <a:solidFill>
                  <a:schemeClr val="bg1"/>
                </a:solidFill>
                <a:effectLst/>
                <a:latin typeface="Times New Roman" panose="02020603050405020304" pitchFamily="18" charset="0"/>
                <a:ea typeface="Times New Roman" panose="02020603050405020304" pitchFamily="18" charset="0"/>
              </a:rPr>
              <a:t>- Эргономиканың негізгі мақсаты қандай?</a:t>
            </a:r>
            <a:br>
              <a:rPr lang="ru-KZ" sz="2800" i="1" dirty="0">
                <a:solidFill>
                  <a:schemeClr val="bg1"/>
                </a:solidFill>
                <a:effectLst/>
                <a:latin typeface="Times New Roman" panose="02020603050405020304" pitchFamily="18" charset="0"/>
                <a:ea typeface="Times New Roman" panose="02020603050405020304" pitchFamily="18" charset="0"/>
              </a:rPr>
            </a:br>
            <a:r>
              <a:rPr lang="kk-KZ" sz="2800" i="1" dirty="0">
                <a:solidFill>
                  <a:schemeClr val="bg1"/>
                </a:solidFill>
                <a:effectLst/>
                <a:latin typeface="Times New Roman" panose="02020603050405020304" pitchFamily="18" charset="0"/>
                <a:ea typeface="Times New Roman" panose="02020603050405020304" pitchFamily="18" charset="0"/>
              </a:rPr>
              <a:t>-  Компьютерде жұмыс істеу барысында эргономикалық талаптарды сақтамау қандай денсаулыққа зиян келтіреді?</a:t>
            </a:r>
            <a:br>
              <a:rPr lang="ru-KZ" sz="2800" i="1" dirty="0">
                <a:solidFill>
                  <a:schemeClr val="bg1"/>
                </a:solidFill>
                <a:effectLst/>
                <a:latin typeface="Times New Roman" panose="02020603050405020304" pitchFamily="18" charset="0"/>
                <a:ea typeface="Times New Roman" panose="02020603050405020304" pitchFamily="18" charset="0"/>
              </a:rPr>
            </a:br>
            <a:r>
              <a:rPr lang="kk-KZ" sz="2800" i="1" dirty="0">
                <a:solidFill>
                  <a:schemeClr val="bg1"/>
                </a:solidFill>
                <a:effectLst/>
                <a:latin typeface="Times New Roman" panose="02020603050405020304" pitchFamily="18" charset="0"/>
                <a:ea typeface="Times New Roman" panose="02020603050405020304" pitchFamily="18" charset="0"/>
              </a:rPr>
              <a:t>-Жұмыс орнын дұрыс ұйымдастырудың басты талаптары қандай?</a:t>
            </a:r>
            <a:br>
              <a:rPr lang="ru-KZ" sz="2800" i="1" dirty="0">
                <a:solidFill>
                  <a:schemeClr val="bg1"/>
                </a:solidFill>
                <a:effectLst/>
                <a:latin typeface="Times New Roman" panose="02020603050405020304" pitchFamily="18" charset="0"/>
                <a:ea typeface="Times New Roman" panose="02020603050405020304" pitchFamily="18" charset="0"/>
              </a:rPr>
            </a:br>
            <a:endParaRPr lang="ru-KZ" dirty="0"/>
          </a:p>
        </p:txBody>
      </p:sp>
    </p:spTree>
    <p:extLst>
      <p:ext uri="{BB962C8B-B14F-4D97-AF65-F5344CB8AC3E}">
        <p14:creationId xmlns:p14="http://schemas.microsoft.com/office/powerpoint/2010/main" val="1952857963"/>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52A21-00CC-8711-4DE7-90A1A2711C0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AC3215-6E70-00DA-D2C9-13671484833F}"/>
              </a:ext>
            </a:extLst>
          </p:cNvPr>
          <p:cNvSpPr>
            <a:spLocks noGrp="1"/>
          </p:cNvSpPr>
          <p:nvPr>
            <p:ph type="title"/>
          </p:nvPr>
        </p:nvSpPr>
        <p:spPr>
          <a:xfrm>
            <a:off x="755576" y="980728"/>
            <a:ext cx="7270576" cy="1362075"/>
          </a:xfrm>
        </p:spPr>
        <p:txBody>
          <a:bodyPr>
            <a:normAutofit fontScale="90000"/>
          </a:bodyPr>
          <a:lstStyle/>
          <a:p>
            <a:pPr algn="ctr">
              <a:buNone/>
            </a:pPr>
            <a:r>
              <a:rPr lang="kk-KZ" sz="3200" b="1" dirty="0">
                <a:solidFill>
                  <a:srgbClr val="FFFF00"/>
                </a:solidFill>
                <a:effectLst/>
                <a:latin typeface="Times New Roman" panose="02020603050405020304" pitchFamily="18" charset="0"/>
                <a:ea typeface="Times New Roman" panose="02020603050405020304" pitchFamily="18" charset="0"/>
              </a:rPr>
              <a:t> </a:t>
            </a:r>
            <a:br>
              <a:rPr lang="ru-KZ" sz="2800" dirty="0">
                <a:solidFill>
                  <a:srgbClr val="FFFF00"/>
                </a:solidFill>
                <a:effectLst/>
                <a:latin typeface="Times New Roman" panose="02020603050405020304" pitchFamily="18" charset="0"/>
                <a:ea typeface="Times New Roman" panose="02020603050405020304" pitchFamily="18" charset="0"/>
              </a:rPr>
            </a:br>
            <a:r>
              <a:rPr lang="kk-KZ" sz="3200" dirty="0">
                <a:solidFill>
                  <a:srgbClr val="FFFF00"/>
                </a:solidFill>
                <a:effectLst/>
                <a:latin typeface="Times New Roman" panose="02020603050405020304" pitchFamily="18" charset="0"/>
                <a:ea typeface="Times New Roman" panose="02020603050405020304" pitchFamily="18" charset="0"/>
              </a:rPr>
              <a:t>Ой қозғау:</a:t>
            </a:r>
            <a:br>
              <a:rPr lang="kk-KZ" sz="3200" dirty="0">
                <a:solidFill>
                  <a:srgbClr val="FFFF00"/>
                </a:solidFill>
                <a:effectLst/>
                <a:latin typeface="Times New Roman" panose="02020603050405020304" pitchFamily="18" charset="0"/>
                <a:ea typeface="Times New Roman" panose="02020603050405020304" pitchFamily="18" charset="0"/>
              </a:rPr>
            </a:br>
            <a:br>
              <a:rPr lang="kk-KZ" sz="3200" dirty="0">
                <a:solidFill>
                  <a:srgbClr val="FFFF00"/>
                </a:solidFill>
                <a:effectLst/>
                <a:latin typeface="Times New Roman" panose="02020603050405020304" pitchFamily="18" charset="0"/>
                <a:ea typeface="Times New Roman" panose="02020603050405020304" pitchFamily="18" charset="0"/>
              </a:rPr>
            </a:br>
            <a:r>
              <a:rPr lang="kk-KZ" sz="3200" dirty="0">
                <a:solidFill>
                  <a:schemeClr val="bg1"/>
                </a:solidFill>
                <a:effectLst/>
                <a:latin typeface="Times New Roman" panose="02020603050405020304" pitchFamily="18" charset="0"/>
                <a:ea typeface="Times New Roman" panose="02020603050405020304" pitchFamily="18" charset="0"/>
              </a:rPr>
              <a:t>«Сендердің </a:t>
            </a:r>
            <a:r>
              <a:rPr lang="kk-KZ" sz="3200" dirty="0" err="1">
                <a:solidFill>
                  <a:schemeClr val="bg1"/>
                </a:solidFill>
                <a:effectLst/>
                <a:latin typeface="Times New Roman" panose="02020603050405020304" pitchFamily="18" charset="0"/>
                <a:ea typeface="Times New Roman" panose="02020603050405020304" pitchFamily="18" charset="0"/>
              </a:rPr>
              <a:t>ойларыңша</a:t>
            </a:r>
            <a:r>
              <a:rPr lang="kk-KZ" sz="3200" dirty="0">
                <a:solidFill>
                  <a:schemeClr val="bg1"/>
                </a:solidFill>
                <a:effectLst/>
                <a:latin typeface="Times New Roman" panose="02020603050405020304" pitchFamily="18" charset="0"/>
                <a:ea typeface="Times New Roman" panose="02020603050405020304" pitchFamily="18" charset="0"/>
              </a:rPr>
              <a:t>, қазіргі компьютерлер қалай пайда болды?»</a:t>
            </a:r>
            <a:br>
              <a:rPr lang="kk-KZ" sz="3200" dirty="0">
                <a:solidFill>
                  <a:schemeClr val="bg1"/>
                </a:solidFill>
                <a:effectLst/>
                <a:latin typeface="Times New Roman" panose="02020603050405020304" pitchFamily="18" charset="0"/>
                <a:ea typeface="Times New Roman" panose="02020603050405020304" pitchFamily="18" charset="0"/>
              </a:rPr>
            </a:br>
            <a:endParaRPr lang="ru-KZ" dirty="0"/>
          </a:p>
        </p:txBody>
      </p:sp>
    </p:spTree>
    <p:extLst>
      <p:ext uri="{BB962C8B-B14F-4D97-AF65-F5344CB8AC3E}">
        <p14:creationId xmlns:p14="http://schemas.microsoft.com/office/powerpoint/2010/main" val="39474800"/>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6443DB-3DBD-E856-80F4-9E2249BF0B5C}"/>
              </a:ext>
            </a:extLst>
          </p:cNvPr>
          <p:cNvSpPr>
            <a:spLocks noGrp="1"/>
          </p:cNvSpPr>
          <p:nvPr>
            <p:ph type="title"/>
          </p:nvPr>
        </p:nvSpPr>
        <p:spPr>
          <a:xfrm>
            <a:off x="323528" y="836712"/>
            <a:ext cx="8229600" cy="1143000"/>
          </a:xfrm>
        </p:spPr>
        <p:txBody>
          <a:bodyPr>
            <a:normAutofit fontScale="90000"/>
          </a:bodyPr>
          <a:lstStyle/>
          <a:p>
            <a:br>
              <a:rPr lang="kk-KZ" dirty="0">
                <a:solidFill>
                  <a:schemeClr val="bg1"/>
                </a:solidFill>
                <a:latin typeface="Times New Roman" panose="02020603050405020304" pitchFamily="18" charset="0"/>
                <a:cs typeface="Times New Roman" panose="02020603050405020304" pitchFamily="18" charset="0"/>
              </a:rPr>
            </a:br>
            <a:br>
              <a:rPr lang="kk-KZ" dirty="0">
                <a:solidFill>
                  <a:schemeClr val="bg1"/>
                </a:solidFill>
                <a:latin typeface="Times New Roman" panose="02020603050405020304" pitchFamily="18" charset="0"/>
                <a:cs typeface="Times New Roman" panose="02020603050405020304" pitchFamily="18" charset="0"/>
              </a:rPr>
            </a:br>
            <a:br>
              <a:rPr lang="kk-KZ" dirty="0">
                <a:solidFill>
                  <a:schemeClr val="bg1"/>
                </a:solidFill>
                <a:latin typeface="Times New Roman" panose="02020603050405020304" pitchFamily="18" charset="0"/>
                <a:cs typeface="Times New Roman" panose="02020603050405020304" pitchFamily="18" charset="0"/>
              </a:rPr>
            </a:br>
            <a:r>
              <a:rPr lang="kk-KZ" dirty="0">
                <a:solidFill>
                  <a:schemeClr val="bg1"/>
                </a:solidFill>
                <a:latin typeface="Times New Roman" panose="02020603050405020304" pitchFamily="18" charset="0"/>
                <a:cs typeface="Times New Roman" panose="02020603050405020304" pitchFamily="18" charset="0"/>
              </a:rPr>
              <a:t>Жаңа материалды меңгеру</a:t>
            </a:r>
            <a:br>
              <a:rPr lang="kk-KZ" dirty="0">
                <a:solidFill>
                  <a:schemeClr val="bg1"/>
                </a:solidFill>
                <a:latin typeface="Times New Roman" panose="02020603050405020304" pitchFamily="18" charset="0"/>
                <a:cs typeface="Times New Roman" panose="02020603050405020304" pitchFamily="18" charset="0"/>
              </a:rPr>
            </a:br>
            <a:r>
              <a:rPr lang="en-US" dirty="0">
                <a:hlinkClick r:id="rId2"/>
              </a:rPr>
              <a:t>https://youtu.be/hMWcB5NhDpw</a:t>
            </a:r>
            <a:br>
              <a:rPr lang="kk-KZ" dirty="0"/>
            </a:br>
            <a:br>
              <a:rPr lang="kk-KZ" dirty="0"/>
            </a:br>
            <a:endParaRPr lang="ru-KZ" dirty="0">
              <a:solidFill>
                <a:schemeClr val="bg1"/>
              </a:solidFill>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75088C71-3310-01AA-0DFF-7A1B33FA8E47}"/>
              </a:ext>
            </a:extLst>
          </p:cNvPr>
          <p:cNvSpPr>
            <a:spLocks noGrp="1"/>
          </p:cNvSpPr>
          <p:nvPr>
            <p:ph idx="1"/>
          </p:nvPr>
        </p:nvSpPr>
        <p:spPr>
          <a:xfrm>
            <a:off x="611560" y="2564904"/>
            <a:ext cx="7704856" cy="4525963"/>
          </a:xfrm>
        </p:spPr>
        <p:txBody>
          <a:bodyPr/>
          <a:lstStyle/>
          <a:p>
            <a:pPr>
              <a:buNone/>
            </a:pPr>
            <a:endParaRPr lang="ru-KZ" sz="2800" dirty="0">
              <a:solidFill>
                <a:schemeClr val="bg1"/>
              </a:solidFill>
              <a:effectLst/>
              <a:latin typeface="Times New Roman" panose="02020603050405020304" pitchFamily="18" charset="0"/>
              <a:ea typeface="Times New Roman" panose="02020603050405020304" pitchFamily="18" charset="0"/>
            </a:endParaRPr>
          </a:p>
          <a:p>
            <a:endParaRPr lang="ru-KZ" dirty="0"/>
          </a:p>
        </p:txBody>
      </p:sp>
      <p:pic>
        <p:nvPicPr>
          <p:cNvPr id="4" name="Рисунок 3">
            <a:extLst>
              <a:ext uri="{FF2B5EF4-FFF2-40B4-BE49-F238E27FC236}">
                <a16:creationId xmlns:a16="http://schemas.microsoft.com/office/drawing/2014/main" id="{B252B38C-4619-88CE-4890-664BCEC03562}"/>
              </a:ext>
            </a:extLst>
          </p:cNvPr>
          <p:cNvPicPr>
            <a:picLocks noChangeAspect="1"/>
          </p:cNvPicPr>
          <p:nvPr/>
        </p:nvPicPr>
        <p:blipFill>
          <a:blip r:embed="rId3"/>
          <a:stretch>
            <a:fillRect/>
          </a:stretch>
        </p:blipFill>
        <p:spPr>
          <a:xfrm>
            <a:off x="432048" y="2567541"/>
            <a:ext cx="7884368" cy="1894383"/>
          </a:xfrm>
          <a:prstGeom prst="rect">
            <a:avLst/>
          </a:prstGeom>
        </p:spPr>
      </p:pic>
    </p:spTree>
    <p:extLst>
      <p:ext uri="{BB962C8B-B14F-4D97-AF65-F5344CB8AC3E}">
        <p14:creationId xmlns:p14="http://schemas.microsoft.com/office/powerpoint/2010/main" val="1267773530"/>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0901D-A01A-4E3A-40FB-A0D0467E253C}"/>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868462-EB0D-87E4-9416-D10BAF17CB84}"/>
              </a:ext>
            </a:extLst>
          </p:cNvPr>
          <p:cNvSpPr>
            <a:spLocks noGrp="1"/>
          </p:cNvSpPr>
          <p:nvPr>
            <p:ph type="title"/>
          </p:nvPr>
        </p:nvSpPr>
        <p:spPr>
          <a:xfrm>
            <a:off x="936712" y="980728"/>
            <a:ext cx="7270576" cy="1362075"/>
          </a:xfrm>
        </p:spPr>
        <p:txBody>
          <a:bodyPr>
            <a:normAutofit/>
          </a:bodyPr>
          <a:lstStyle/>
          <a:p>
            <a:pPr>
              <a:buNone/>
            </a:pPr>
            <a:br>
              <a:rPr lang="kk-KZ" sz="2700" dirty="0">
                <a:solidFill>
                  <a:schemeClr val="bg1"/>
                </a:solidFill>
              </a:rPr>
            </a:br>
            <a:endParaRPr lang="ru-KZ" dirty="0"/>
          </a:p>
        </p:txBody>
      </p:sp>
      <p:pic>
        <p:nvPicPr>
          <p:cNvPr id="5" name="Рисунок 4">
            <a:extLst>
              <a:ext uri="{FF2B5EF4-FFF2-40B4-BE49-F238E27FC236}">
                <a16:creationId xmlns:a16="http://schemas.microsoft.com/office/drawing/2014/main" id="{CFA5D221-E9D6-4CC5-D2DC-EB467A4F2729}"/>
              </a:ext>
            </a:extLst>
          </p:cNvPr>
          <p:cNvPicPr>
            <a:picLocks noChangeAspect="1"/>
          </p:cNvPicPr>
          <p:nvPr/>
        </p:nvPicPr>
        <p:blipFill>
          <a:blip r:embed="rId2"/>
          <a:stretch>
            <a:fillRect/>
          </a:stretch>
        </p:blipFill>
        <p:spPr>
          <a:xfrm>
            <a:off x="179512" y="274015"/>
            <a:ext cx="5184576" cy="3186052"/>
          </a:xfrm>
          <a:prstGeom prst="rect">
            <a:avLst/>
          </a:prstGeom>
        </p:spPr>
      </p:pic>
      <p:pic>
        <p:nvPicPr>
          <p:cNvPr id="9" name="Рисунок 8">
            <a:extLst>
              <a:ext uri="{FF2B5EF4-FFF2-40B4-BE49-F238E27FC236}">
                <a16:creationId xmlns:a16="http://schemas.microsoft.com/office/drawing/2014/main" id="{8DFE69AC-DF6D-C188-8A6C-54100568E034}"/>
              </a:ext>
            </a:extLst>
          </p:cNvPr>
          <p:cNvPicPr>
            <a:picLocks noChangeAspect="1"/>
          </p:cNvPicPr>
          <p:nvPr/>
        </p:nvPicPr>
        <p:blipFill>
          <a:blip r:embed="rId3"/>
          <a:stretch>
            <a:fillRect/>
          </a:stretch>
        </p:blipFill>
        <p:spPr>
          <a:xfrm>
            <a:off x="3074755" y="3476700"/>
            <a:ext cx="5492969" cy="3044489"/>
          </a:xfrm>
          <a:prstGeom prst="rect">
            <a:avLst/>
          </a:prstGeom>
        </p:spPr>
      </p:pic>
      <p:pic>
        <p:nvPicPr>
          <p:cNvPr id="11" name="Рисунок 10">
            <a:extLst>
              <a:ext uri="{FF2B5EF4-FFF2-40B4-BE49-F238E27FC236}">
                <a16:creationId xmlns:a16="http://schemas.microsoft.com/office/drawing/2014/main" id="{2593A9E2-0E94-446D-923A-5D4F1059B0BA}"/>
              </a:ext>
            </a:extLst>
          </p:cNvPr>
          <p:cNvPicPr>
            <a:picLocks noChangeAspect="1"/>
          </p:cNvPicPr>
          <p:nvPr/>
        </p:nvPicPr>
        <p:blipFill>
          <a:blip r:embed="rId4"/>
          <a:stretch>
            <a:fillRect/>
          </a:stretch>
        </p:blipFill>
        <p:spPr>
          <a:xfrm>
            <a:off x="179512" y="3430858"/>
            <a:ext cx="3143250" cy="876300"/>
          </a:xfrm>
          <a:prstGeom prst="rect">
            <a:avLst/>
          </a:prstGeom>
        </p:spPr>
      </p:pic>
      <p:sp>
        <p:nvSpPr>
          <p:cNvPr id="13" name="TextBox 12">
            <a:extLst>
              <a:ext uri="{FF2B5EF4-FFF2-40B4-BE49-F238E27FC236}">
                <a16:creationId xmlns:a16="http://schemas.microsoft.com/office/drawing/2014/main" id="{4BD65ED6-8A27-09E1-6AEF-CFBCEE713CFF}"/>
              </a:ext>
            </a:extLst>
          </p:cNvPr>
          <p:cNvSpPr txBox="1"/>
          <p:nvPr/>
        </p:nvSpPr>
        <p:spPr>
          <a:xfrm>
            <a:off x="5364088" y="1788103"/>
            <a:ext cx="3203636" cy="1477328"/>
          </a:xfrm>
          <a:prstGeom prst="rect">
            <a:avLst/>
          </a:prstGeom>
          <a:noFill/>
        </p:spPr>
        <p:txBody>
          <a:bodyPr wrap="square">
            <a:spAutoFit/>
          </a:bodyPr>
          <a:lstStyle/>
          <a:p>
            <a:pPr>
              <a:buNone/>
            </a:pPr>
            <a:r>
              <a:rPr lang="kk-KZ" b="1" i="1" dirty="0">
                <a:solidFill>
                  <a:srgbClr val="FF0000"/>
                </a:solidFill>
                <a:effectLst/>
                <a:latin typeface="Times New Roman" panose="02020603050405020304" pitchFamily="18" charset="0"/>
                <a:ea typeface="Calibri" panose="020F0502020204030204" pitchFamily="34" charset="0"/>
              </a:rPr>
              <a:t>Дескриптор:</a:t>
            </a:r>
            <a:endParaRPr lang="ru-KZ" dirty="0">
              <a:solidFill>
                <a:srgbClr val="FF0000"/>
              </a:solidFill>
              <a:effectLst/>
              <a:latin typeface="Times New Roman" panose="02020603050405020304" pitchFamily="18" charset="0"/>
              <a:ea typeface="Times New Roman" panose="02020603050405020304" pitchFamily="18" charset="0"/>
            </a:endParaRPr>
          </a:p>
          <a:p>
            <a:pPr>
              <a:buNone/>
            </a:pPr>
            <a:r>
              <a:rPr lang="kk-KZ" dirty="0">
                <a:solidFill>
                  <a:srgbClr val="FF0000"/>
                </a:solidFill>
                <a:effectLst/>
                <a:latin typeface="Times New Roman" panose="02020603050405020304" pitchFamily="18" charset="0"/>
                <a:ea typeface="Calibri" panose="020F0502020204030204" pitchFamily="34" charset="0"/>
              </a:rPr>
              <a:t>-Даму кезеңдерін дұрыс анықтайды 1 балл;</a:t>
            </a:r>
            <a:endParaRPr lang="ru-KZ" dirty="0">
              <a:solidFill>
                <a:srgbClr val="FF0000"/>
              </a:solidFill>
              <a:effectLst/>
              <a:latin typeface="Times New Roman" panose="02020603050405020304" pitchFamily="18" charset="0"/>
              <a:ea typeface="Times New Roman" panose="02020603050405020304" pitchFamily="18" charset="0"/>
            </a:endParaRPr>
          </a:p>
          <a:p>
            <a:pPr>
              <a:buNone/>
            </a:pPr>
            <a:r>
              <a:rPr lang="kk-KZ" dirty="0">
                <a:solidFill>
                  <a:srgbClr val="FF0000"/>
                </a:solidFill>
                <a:effectLst/>
                <a:latin typeface="Times New Roman" panose="02020603050405020304" pitchFamily="18" charset="0"/>
                <a:ea typeface="Calibri" panose="020F0502020204030204" pitchFamily="34" charset="0"/>
              </a:rPr>
              <a:t>-Суреттерді кезеңдерге сәйкестендіреді.1балл;</a:t>
            </a:r>
            <a:endParaRPr lang="ru-KZ"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7822645"/>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F1BB43-1E2E-E346-5A7F-DABFC908BE5B}"/>
              </a:ext>
            </a:extLst>
          </p:cNvPr>
          <p:cNvSpPr>
            <a:spLocks noGrp="1"/>
          </p:cNvSpPr>
          <p:nvPr>
            <p:ph type="title"/>
          </p:nvPr>
        </p:nvSpPr>
        <p:spPr/>
        <p:txBody>
          <a:bodyPr>
            <a:normAutofit/>
          </a:bodyPr>
          <a:lstStyle/>
          <a:p>
            <a:r>
              <a:rPr lang="kk-KZ" sz="6000" dirty="0">
                <a:solidFill>
                  <a:schemeClr val="bg1"/>
                </a:solidFill>
                <a:latin typeface="Times New Roman" panose="02020603050405020304" pitchFamily="18" charset="0"/>
                <a:cs typeface="Times New Roman" panose="02020603050405020304" pitchFamily="18" charset="0"/>
              </a:rPr>
              <a:t>Сергіту сәті </a:t>
            </a:r>
            <a:endParaRPr lang="ru-KZ" sz="6000" dirty="0">
              <a:solidFill>
                <a:schemeClr val="bg1"/>
              </a:solidFill>
              <a:latin typeface="Times New Roman" panose="02020603050405020304" pitchFamily="18" charset="0"/>
              <a:cs typeface="Times New Roman" panose="02020603050405020304" pitchFamily="18" charset="0"/>
            </a:endParaRPr>
          </a:p>
        </p:txBody>
      </p:sp>
      <p:pic>
        <p:nvPicPr>
          <p:cNvPr id="5" name="video_2025-01-27_19-02-37 (1)">
            <a:hlinkClick r:id="" action="ppaction://media"/>
            <a:extLst>
              <a:ext uri="{FF2B5EF4-FFF2-40B4-BE49-F238E27FC236}">
                <a16:creationId xmlns:a16="http://schemas.microsoft.com/office/drawing/2014/main" id="{BE00F6BD-F7AD-3759-8F3F-A1C8B347A5D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552" y="1417638"/>
            <a:ext cx="7632848" cy="4177158"/>
          </a:xfrm>
        </p:spPr>
      </p:pic>
    </p:spTree>
    <p:extLst>
      <p:ext uri="{BB962C8B-B14F-4D97-AF65-F5344CB8AC3E}">
        <p14:creationId xmlns:p14="http://schemas.microsoft.com/office/powerpoint/2010/main" val="8154977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255568-058A-AC86-CB02-CB4AAC54E62B}"/>
              </a:ext>
            </a:extLst>
          </p:cNvPr>
          <p:cNvSpPr txBox="1"/>
          <p:nvPr/>
        </p:nvSpPr>
        <p:spPr>
          <a:xfrm>
            <a:off x="611560" y="2924944"/>
            <a:ext cx="2954391" cy="3139321"/>
          </a:xfrm>
          <a:prstGeom prst="rect">
            <a:avLst/>
          </a:prstGeom>
          <a:noFill/>
        </p:spPr>
        <p:txBody>
          <a:bodyPr wrap="square">
            <a:spAutoFit/>
          </a:bodyPr>
          <a:lstStyle/>
          <a:p>
            <a:endParaRPr lang="ru-KZ" dirty="0"/>
          </a:p>
          <a:p>
            <a:pPr indent="87630">
              <a:buNone/>
            </a:pPr>
            <a:r>
              <a:rPr lang="kk-KZ" sz="2000" b="1" i="1" dirty="0">
                <a:solidFill>
                  <a:srgbClr val="FF0000"/>
                </a:solidFill>
                <a:effectLst/>
                <a:latin typeface="Times New Roman" panose="02020603050405020304" pitchFamily="18" charset="0"/>
                <a:ea typeface="Calibri" panose="020F0502020204030204" pitchFamily="34" charset="0"/>
              </a:rPr>
              <a:t>Дескриптор:</a:t>
            </a:r>
          </a:p>
          <a:p>
            <a:pPr indent="87630">
              <a:buNone/>
            </a:pPr>
            <a:r>
              <a:rPr lang="kk-KZ" sz="2000" b="1" i="1" dirty="0">
                <a:solidFill>
                  <a:srgbClr val="FF0000"/>
                </a:solidFill>
                <a:effectLst/>
                <a:latin typeface="Times New Roman" panose="02020603050405020304" pitchFamily="18" charset="0"/>
                <a:ea typeface="Calibri" panose="020F0502020204030204" pitchFamily="34" charset="0"/>
              </a:rPr>
              <a:t>-Берілген кезеңнің артықшылығы мен кемшілігін көрсетеді 1балл;</a:t>
            </a:r>
          </a:p>
          <a:p>
            <a:pPr indent="87630">
              <a:buNone/>
            </a:pPr>
            <a:r>
              <a:rPr lang="kk-KZ" sz="2000" b="1" i="1" dirty="0">
                <a:solidFill>
                  <a:srgbClr val="FF0000"/>
                </a:solidFill>
                <a:effectLst/>
                <a:latin typeface="Times New Roman" panose="02020603050405020304" pitchFamily="18" charset="0"/>
                <a:ea typeface="Calibri" panose="020F0502020204030204" pitchFamily="34" charset="0"/>
              </a:rPr>
              <a:t>- Қазіргі техникамен байланысын түсіндіреді 1балл</a:t>
            </a:r>
          </a:p>
          <a:p>
            <a:endParaRPr lang="ru-KZ" sz="2000" dirty="0">
              <a:solidFill>
                <a:srgbClr val="FF0000"/>
              </a:solidFill>
            </a:endParaRPr>
          </a:p>
        </p:txBody>
      </p:sp>
      <p:pic>
        <p:nvPicPr>
          <p:cNvPr id="4" name="Рисунок 3">
            <a:extLst>
              <a:ext uri="{FF2B5EF4-FFF2-40B4-BE49-F238E27FC236}">
                <a16:creationId xmlns:a16="http://schemas.microsoft.com/office/drawing/2014/main" id="{4FA03A3D-115A-235F-863A-8F7958985CD1}"/>
              </a:ext>
            </a:extLst>
          </p:cNvPr>
          <p:cNvPicPr>
            <a:picLocks noChangeAspect="1"/>
          </p:cNvPicPr>
          <p:nvPr/>
        </p:nvPicPr>
        <p:blipFill>
          <a:blip r:embed="rId2"/>
          <a:stretch>
            <a:fillRect/>
          </a:stretch>
        </p:blipFill>
        <p:spPr>
          <a:xfrm>
            <a:off x="3779912" y="260648"/>
            <a:ext cx="4752528" cy="6491855"/>
          </a:xfrm>
          <a:prstGeom prst="rect">
            <a:avLst/>
          </a:prstGeom>
        </p:spPr>
      </p:pic>
    </p:spTree>
    <p:extLst>
      <p:ext uri="{BB962C8B-B14F-4D97-AF65-F5344CB8AC3E}">
        <p14:creationId xmlns:p14="http://schemas.microsoft.com/office/powerpoint/2010/main" val="4145503605"/>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F9E1F-64E5-48C1-3705-6A74F0021B4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7480018-53EC-13AB-2089-C3C053C66FDA}"/>
              </a:ext>
            </a:extLst>
          </p:cNvPr>
          <p:cNvSpPr txBox="1"/>
          <p:nvPr/>
        </p:nvSpPr>
        <p:spPr>
          <a:xfrm>
            <a:off x="411560" y="4077072"/>
            <a:ext cx="9001001" cy="2031325"/>
          </a:xfrm>
          <a:prstGeom prst="rect">
            <a:avLst/>
          </a:prstGeom>
          <a:noFill/>
        </p:spPr>
        <p:txBody>
          <a:bodyPr wrap="square">
            <a:spAutoFit/>
          </a:bodyPr>
          <a:lstStyle/>
          <a:p>
            <a:endParaRPr lang="ru-KZ" dirty="0"/>
          </a:p>
          <a:p>
            <a:pPr indent="87630" algn="just">
              <a:buNone/>
            </a:pPr>
            <a:r>
              <a:rPr lang="kk-KZ" b="1" i="1" dirty="0">
                <a:solidFill>
                  <a:srgbClr val="FF0000"/>
                </a:solidFill>
                <a:effectLst/>
                <a:latin typeface="Times New Roman" panose="02020603050405020304" pitchFamily="18" charset="0"/>
                <a:ea typeface="Times New Roman" panose="02020603050405020304" pitchFamily="18" charset="0"/>
              </a:rPr>
              <a:t>Дескриптор:               </a:t>
            </a:r>
          </a:p>
          <a:p>
            <a:pPr indent="87630" algn="just">
              <a:buNone/>
            </a:pPr>
            <a:r>
              <a:rPr lang="kk-KZ" b="1" i="1" dirty="0">
                <a:solidFill>
                  <a:srgbClr val="FF0000"/>
                </a:solidFill>
                <a:effectLst/>
                <a:latin typeface="Times New Roman" panose="02020603050405020304" pitchFamily="18" charset="0"/>
                <a:ea typeface="Times New Roman" panose="02020603050405020304" pitchFamily="18" charset="0"/>
              </a:rPr>
              <a:t>-Компьютердің даму буындарын ажыратады 1балл;</a:t>
            </a:r>
          </a:p>
          <a:p>
            <a:pPr indent="87630" algn="just">
              <a:buNone/>
            </a:pPr>
            <a:r>
              <a:rPr lang="kk-KZ" b="1" i="1" dirty="0">
                <a:solidFill>
                  <a:srgbClr val="FF0000"/>
                </a:solidFill>
                <a:effectLst/>
                <a:latin typeface="Times New Roman" panose="02020603050405020304" pitchFamily="18" charset="0"/>
                <a:ea typeface="Times New Roman" panose="02020603050405020304" pitchFamily="18" charset="0"/>
              </a:rPr>
              <a:t>-Таңдалған буынға нақты дерек келтіреді 1балл ;</a:t>
            </a:r>
          </a:p>
          <a:p>
            <a:pPr indent="87630" algn="just">
              <a:buNone/>
            </a:pPr>
            <a:r>
              <a:rPr lang="kk-KZ" b="1" i="1" dirty="0">
                <a:solidFill>
                  <a:srgbClr val="FF0000"/>
                </a:solidFill>
                <a:effectLst/>
                <a:latin typeface="Times New Roman" panose="02020603050405020304" pitchFamily="18" charset="0"/>
                <a:ea typeface="Times New Roman" panose="02020603050405020304" pitchFamily="18" charset="0"/>
              </a:rPr>
              <a:t>- Қарапайым әрі түсінікті тілде түсіндіреді;</a:t>
            </a:r>
          </a:p>
          <a:p>
            <a:pPr indent="87630" algn="just">
              <a:buNone/>
            </a:pPr>
            <a:r>
              <a:rPr lang="kk-KZ" b="1" i="1" dirty="0">
                <a:solidFill>
                  <a:srgbClr val="FF0000"/>
                </a:solidFill>
                <a:effectLst/>
                <a:latin typeface="Times New Roman" panose="02020603050405020304" pitchFamily="18" charset="0"/>
                <a:ea typeface="Times New Roman" panose="02020603050405020304" pitchFamily="18" charset="0"/>
              </a:rPr>
              <a:t>-Практикалық тұрғыда қолдана біледі (сурет/символмен толықтырады).</a:t>
            </a:r>
          </a:p>
          <a:p>
            <a:pPr indent="87630" algn="just">
              <a:buNone/>
            </a:pPr>
            <a:r>
              <a:rPr lang="kk-KZ" b="1" i="1" dirty="0">
                <a:solidFill>
                  <a:srgbClr val="FF0000"/>
                </a:solidFill>
                <a:effectLst/>
                <a:latin typeface="Times New Roman" panose="02020603050405020304" pitchFamily="18" charset="0"/>
                <a:ea typeface="Times New Roman" panose="02020603050405020304" pitchFamily="18" charset="0"/>
              </a:rPr>
              <a:t>1балл; </a:t>
            </a:r>
          </a:p>
        </p:txBody>
      </p:sp>
      <p:pic>
        <p:nvPicPr>
          <p:cNvPr id="3" name="Рисунок 2">
            <a:extLst>
              <a:ext uri="{FF2B5EF4-FFF2-40B4-BE49-F238E27FC236}">
                <a16:creationId xmlns:a16="http://schemas.microsoft.com/office/drawing/2014/main" id="{5CF97F57-3DF6-4704-4AEC-813E15EDE9AC}"/>
              </a:ext>
            </a:extLst>
          </p:cNvPr>
          <p:cNvPicPr>
            <a:picLocks noChangeAspect="1"/>
          </p:cNvPicPr>
          <p:nvPr/>
        </p:nvPicPr>
        <p:blipFill>
          <a:blip r:embed="rId2"/>
          <a:stretch>
            <a:fillRect/>
          </a:stretch>
        </p:blipFill>
        <p:spPr>
          <a:xfrm>
            <a:off x="467544" y="404664"/>
            <a:ext cx="7798176" cy="4032448"/>
          </a:xfrm>
          <a:prstGeom prst="rect">
            <a:avLst/>
          </a:prstGeom>
        </p:spPr>
      </p:pic>
    </p:spTree>
    <p:extLst>
      <p:ext uri="{BB962C8B-B14F-4D97-AF65-F5344CB8AC3E}">
        <p14:creationId xmlns:p14="http://schemas.microsoft.com/office/powerpoint/2010/main" val="1198493553"/>
      </p:ext>
    </p:extLst>
  </p:cSld>
  <p:clrMapOvr>
    <a:masterClrMapping/>
  </p:clrMapOvr>
  <p:transition spd="slow">
    <p:wipe dir="d"/>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Technic</Template>
  <TotalTime>968</TotalTime>
  <Words>419</Words>
  <Application>Microsoft Office PowerPoint</Application>
  <PresentationFormat>Экран (4:3)</PresentationFormat>
  <Paragraphs>33</Paragraphs>
  <Slides>14</Slides>
  <Notes>0</Notes>
  <HiddenSlides>0</HiddenSlides>
  <MMClips>2</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14</vt:i4>
      </vt:variant>
    </vt:vector>
  </HeadingPairs>
  <TitlesOfParts>
    <vt:vector size="21" baseType="lpstr">
      <vt:lpstr>Arial</vt:lpstr>
      <vt:lpstr>Calibri</vt:lpstr>
      <vt:lpstr>Calibri Light</vt:lpstr>
      <vt:lpstr>KZ Cooper</vt:lpstr>
      <vt:lpstr>Times New Roman</vt:lpstr>
      <vt:lpstr>Tema de Office</vt:lpstr>
      <vt:lpstr>Тема Office</vt:lpstr>
      <vt:lpstr>Психологиялық ахуал </vt:lpstr>
      <vt:lpstr>   Есептеу техникасының тарихы</vt:lpstr>
      <vt:lpstr>Өткенді қайталау:  -Эргономика дегеніміз не? - Эргономиканың негізгі мақсаты қандай? -  Компьютерде жұмыс істеу барысында эргономикалық талаптарды сақтамау қандай денсаулыққа зиян келтіреді? -Жұмыс орнын дұрыс ұйымдастырудың басты талаптары қандай? </vt:lpstr>
      <vt:lpstr>  Ой қозғау:  «Сендердің ойларыңша, қазіргі компьютерлер қалай пайда болды?» </vt:lpstr>
      <vt:lpstr>   Жаңа материалды меңгеру https://youtu.be/hMWcB5NhDpw  </vt:lpstr>
      <vt:lpstr> </vt:lpstr>
      <vt:lpstr>Сергіту сәті </vt:lpstr>
      <vt:lpstr>Презентация PowerPoint</vt:lpstr>
      <vt:lpstr>Презентация PowerPoint</vt:lpstr>
      <vt:lpstr>Презентация PowerPoint</vt:lpstr>
      <vt:lpstr> «Иә/Жоқ» ойыны  1.Бірінші буын компьютерлері электронды лампаларға негізделген.  2.Екінші буын компьютерлері механикалық есептеуіш машиналар болды.  3.Үшінші буын компьютерлері транзисторларды пайдаланды.   4.Төртінші буын компьютерлерінде микропроцессорлар пайда болды.  5.Қазіргі заманғы компьютерлер бесінші буынға жатады.  6.Алғашқы есептеу құрылғыларына абакус пен арифмометр жатады.  7.Бесінші буын компьютерлері тек ойын ойнау үшін жасалды.  8.Қазіргі компьютерлер жасанды интеллект элементтерін қолданады.  9.Бірінші буын компьютерлері өте кішкентай әрі жеңіл болды.  10.Компьютерлердің даму тарихын білу – болашақтағы технологияны түсінуге көмектеседі.    </vt:lpstr>
      <vt:lpstr>Қорытынды сұрақтар:   1. 1642 жылы француз ғылымы Блез Паскаль жасаған арнайы сақталатын программасы бар алғашқы компьютер.   2. 1946-1954 жылдардың соңына дейін қазіргі компьютердің негізі болып саналған қандай компьютер буыны қолданыста болды?   3. Болашақта қандай компьютер тірі организм сияқты жұмыс істейді?  4. «Дербес компьютер» түсінігі компьютердің қай буынында пайда болды? 5. Үшінші буын компьютерлерінің жылдамдығы. </vt:lpstr>
      <vt:lpstr>Үйге тапсырма:   «Келешекте компьютер қандай болады?»  эссе жазу.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PACKARD</dc:creator>
  <cp:lastModifiedBy>Arys JOBBM</cp:lastModifiedBy>
  <cp:revision>121</cp:revision>
  <dcterms:created xsi:type="dcterms:W3CDTF">2014-11-12T21:23:29Z</dcterms:created>
  <dcterms:modified xsi:type="dcterms:W3CDTF">2025-09-11T15:49:34Z</dcterms:modified>
</cp:coreProperties>
</file>