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300" r:id="rId2"/>
    <p:sldId id="303" r:id="rId3"/>
    <p:sldId id="289" r:id="rId4"/>
    <p:sldId id="284" r:id="rId5"/>
    <p:sldId id="296" r:id="rId6"/>
    <p:sldId id="305" r:id="rId7"/>
    <p:sldId id="299" r:id="rId8"/>
    <p:sldId id="298" r:id="rId9"/>
    <p:sldId id="306" r:id="rId10"/>
    <p:sldId id="30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71BC3-2843-41D0-9599-0208F15C4ED5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F84F7-E8F7-42C6-B797-3117095E6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67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F84F7-E8F7-42C6-B797-3117095E6FB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65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F84F7-E8F7-42C6-B797-3117095E6FB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16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140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148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734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111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27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103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6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90936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61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3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0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86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7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40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44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81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2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21" Type="http://schemas.openxmlformats.org/officeDocument/2006/relationships/image" Target="../media/image4.png"/><Relationship Id="rId34" Type="http://schemas.openxmlformats.org/officeDocument/2006/relationships/image" Target="../media/image50.png"/><Relationship Id="rId17" Type="http://schemas.openxmlformats.org/officeDocument/2006/relationships/image" Target="../media/image33.png"/><Relationship Id="rId25" Type="http://schemas.openxmlformats.org/officeDocument/2006/relationships/image" Target="../media/image8.png"/><Relationship Id="rId33" Type="http://schemas.openxmlformats.org/officeDocument/2006/relationships/image" Target="../media/image49.png"/><Relationship Id="rId2" Type="http://schemas.openxmlformats.org/officeDocument/2006/relationships/image" Target="../media/image32.png"/><Relationship Id="rId16" Type="http://schemas.openxmlformats.org/officeDocument/2006/relationships/image" Target="../media/image320.png"/><Relationship Id="rId20" Type="http://schemas.openxmlformats.org/officeDocument/2006/relationships/image" Target="../media/image3.png"/><Relationship Id="rId29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7.png"/><Relationship Id="rId32" Type="http://schemas.openxmlformats.org/officeDocument/2006/relationships/image" Target="../media/image48.png"/><Relationship Id="rId23" Type="http://schemas.openxmlformats.org/officeDocument/2006/relationships/image" Target="../media/image6.png"/><Relationship Id="rId28" Type="http://schemas.openxmlformats.org/officeDocument/2006/relationships/image" Target="../media/image44.png"/><Relationship Id="rId36" Type="http://schemas.openxmlformats.org/officeDocument/2006/relationships/image" Target="../media/image52.png"/><Relationship Id="rId19" Type="http://schemas.openxmlformats.org/officeDocument/2006/relationships/image" Target="../media/image35.png"/><Relationship Id="rId31" Type="http://schemas.openxmlformats.org/officeDocument/2006/relationships/image" Target="../media/image47.png"/><Relationship Id="rId22" Type="http://schemas.openxmlformats.org/officeDocument/2006/relationships/image" Target="../media/image5.png"/><Relationship Id="rId27" Type="http://schemas.openxmlformats.org/officeDocument/2006/relationships/image" Target="../media/image43.png"/><Relationship Id="rId30" Type="http://schemas.openxmlformats.org/officeDocument/2006/relationships/image" Target="../media/image46.png"/><Relationship Id="rId35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1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7.png"/><Relationship Id="rId16" Type="http://schemas.openxmlformats.org/officeDocument/2006/relationships/image" Target="../media/image71.png"/><Relationship Id="rId20" Type="http://schemas.openxmlformats.org/officeDocument/2006/relationships/image" Target="../media/image7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19" Type="http://schemas.openxmlformats.org/officeDocument/2006/relationships/image" Target="../media/image74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9677" y="223593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1172" y="30622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1172" y="385422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1660" y="4646238"/>
            <a:ext cx="6778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29805" y="22150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29805" y="303093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7001" y="377187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478700" y="2491628"/>
            <a:ext cx="6446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 емес теңдеулер жүйесін шешуді үйрендіңіз.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662313" y="1428190"/>
            <a:ext cx="325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69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4494" y="1354070"/>
            <a:ext cx="6405390" cy="905417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9890" y="2784042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кі айнымалысы бар теңдеулер жүйесін шешуді үйренесіз 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1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6791" y="1072077"/>
            <a:ext cx="8231640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1) Жүйенің теңдеулеріндегі айнымалылардың қатынасын өрнектеу үшін жаңа айнымалыны (немесе жаңа айнымалыларды) енгізу;</a:t>
            </a:r>
          </a:p>
          <a:p>
            <a:pPr>
              <a:lnSpc>
                <a:spcPct val="150000"/>
              </a:lnSpc>
            </a:pP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2) Жүйенің теңдеулерін енгізілген </a:t>
            </a: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жаңа айнымалы 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жазу;</a:t>
            </a:r>
            <a:endParaRPr lang="kk-KZ" sz="2000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 жүйесін енгізілген жаңа айнымалылар арқылы шешу;</a:t>
            </a:r>
            <a:endParaRPr lang="kk-KZ" sz="2000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Енгізілген айнымалының (айнымалылардың) мәндері арқылы бастапқы айнымалылардың мәндерін табу;</a:t>
            </a:r>
            <a:endParaRPr lang="kk-KZ" sz="2000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 бастапқы </a:t>
            </a: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айнымалылардың мәндері болып табылатын сандар жұбының жиыны түрінде жазу</a:t>
            </a:r>
            <a:r>
              <a:rPr lang="kk-KZ" sz="2000" b="1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09803" y="34052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b="1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Жүйені </a:t>
            </a:r>
            <a:r>
              <a:rPr lang="kk-KZ" b="1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айнымалыны енгізу  тәсілімен </a:t>
            </a:r>
            <a:r>
              <a:rPr lang="kk-KZ" b="1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 </a:t>
            </a:r>
            <a:r>
              <a:rPr lang="kk-KZ" b="1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үшін </a:t>
            </a:r>
          </a:p>
          <a:p>
            <a:pPr algn="ctr"/>
            <a:r>
              <a:rPr lang="kk-KZ" b="1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алгоритмді қолданады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7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709937" y="3822261"/>
                <a:ext cx="1960995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= 2у, </a:t>
                </a:r>
              </a:p>
              <a:p>
                <a:r>
                  <a:rPr lang="kk-KZ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онда </a:t>
                </a:r>
                <a:r>
                  <a:rPr lang="ru-RU" sz="16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1600" baseline="-250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16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 </a:t>
                </a:r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ru-RU" sz="160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kk-KZ" sz="16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1=2</m:t>
                    </m:r>
                  </m:oMath>
                </a14:m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6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1600" baseline="-250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6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 </a:t>
                </a:r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ru-RU" sz="160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u-RU" sz="1600" i="1" smtClean="0">
                            <a:solidFill>
                              <a:srgbClr val="21252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1600" b="0" i="1" smtClean="0">
                            <a:solidFill>
                              <a:srgbClr val="21252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ru-RU" sz="160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1600" b="0" i="1" smtClean="0">
                        <a:solidFill>
                          <a:srgbClr val="21252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1600" dirty="0">
                  <a:solidFill>
                    <a:srgbClr val="21252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1600" dirty="0" smtClean="0">
                  <a:solidFill>
                    <a:srgbClr val="21252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16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2; 1) </a:t>
                </a:r>
                <a:r>
                  <a:rPr lang="ru-RU" sz="1600" dirty="0" err="1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(-2; -1</a:t>
                </a:r>
                <a:r>
                  <a:rPr lang="ru-RU" sz="1600" dirty="0" smtClean="0">
                    <a:solidFill>
                      <a:srgbClr val="21252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37" y="3822261"/>
                <a:ext cx="1960995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1869" t="-1382" b="-5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8433481" y="3354985"/>
            <a:ext cx="164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 жоқ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6929" y="721985"/>
                <a:ext cx="817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Мысал: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29" y="721985"/>
                <a:ext cx="817531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5970" r="-3731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3564249" y="175784"/>
            <a:ext cx="43401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айнымалыны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08751" y="4696073"/>
            <a:ext cx="2488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-apple-system"/>
              </a:rPr>
              <a:t>Жауабы</a:t>
            </a:r>
            <a:r>
              <a:rPr lang="ru-RU" dirty="0" smtClean="0">
                <a:solidFill>
                  <a:srgbClr val="C00000"/>
                </a:solidFill>
                <a:latin typeface="-apple-system"/>
              </a:rPr>
              <a:t>:(2</a:t>
            </a:r>
            <a:r>
              <a:rPr lang="ru-RU" dirty="0">
                <a:solidFill>
                  <a:srgbClr val="C00000"/>
                </a:solidFill>
                <a:latin typeface="-apple-system"/>
              </a:rPr>
              <a:t>; 1); (-2;-1</a:t>
            </a:r>
            <a:r>
              <a:rPr lang="ru-RU" dirty="0">
                <a:solidFill>
                  <a:srgbClr val="212529"/>
                </a:solidFill>
                <a:latin typeface="-apple-system"/>
              </a:rPr>
              <a:t>).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55818" y="689295"/>
                <a:ext cx="1415131" cy="102566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=2,5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818" y="689295"/>
                <a:ext cx="1415131" cy="102566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552919" y="907022"/>
                <a:ext cx="785793" cy="614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919" y="907022"/>
                <a:ext cx="785793" cy="614014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615732" y="1891395"/>
                <a:ext cx="136050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732" y="1891395"/>
                <a:ext cx="1360501" cy="6127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83755" y="2543873"/>
                <a:ext cx="190205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,5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kk-KZ" b="0" i="1" dirty="0" smtClean="0">
                  <a:latin typeface="Cambria Math" panose="02040503050406030204" pitchFamily="18" charset="0"/>
                </a:endParaRPr>
              </a:p>
              <a:p>
                <a:endParaRPr lang="kk-KZ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kk-KZ" b="0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755" y="2543873"/>
                <a:ext cx="1902059" cy="1107996"/>
              </a:xfrm>
              <a:prstGeom prst="rect">
                <a:avLst/>
              </a:prstGeom>
              <a:blipFill rotWithShape="0">
                <a:blip r:embed="rId20"/>
                <a:stretch>
                  <a:fillRect t="-5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11996" y="3418618"/>
                <a:ext cx="192578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996" y="3418618"/>
                <a:ext cx="1925784" cy="518604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870103" y="3901896"/>
                <a:ext cx="817019" cy="6600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103" y="3901896"/>
                <a:ext cx="817019" cy="660052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664843" y="3952906"/>
                <a:ext cx="817019" cy="614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843" y="3952906"/>
                <a:ext cx="817019" cy="614014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91967" y="4696073"/>
                <a:ext cx="7627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967" y="4696073"/>
                <a:ext cx="762773" cy="276999"/>
              </a:xfrm>
              <a:prstGeom prst="rect">
                <a:avLst/>
              </a:prstGeom>
              <a:blipFill rotWithShape="0">
                <a:blip r:embed="rId24"/>
                <a:stretch>
                  <a:fillRect l="-3200" r="-8000" b="-34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897227" y="4696073"/>
                <a:ext cx="7627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227" y="4696073"/>
                <a:ext cx="762773" cy="276999"/>
              </a:xfrm>
              <a:prstGeom prst="rect">
                <a:avLst/>
              </a:prstGeom>
              <a:blipFill rotWithShape="0">
                <a:blip r:embed="rId25"/>
                <a:stretch>
                  <a:fillRect l="-6400" r="-5600" b="-26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554620" y="985918"/>
                <a:ext cx="1565750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620" y="985918"/>
                <a:ext cx="1565750" cy="710194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8074336" y="1026624"/>
                <a:ext cx="1565750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4336" y="1026624"/>
                <a:ext cx="1565750" cy="710194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09937" y="1947272"/>
                <a:ext cx="15837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37" y="1947272"/>
                <a:ext cx="1583703" cy="276999"/>
              </a:xfrm>
              <a:prstGeom prst="rect">
                <a:avLst/>
              </a:prstGeom>
              <a:blipFill rotWithShape="0">
                <a:blip r:embed="rId28"/>
                <a:stretch>
                  <a:fillRect t="-2174" r="-2703" b="-347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09937" y="2284340"/>
                <a:ext cx="1399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37" y="2284340"/>
                <a:ext cx="1399422" cy="276999"/>
              </a:xfrm>
              <a:prstGeom prst="rect">
                <a:avLst/>
              </a:prstGeom>
              <a:blipFill rotWithShape="0">
                <a:blip r:embed="rId29"/>
                <a:stretch>
                  <a:fillRect l="-4803" t="-2222" r="-3057" b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5709937" y="2593164"/>
                <a:ext cx="1059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37" y="2593164"/>
                <a:ext cx="1059906" cy="369332"/>
              </a:xfrm>
              <a:prstGeom prst="rect">
                <a:avLst/>
              </a:prstGeom>
              <a:blipFill rotWithShape="0">
                <a:blip r:embed="rId3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5709937" y="2952499"/>
                <a:ext cx="9316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37" y="2952499"/>
                <a:ext cx="931665" cy="369332"/>
              </a:xfrm>
              <a:prstGeom prst="rect">
                <a:avLst/>
              </a:prstGeom>
              <a:blipFill rotWithShape="0">
                <a:blip r:embed="rId31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34330" y="3342600"/>
                <a:ext cx="16428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330" y="3342600"/>
                <a:ext cx="1642886" cy="276999"/>
              </a:xfrm>
              <a:prstGeom prst="rect">
                <a:avLst/>
              </a:prstGeom>
              <a:blipFill rotWithShape="0">
                <a:blip r:embed="rId32"/>
                <a:stretch>
                  <a:fillRect l="-2602" r="-2602" b="-26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265544" y="1928789"/>
                <a:ext cx="15752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544" y="1928789"/>
                <a:ext cx="1575239" cy="276999"/>
              </a:xfrm>
              <a:prstGeom prst="rect">
                <a:avLst/>
              </a:prstGeom>
              <a:blipFill rotWithShape="0">
                <a:blip r:embed="rId33"/>
                <a:stretch>
                  <a:fillRect l="-1163" t="-2174" r="-2713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8269106" y="2259801"/>
                <a:ext cx="15739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106" y="2259801"/>
                <a:ext cx="1573957" cy="369332"/>
              </a:xfrm>
              <a:prstGeom prst="rect">
                <a:avLst/>
              </a:prstGeom>
              <a:blipFill rotWithShape="0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8399913" y="2574655"/>
                <a:ext cx="11638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9913" y="2574655"/>
                <a:ext cx="1163845" cy="369332"/>
              </a:xfrm>
              <a:prstGeom prst="rect">
                <a:avLst/>
              </a:prstGeom>
              <a:blipFill rotWithShape="0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8385701" y="2913205"/>
                <a:ext cx="10885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5701" y="2913205"/>
                <a:ext cx="1088503" cy="369332"/>
              </a:xfrm>
              <a:prstGeom prst="rect">
                <a:avLst/>
              </a:prstGeom>
              <a:blipFill rotWithShape="0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50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388" t="5950" r="13124" b="6315"/>
          <a:stretch/>
        </p:blipFill>
        <p:spPr>
          <a:xfrm>
            <a:off x="1143620" y="1866941"/>
            <a:ext cx="3921029" cy="38384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48896" y="22688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графиктік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тәсілмен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шешейік</a:t>
            </a:r>
            <a:r>
              <a:rPr lang="ru-RU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620" y="863391"/>
                <a:ext cx="138108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620" y="863391"/>
                <a:ext cx="1381083" cy="6178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22416" y="829200"/>
                <a:ext cx="1488421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416" y="829200"/>
                <a:ext cx="1488421" cy="617861"/>
              </a:xfrm>
              <a:prstGeom prst="rect">
                <a:avLst/>
              </a:prstGeom>
              <a:blipFill rotWithShape="0">
                <a:blip r:embed="rId4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/>
          <a:srcRect l="10546" t="11852" r="8313" b="12188"/>
          <a:stretch/>
        </p:blipFill>
        <p:spPr>
          <a:xfrm>
            <a:off x="5727644" y="789058"/>
            <a:ext cx="1505704" cy="1062850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4004177" y="3681797"/>
            <a:ext cx="92719" cy="8853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026853" y="4655272"/>
            <a:ext cx="89872" cy="9141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5727644" y="4562024"/>
                <a:ext cx="24404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 smtClean="0">
                            <a:ln w="0"/>
                            <a:solidFill>
                              <a:srgbClr val="FF0000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n w="0"/>
                            <a:solidFill>
                              <a:srgbClr val="FF0000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0;−3</m:t>
                        </m:r>
                      </m:e>
                    </m:d>
                    <m:r>
                      <a:rPr lang="kk-KZ" b="0" i="1" smtClean="0">
                        <a:ln w="0"/>
                        <a:solidFill>
                          <a:srgbClr val="FF000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d>
                      <m:dPr>
                        <m:ctrlPr>
                          <a:rPr lang="kk-KZ" b="0" i="1" smtClean="0">
                            <a:ln w="0"/>
                            <a:solidFill>
                              <a:srgbClr val="FF0000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n w="0"/>
                            <a:solidFill>
                              <a:srgbClr val="FF0000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3;0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644" y="4562024"/>
                <a:ext cx="244047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2500" t="-11475" b="-31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Прямоугольник 69"/>
          <p:cNvSpPr/>
          <p:nvPr/>
        </p:nvSpPr>
        <p:spPr>
          <a:xfrm>
            <a:off x="588837" y="115556"/>
            <a:ext cx="8951624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k-KZ" sz="2000" b="1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 графиктік тәсілімен шығару үшін келесі алгоритмді қолданады: </a:t>
            </a:r>
            <a:endParaRPr lang="kk-KZ" sz="2000" i="1" dirty="0" smtClean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1)бір координаталар жүйесінде жүйенің әрбір теңдеуінің графигін салу:</a:t>
            </a:r>
            <a:endParaRPr lang="kk-KZ" sz="2000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2) т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еңдеулердің графиктерінің қиылысу нүктелерінің координаталары табу;</a:t>
            </a:r>
            <a:endParaRPr lang="kk-KZ" sz="2000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3) ж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ауабын айнымалылардың мәндері болып табылатын сандар жұбының жиыны түрінде жазу;</a:t>
            </a:r>
            <a:endParaRPr lang="kk-KZ" sz="2000" i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4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67" grpId="0"/>
      <p:bldP spid="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7218" y="126939"/>
            <a:ext cx="70305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0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үйесін</a:t>
            </a:r>
            <a:r>
              <a:rPr lang="ru-RU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мүшелеп</a:t>
            </a:r>
            <a:r>
              <a:rPr lang="ru-RU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өбейту</a:t>
            </a:r>
            <a:r>
              <a:rPr lang="ru-RU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ru-RU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тәсілімен</a:t>
            </a:r>
            <a:r>
              <a:rPr lang="ru-RU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шешіңіз</a:t>
            </a:r>
            <a:r>
              <a:rPr lang="ru-RU" sz="20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9300" y="603250"/>
                <a:ext cx="1290418" cy="71942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32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0" y="603250"/>
                <a:ext cx="1290418" cy="71942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680531" y="1580634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Шешуі</a:t>
            </a: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57450" y="685965"/>
                <a:ext cx="3735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450" y="685965"/>
                <a:ext cx="37350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1311" t="-2222" r="-24590" b="-3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57450" y="962964"/>
                <a:ext cx="3735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450" y="962964"/>
                <a:ext cx="373500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1311" r="-24590" b="-3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596571" y="1501462"/>
                <a:ext cx="7454668" cy="45313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2000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 </a:t>
                </a:r>
                <a:r>
                  <a:rPr lang="ru-RU" sz="2000" dirty="0" err="1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2000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</a:t>
                </a:r>
                <a:r>
                  <a:rPr lang="ru-RU" sz="2000" dirty="0" err="1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теңдеуді</a:t>
                </a:r>
                <a:r>
                  <a:rPr lang="ru-RU" sz="2000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мүшелеп</a:t>
                </a:r>
                <a:r>
                  <a:rPr lang="ru-RU" sz="2000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көбейтейік</a:t>
                </a:r>
                <a:r>
                  <a:rPr lang="ru-RU" sz="2000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у</m:t>
                        </m:r>
                      </m:e>
                      <m:sup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ru-RU" sz="20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х</m:t>
                        </m:r>
                      </m:e>
                      <m:sup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у</m:t>
                        </m:r>
                      </m:e>
                      <m:sup>
                        <m:r>
                          <a:rPr lang="kk-KZ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ru-RU" sz="20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i="1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000" i="1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32∙128</m:t>
                    </m:r>
                  </m:oMath>
                </a14:m>
                <a:endParaRPr lang="ru-RU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1" y="1501462"/>
                <a:ext cx="7454668" cy="453137"/>
              </a:xfrm>
              <a:prstGeom prst="rect">
                <a:avLst/>
              </a:prstGeom>
              <a:blipFill rotWithShape="0">
                <a:blip r:embed="rId5"/>
                <a:stretch>
                  <a:fillRect l="-409"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14955" y="1986200"/>
                <a:ext cx="8304981" cy="582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:r>
                  <a:rPr lang="ru-RU" dirty="0" err="1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теңдеуді</a:t>
                </a:r>
                <a:r>
                  <a:rPr lang="ru-RU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ru-RU" dirty="0" err="1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теңдеуге</a:t>
                </a:r>
                <a:r>
                  <a:rPr lang="ru-RU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мүшелеп</a:t>
                </a:r>
                <a:r>
                  <a:rPr lang="ru-RU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бөлейік</a:t>
                </a:r>
                <a:r>
                  <a:rPr lang="ru-RU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</a:rPr>
                              <m:t>у</m:t>
                            </m:r>
                          </m:e>
                          <m:sup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</a:rPr>
                              <m:t>у</m:t>
                            </m:r>
                          </m:e>
                          <m:sup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ru-RU" i="1" dirty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dirty="0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kk-KZ" b="0" i="1" smtClean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128</m:t>
                        </m:r>
                        <m:r>
                          <m:rPr>
                            <m:nor/>
                          </m:rPr>
                          <a:rPr lang="ru-RU" dirty="0">
                            <a:ln w="0"/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</a:rPr>
                          <m:t> </m:t>
                        </m:r>
                      </m:den>
                    </m:f>
                  </m:oMath>
                </a14:m>
                <a:endParaRPr lang="ru-RU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55" y="1986200"/>
                <a:ext cx="8304981" cy="58272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9317" y="2493097"/>
                <a:ext cx="1781321" cy="103630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e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</a:rPr>
                                        <m:t>у</m:t>
                                      </m:r>
                                    </m:e>
                                    <m:sup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</a:rPr>
                                        <m:t>х</m:t>
                                      </m:r>
                                    </m:e>
                                    <m:sup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317" y="2493097"/>
                <a:ext cx="1781321" cy="103630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84882" y="2493097"/>
                <a:ext cx="1463349" cy="10628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kk-KZ" i="1">
                                          <a:latin typeface="Cambria Math" panose="02040503050406030204" pitchFamily="18" charset="0"/>
                                        </a:rPr>
                                        <m:t>ху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kk-K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kk-K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kk-KZ" i="1">
                                              <a:latin typeface="Cambria Math" panose="02040503050406030204" pitchFamily="18" charset="0"/>
                                            </a:rPr>
                                            <m:t>у</m:t>
                                          </m:r>
                                        </m:num>
                                        <m:den>
                                          <m:r>
                                            <a:rPr lang="kk-KZ" i="1">
                                              <a:latin typeface="Cambria Math" panose="02040503050406030204" pitchFamily="18" charset="0"/>
                                            </a:rPr>
                                            <m:t>х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ru-RU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kk-K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kk-KZ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882" y="2493097"/>
                <a:ext cx="1463349" cy="106285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72475" y="2568924"/>
                <a:ext cx="849014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den>
                              </m:f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475" y="2568924"/>
                <a:ext cx="849014" cy="88428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12726" y="3176206"/>
                <a:ext cx="7117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u="sng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=2у</m:t>
                      </m:r>
                    </m:oMath>
                  </m:oMathPara>
                </a14:m>
                <a:endParaRPr lang="ru-RU" u="sng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726" y="3176206"/>
                <a:ext cx="711733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4274" r="-10256" b="-3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323904" y="3529406"/>
                <a:ext cx="8963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u="sng">
                          <a:latin typeface="Cambria Math" panose="02040503050406030204" pitchFamily="18" charset="0"/>
                        </a:rPr>
                        <m:t>ху</m:t>
                      </m:r>
                      <m:r>
                        <a:rPr lang="kk-KZ" i="1" u="sng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u="sng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904" y="3529406"/>
                <a:ext cx="896399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323904" y="3910988"/>
                <a:ext cx="11977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2у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904" y="3910988"/>
                <a:ext cx="1197764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323904" y="4280320"/>
                <a:ext cx="10197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904" y="4280320"/>
                <a:ext cx="1019766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323904" y="4610603"/>
                <a:ext cx="8915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904" y="4610603"/>
                <a:ext cx="891526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24471" y="5044782"/>
                <a:ext cx="7015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471" y="5044782"/>
                <a:ext cx="701538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7826" r="-7826" b="-2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357408" y="4039631"/>
                <a:ext cx="7117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u="sng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=2у</m:t>
                      </m:r>
                    </m:oMath>
                  </m:oMathPara>
                </a14:m>
                <a:endParaRPr lang="ru-RU" u="sng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408" y="4039631"/>
                <a:ext cx="711733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4274" r="-10256" b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316219" y="4333604"/>
                <a:ext cx="14228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=2∙1=2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219" y="4333604"/>
                <a:ext cx="1422890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2137" r="-3419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703942" y="4980384"/>
                <a:ext cx="10646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942" y="4980384"/>
                <a:ext cx="1064650" cy="369332"/>
              </a:xfrm>
              <a:prstGeom prst="rect">
                <a:avLst/>
              </a:prstGeom>
              <a:blipFill rotWithShape="0">
                <a:blip r:embed="rId1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16219" y="4705252"/>
                <a:ext cx="19660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=2∙</m:t>
                      </m:r>
                      <m:d>
                        <m:d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219" y="4705252"/>
                <a:ext cx="1966051" cy="276999"/>
              </a:xfrm>
              <a:prstGeom prst="rect">
                <a:avLst/>
              </a:prstGeom>
              <a:blipFill rotWithShape="0">
                <a:blip r:embed="rId19"/>
                <a:stretch>
                  <a:fillRect l="-1238" r="-2477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124459" y="5217885"/>
                <a:ext cx="26151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err="1" smtClean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dirty="0" smtClean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ru-RU" i="1" dirty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(2;1), (−2;−1)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459" y="5217885"/>
                <a:ext cx="2615139" cy="369332"/>
              </a:xfrm>
              <a:prstGeom prst="rect">
                <a:avLst/>
              </a:prstGeom>
              <a:blipFill rotWithShape="0">
                <a:blip r:embed="rId20"/>
                <a:stretch>
                  <a:fillRect l="-2331" t="-11475" r="-466" b="-29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80531" y="169635"/>
                <a:ext cx="8339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Тапсырма: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31" y="169635"/>
                <a:ext cx="833929" cy="276999"/>
              </a:xfrm>
              <a:prstGeom prst="rect">
                <a:avLst/>
              </a:prstGeom>
              <a:blipFill rotWithShape="0">
                <a:blip r:embed="rId21"/>
                <a:stretch>
                  <a:fillRect l="-13235" r="-39706" b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817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1359" t="11354" r="83445" b="65122"/>
          <a:stretch/>
        </p:blipFill>
        <p:spPr>
          <a:xfrm>
            <a:off x="457906" y="1730645"/>
            <a:ext cx="1649895" cy="12523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56713" t="1398" r="1908" b="3390"/>
          <a:stretch/>
        </p:blipFill>
        <p:spPr>
          <a:xfrm>
            <a:off x="2107801" y="1506945"/>
            <a:ext cx="4119660" cy="464829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/>
          <a:srcRect t="42807" r="2199"/>
          <a:stretch/>
        </p:blipFill>
        <p:spPr>
          <a:xfrm>
            <a:off x="8913431" y="2944974"/>
            <a:ext cx="2981882" cy="24989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2847" y="1290791"/>
            <a:ext cx="2410584" cy="41151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998478" y="5405931"/>
                <a:ext cx="2578399" cy="46166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4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400" b="0" i="1" cap="none" spc="0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400" b="0" i="1" cap="none" spc="0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0,8;2,4</m:t>
                        </m:r>
                      </m:e>
                    </m:d>
                  </m:oMath>
                </a14:m>
                <a:endParaRPr lang="ru-RU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478" y="5405931"/>
                <a:ext cx="2578399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3546" t="-13158" b="-3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2960" y="505806"/>
                <a:ext cx="5690019" cy="88428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</m:eqAr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kk-KZ" b="1" i="1" smtClean="0">
                              <a:latin typeface="Cambria Math" panose="02040503050406030204" pitchFamily="18" charset="0"/>
                            </a:rPr>
                            <m:t>жүйені графиктік тәсілмен шешіңіз</m:t>
                          </m: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60" y="505806"/>
                <a:ext cx="5690019" cy="88428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797079" y="270127"/>
                <a:ext cx="1632050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kk-KZ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079" y="270127"/>
                <a:ext cx="1632050" cy="11179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Рисунок 14"/>
          <p:cNvPicPr/>
          <p:nvPr/>
        </p:nvPicPr>
        <p:blipFill>
          <a:blip r:embed="rId9"/>
          <a:stretch>
            <a:fillRect/>
          </a:stretch>
        </p:blipFill>
        <p:spPr>
          <a:xfrm>
            <a:off x="8847199" y="791125"/>
            <a:ext cx="3278569" cy="21538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116924" y="179166"/>
                <a:ext cx="13644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n w="0"/>
                          <a:solidFill>
                            <a:srgbClr val="FF000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Тапсырма: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924" y="179166"/>
                <a:ext cx="1364476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392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08444" y="287068"/>
                <a:ext cx="5908156" cy="61786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eqAr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kk-KZ" b="1" i="1" smtClean="0">
                              <a:latin typeface="Cambria Math" panose="02040503050406030204" pitchFamily="18" charset="0"/>
                            </a:rPr>
                            <m:t>жүйені графиктік тәсілмен шешейік</m:t>
                          </m: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444" y="287068"/>
                <a:ext cx="5908156" cy="617861"/>
              </a:xfrm>
              <a:prstGeom prst="rect">
                <a:avLst/>
              </a:prstGeom>
              <a:blipFill rotWithShape="0">
                <a:blip r:embed="rId2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1846" t="4742" r="79079" b="71120"/>
          <a:stretch/>
        </p:blipFill>
        <p:spPr>
          <a:xfrm>
            <a:off x="962614" y="1149961"/>
            <a:ext cx="2491660" cy="14279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53589" t="1254" r="12275"/>
          <a:stretch/>
        </p:blipFill>
        <p:spPr>
          <a:xfrm>
            <a:off x="3737360" y="1027132"/>
            <a:ext cx="3832965" cy="50219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853411" y="4854396"/>
                <a:ext cx="23137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</a:t>
                </a:r>
                <a14:m>
                  <m:oMath xmlns:m="http://schemas.openxmlformats.org/officeDocument/2006/math">
                    <m:r>
                      <a:rPr lang="kk-KZ" i="1">
                        <a:ln w="0"/>
                        <a:solidFill>
                          <a:srgbClr val="FF000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шешімі жоқ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3411" y="4854396"/>
                <a:ext cx="231377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632" t="-11475" b="-31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43968" y="378378"/>
                <a:ext cx="13644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n w="0"/>
                          <a:solidFill>
                            <a:srgbClr val="FF0000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Тапсырма: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68" y="378378"/>
                <a:ext cx="136447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88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134" y="776960"/>
            <a:ext cx="110376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67769" y="264501"/>
            <a:ext cx="22281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78898" y="776960"/>
                <a:ext cx="1711302" cy="12485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х+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х−</m:t>
                                  </m:r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r>
                                <m:rPr>
                                  <m:nor/>
                                </m:rPr>
                                <a:rPr lang="ru-RU" dirty="0"/>
                                <m:t> </m:t>
                              </m:r>
                            </m:e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у−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х−</m:t>
                                  </m:r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898" y="776960"/>
                <a:ext cx="1711302" cy="12485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563275" y="801950"/>
                <a:ext cx="2689069" cy="1074077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теңдеуден: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</a:rPr>
                          <m:t>х−у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kk-KZ" b="0" i="0" smtClean="0">
                        <a:latin typeface="Times New Roman" panose="0202060305040502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х  </m:t>
                    </m:r>
                  </m:oMath>
                </a14:m>
                <a:endParaRPr lang="kk-KZ" b="0" i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b="0" i="0" smtClean="0"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b="0" i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өрнектейміз, </m:t>
                      </m:r>
                    </m:oMath>
                  </m:oMathPara>
                </a14:m>
                <a:endParaRPr lang="kk-KZ" b="0" i="0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теңдеуге қоямыз)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ru-RU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275" y="801950"/>
                <a:ext cx="2689069" cy="1074077"/>
              </a:xfrm>
              <a:prstGeom prst="rect">
                <a:avLst/>
              </a:prstGeom>
              <a:blipFill rotWithShape="0">
                <a:blip r:embed="rId3"/>
                <a:stretch>
                  <a:fillRect l="-2041" b="-85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633859" y="2421972"/>
                <a:ext cx="19407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3−х</m:t>
                          </m:r>
                        </m:e>
                      </m:d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859" y="2421972"/>
                <a:ext cx="194078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682822" y="188700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650345" y="2901961"/>
                <a:ext cx="17491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−3+х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345" y="2901961"/>
                <a:ext cx="174919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633859" y="3381685"/>
                <a:ext cx="17491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=−х−1+3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859" y="3381685"/>
                <a:ext cx="174919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371681" y="708148"/>
                <a:ext cx="3400321" cy="6519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−х+2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х−</m:t>
                          </m:r>
                          <m:d>
                            <m:dPr>
                              <m:ctrlPr>
                                <a:rPr lang="kk-K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−х+2</m:t>
                              </m:r>
                            </m:e>
                          </m:d>
                        </m:den>
                      </m:f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681" y="708148"/>
                <a:ext cx="3400321" cy="65197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316811" y="1319899"/>
                <a:ext cx="227658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−х+3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2х−2</m:t>
                          </m:r>
                        </m:den>
                      </m:f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11" y="1319899"/>
                <a:ext cx="2276584" cy="6127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16811" y="1845961"/>
                <a:ext cx="2468946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−х+3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2(х−1)</m:t>
                          </m:r>
                        </m:den>
                      </m:f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11" y="1845961"/>
                <a:ext cx="2468946" cy="66191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28644" y="2652804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8644" y="2652804"/>
                <a:ext cx="594715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5102" r="-9184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316811" y="3137601"/>
                <a:ext cx="27118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−х+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3)</m:t>
                      </m:r>
                      <m:d>
                        <m:d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х−1</m:t>
                          </m:r>
                        </m:e>
                      </m:d>
                      <m:r>
                        <a:rPr lang="kk-KZ" i="1" dirty="0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11" y="3137601"/>
                <a:ext cx="2711833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252691" y="2485144"/>
                <a:ext cx="2340704" cy="685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−х+3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kk-K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(х−1)</m:t>
                          </m:r>
                        </m:den>
                      </m:f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691" y="2485144"/>
                <a:ext cx="2340704" cy="6857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316811" y="3506933"/>
                <a:ext cx="28744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−х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+х+3х−3−1</m:t>
                      </m:r>
                      <m:r>
                        <a:rPr lang="kk-KZ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811" y="3506933"/>
                <a:ext cx="287444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413824" y="3876265"/>
                <a:ext cx="20825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−х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+4х−4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  <m:r>
                        <a:rPr lang="kk-KZ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824" y="3876265"/>
                <a:ext cx="2082558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596537" y="4692256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537" y="4692256"/>
                <a:ext cx="594715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5102" r="-9184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526035" y="4195972"/>
                <a:ext cx="1858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−4х+4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kk-KZ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035" y="4195972"/>
                <a:ext cx="1858136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761929" y="3826772"/>
                <a:ext cx="3700052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1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=−х+</m:t>
                      </m:r>
                      <m:r>
                        <a:rPr lang="kk-K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kk-K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(</m:t>
                      </m:r>
                      <m:r>
                        <a:rPr lang="kk-K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kk-K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теңдеуге қоямыз)</m:t>
                      </m:r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929" y="3826772"/>
                <a:ext cx="3700052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74243" y="4684143"/>
                <a:ext cx="12975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х−2</m:t>
                              </m:r>
                            </m:e>
                          </m:d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243" y="4684143"/>
                <a:ext cx="1297599" cy="276999"/>
              </a:xfrm>
              <a:prstGeom prst="rect">
                <a:avLst/>
              </a:prstGeom>
              <a:blipFill rotWithShape="0">
                <a:blip r:embed="rId18"/>
                <a:stretch>
                  <a:fillRect t="-2174" r="-4225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175862" y="4858856"/>
                <a:ext cx="2781531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=−х+2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−2+2=0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862" y="4858856"/>
                <a:ext cx="2781531" cy="369332"/>
              </a:xfrm>
              <a:prstGeom prst="rect">
                <a:avLst/>
              </a:prstGeom>
              <a:blipFill rotWithShape="0">
                <a:blip r:embed="rId1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685116" y="5147397"/>
                <a:ext cx="1908279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</m:oMath>
                </a14:m>
                <a:endParaRPr lang="ru-RU" sz="2000" b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116" y="5147397"/>
                <a:ext cx="1908279" cy="400110"/>
              </a:xfrm>
              <a:prstGeom prst="rect">
                <a:avLst/>
              </a:prstGeom>
              <a:blipFill rotWithShape="0">
                <a:blip r:embed="rId20"/>
                <a:stretch>
                  <a:fillRect l="-3195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58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1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6846</TotalTime>
  <Words>340</Words>
  <Application>Microsoft Office PowerPoint</Application>
  <PresentationFormat>Широкоэкранный</PresentationFormat>
  <Paragraphs>111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-apple-system</vt:lpstr>
      <vt:lpstr>Arial</vt:lpstr>
      <vt:lpstr>Calibri</vt:lpstr>
      <vt:lpstr>Cambria Math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Екі айнымалысы бар сызықтық емес теңдеулер және олардың жүйелері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*</cp:lastModifiedBy>
  <cp:revision>184</cp:revision>
  <dcterms:created xsi:type="dcterms:W3CDTF">2022-09-04T21:41:09Z</dcterms:created>
  <dcterms:modified xsi:type="dcterms:W3CDTF">2025-09-17T02:15:49Z</dcterms:modified>
</cp:coreProperties>
</file>