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7" r:id="rId3"/>
    <p:sldId id="286" r:id="rId4"/>
    <p:sldId id="289" r:id="rId5"/>
    <p:sldId id="290" r:id="rId6"/>
    <p:sldId id="291" r:id="rId7"/>
    <p:sldId id="284" r:id="rId8"/>
    <p:sldId id="299" r:id="rId9"/>
    <p:sldId id="297" r:id="rId10"/>
    <p:sldId id="285" r:id="rId11"/>
    <p:sldId id="300" r:id="rId12"/>
    <p:sldId id="301" r:id="rId13"/>
    <p:sldId id="295" r:id="rId14"/>
    <p:sldId id="296" r:id="rId15"/>
    <p:sldId id="256" r:id="rId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CC00"/>
    <a:srgbClr val="66FF66"/>
    <a:srgbClr val="99CCFF"/>
    <a:srgbClr val="00FFFF"/>
    <a:srgbClr val="FF66FF"/>
    <a:srgbClr val="D60093"/>
    <a:srgbClr val="00CCFF"/>
    <a:srgbClr val="66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47" autoAdjust="0"/>
    <p:restoredTop sz="95256" autoAdjust="0"/>
  </p:normalViewPr>
  <p:slideViewPr>
    <p:cSldViewPr>
      <p:cViewPr varScale="1">
        <p:scale>
          <a:sx n="64" d="100"/>
          <a:sy n="64" d="100"/>
        </p:scale>
        <p:origin x="9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42107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18872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82806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97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674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792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46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19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7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688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633871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334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60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708464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576202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673281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380068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079247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63814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984476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BDE6-7C42-404E-819A-2F2FC27A65C2}" type="datetimeFigureOut">
              <a:rPr lang="es-ES" smtClean="0"/>
              <a:t>11/09/2025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8A8CD-4243-47D3-85A8-AC03F10504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93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7512E-BEBC-4DEB-9A74-2BA7B452CB66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8E1D-8AB6-4C35-B9F1-92CADA95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6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ordwall.net/resource/56007687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_c1B61YdH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E2729-2D05-1087-B7D4-535A4DFD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 ахуал </a:t>
            </a: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5274137908691897395">
            <a:hlinkClick r:id="" action="ppaction://media"/>
            <a:extLst>
              <a:ext uri="{FF2B5EF4-FFF2-40B4-BE49-F238E27FC236}">
                <a16:creationId xmlns:a16="http://schemas.microsoft.com/office/drawing/2014/main" id="{8871F76F-E21C-57F1-B5DB-A7E1A1843F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417638"/>
            <a:ext cx="7724979" cy="4051176"/>
          </a:xfrm>
        </p:spPr>
      </p:pic>
    </p:spTree>
    <p:extLst>
      <p:ext uri="{BB962C8B-B14F-4D97-AF65-F5344CB8AC3E}">
        <p14:creationId xmlns:p14="http://schemas.microsoft.com/office/powerpoint/2010/main" val="5697986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DB1A1-EF8C-18A7-D034-33F011227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CF167C-07C0-F10E-6AE6-F36B73D904FA}"/>
              </a:ext>
            </a:extLst>
          </p:cNvPr>
          <p:cNvSpPr txBox="1"/>
          <p:nvPr/>
        </p:nvSpPr>
        <p:spPr>
          <a:xfrm>
            <a:off x="719573" y="5087350"/>
            <a:ext cx="76328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Интерактивті тапсырманы орындайды</a:t>
            </a:r>
          </a:p>
          <a:p>
            <a:pPr algn="just">
              <a:buNone/>
            </a:pPr>
            <a:endParaRPr lang="kk-KZ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KZ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C798E-4EE1-B124-71B4-CD0B5468D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89754"/>
            <a:ext cx="7200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KZ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en-US" altLang="ru-KZ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 </a:t>
            </a:r>
            <a:r>
              <a:rPr kumimoji="0" lang="kk-KZ" altLang="ru-KZ" sz="3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ЕБҚ оқушыға арналған тапсырма:</a:t>
            </a:r>
            <a:r>
              <a:rPr kumimoji="0" lang="kk-KZ" altLang="ru-KZ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kk-KZ" altLang="ru-KZ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KZ" sz="3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Суретте </a:t>
            </a:r>
            <a:r>
              <a:rPr kumimoji="0" lang="kk-KZ" altLang="ru-KZ" sz="32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ақпаарт</a:t>
            </a:r>
            <a:r>
              <a:rPr kumimoji="0" lang="kk-KZ" altLang="ru-KZ" sz="32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алмасудың қандай түрлерін көруге болады?</a:t>
            </a:r>
            <a:endParaRPr kumimoji="0" lang="kk-KZ" altLang="ru-KZ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Рисунок 1">
            <a:extLst>
              <a:ext uri="{FF2B5EF4-FFF2-40B4-BE49-F238E27FC236}">
                <a16:creationId xmlns:a16="http://schemas.microsoft.com/office/drawing/2014/main" id="{0406D806-1E89-9A6D-1A4B-3773A3D2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3" y="2957026"/>
            <a:ext cx="7379399" cy="20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9D792BB-CC79-0EA9-572B-8A2BB0685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44" y="164479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2547450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70D1E-1229-0B08-6DF4-A6924C60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DBB383-EFD6-2C56-B988-D086D5C2332A}"/>
              </a:ext>
            </a:extLst>
          </p:cNvPr>
          <p:cNvSpPr txBox="1"/>
          <p:nvPr/>
        </p:nvSpPr>
        <p:spPr>
          <a:xfrm>
            <a:off x="755576" y="4941168"/>
            <a:ext cx="76328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</a:p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-сұрақтарға жауап береді 1б; </a:t>
            </a:r>
          </a:p>
          <a:p>
            <a:endParaRPr lang="ru-KZ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A4035F-921E-A26E-466F-688108339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097530"/>
            <a:ext cx="7200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K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5) Сұрақтарға жауап беріңдер: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KZ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https://wordwall.net/resource/56007687</a:t>
            </a:r>
            <a:endParaRPr kumimoji="0" lang="kk-KZ" altLang="ru-K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KZ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2756258-21E2-D333-EA69-2EF631BFF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44" y="164479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KZ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4B1BBD-7FB5-04C0-7796-D30641E7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282922"/>
            <a:ext cx="5976664" cy="24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4486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4B3D1-31B4-F986-D22C-7A8DD224C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21906-F89C-DF36-52E1-73E93003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08720"/>
            <a:ext cx="7776864" cy="1362075"/>
          </a:xfrm>
        </p:spPr>
        <p:txBody>
          <a:bodyPr>
            <a:normAutofit fontScale="90000"/>
          </a:bodyPr>
          <a:lstStyle/>
          <a:p>
            <a:r>
              <a:rPr lang="kk-KZ" sz="2700" dirty="0">
                <a:solidFill>
                  <a:srgbClr val="FFFF00"/>
                </a:solidFill>
              </a:rPr>
              <a:t>Қорытынды сұрақтар: </a:t>
            </a:r>
            <a:br>
              <a:rPr lang="kk-KZ" sz="2700" dirty="0">
                <a:solidFill>
                  <a:srgbClr val="FFFF00"/>
                </a:solidFill>
              </a:rPr>
            </a:br>
            <a:r>
              <a:rPr lang="kk-KZ" sz="2700" dirty="0">
                <a:solidFill>
                  <a:srgbClr val="FFFF00"/>
                </a:solidFill>
              </a:rPr>
              <a:t>«Иә/Жоқ» ойыны</a:t>
            </a:r>
            <a:br>
              <a:rPr lang="kk-KZ" sz="2700" dirty="0">
                <a:solidFill>
                  <a:srgbClr val="FFFF00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1.Ақпарат көзі – ақпаратты тарататын адам немесе құрылғы. 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2.Байланыс арнасы әрқашан тек интернет арқылы жүзеге асады.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3.Қабылдағыш – ақпаратты қабылдайтын адам немесе құрылғы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4.Ақпарат тек жазбаша түрде ғана беріледі. 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5.Радио хабарларын тыңдаушы – ақпарат қабылдағышы болып табылады.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6.Байланыс арналарына телефон, интернет, пошта жатады. 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7.Ақпарат көзі міндетті түрде мұғалім болуы керек. 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8.Теледидардан көрсетілген жаңалық – ақпарат көзі. 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9.Қабылдағышсыз ақпарат беру жүзеге асады. </a:t>
            </a:r>
            <a:br>
              <a:rPr lang="kk-KZ" sz="2000" dirty="0">
                <a:solidFill>
                  <a:schemeClr val="bg1"/>
                </a:solidFill>
              </a:rPr>
            </a:br>
            <a:r>
              <a:rPr lang="kk-KZ" sz="2000" dirty="0">
                <a:solidFill>
                  <a:schemeClr val="bg1"/>
                </a:solidFill>
              </a:rPr>
              <a:t>10.Ақпарат көзі мен қабылдағыш арасында байланыс арнасы міндетті түрде болуы тиіс. </a:t>
            </a:r>
            <a:br>
              <a:rPr lang="kk-KZ" sz="2000" dirty="0">
                <a:solidFill>
                  <a:schemeClr val="bg1"/>
                </a:solidFill>
              </a:rPr>
            </a:br>
            <a:br>
              <a:rPr lang="kk-KZ" dirty="0">
                <a:solidFill>
                  <a:srgbClr val="FFFF00"/>
                </a:solidFill>
              </a:rPr>
            </a:b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4057042049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96887-2C62-0D58-AEB0-819C571F7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C3C6C-BB4C-ADD4-CB49-DE3C103A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052736"/>
            <a:ext cx="7776864" cy="753046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kk-KZ" sz="2700" dirty="0">
                <a:solidFill>
                  <a:srgbClr val="FFFF00"/>
                </a:solidFill>
              </a:rPr>
              <a:t>Үйге тапсырма: </a:t>
            </a:r>
            <a:br>
              <a:rPr lang="kk-KZ" sz="2700" dirty="0">
                <a:solidFill>
                  <a:schemeClr val="bg1"/>
                </a:solidFill>
              </a:rPr>
            </a:br>
            <a:br>
              <a:rPr lang="kk-KZ" sz="2700" dirty="0">
                <a:solidFill>
                  <a:schemeClr val="bg1"/>
                </a:solidFill>
              </a:rPr>
            </a:b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«Менің бір </a:t>
            </a:r>
            <a:r>
              <a:rPr lang="kk-KZ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күнімдегі</a:t>
            </a: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ақпарат алмасу» тақырыбында шағын </a:t>
            </a:r>
            <a:r>
              <a:rPr lang="kk-KZ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постер</a:t>
            </a:r>
            <a:b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(ақпарат көзі → байланыс арнасы → қабылдағыш сызба түрінде).</a:t>
            </a:r>
            <a:br>
              <a:rPr lang="ru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717153637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0030" y="4402836"/>
            <a:ext cx="2516791" cy="13381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k-KZ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KZ Cooper" panose="02000503000000020004" pitchFamily="2" charset="0"/>
              </a:rPr>
              <a:t>Барлығы түсінікті болды!</a:t>
            </a:r>
            <a:endParaRPr lang="ru-RU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KZ Cooper" panose="02000503000000020004" pitchFamily="2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3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54" y="3707893"/>
            <a:ext cx="1042415" cy="69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89" y="3684853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6253772" y="3783751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953" y="3648565"/>
            <a:ext cx="1042506" cy="695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590" y="3137546"/>
            <a:ext cx="1042506" cy="695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700" y="2991818"/>
            <a:ext cx="1042506" cy="695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412" y="2838683"/>
            <a:ext cx="1042506" cy="6950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390" y="2400858"/>
            <a:ext cx="1042506" cy="6950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172" y="2338499"/>
            <a:ext cx="1042506" cy="6950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1721" y="3259832"/>
            <a:ext cx="1042506" cy="6950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670" y="1258720"/>
            <a:ext cx="1042506" cy="6950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982" y="2222267"/>
            <a:ext cx="1042506" cy="6950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83" y="1750574"/>
            <a:ext cx="1042506" cy="6950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1619" y="1730204"/>
            <a:ext cx="1042506" cy="69500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858" y="1469534"/>
            <a:ext cx="1042506" cy="6950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958" y="1440782"/>
            <a:ext cx="1042506" cy="695004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3088944" y="4402836"/>
            <a:ext cx="2516791" cy="13381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k-KZ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KZ Cooper" panose="02000503000000020004" pitchFamily="2" charset="0"/>
              </a:rPr>
              <a:t>Менің бірнеше сұрағым бар...</a:t>
            </a:r>
            <a:endParaRPr lang="ru-RU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KZ Cooper" panose="02000503000000020004" pitchFamily="2" charset="0"/>
            </a:endParaRPr>
          </a:p>
        </p:txBody>
      </p:sp>
      <p:pic>
        <p:nvPicPr>
          <p:cNvPr id="26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07" y="3684853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44" y="3600417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99" y="3033504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53" y="2320839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44" y="2603710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53" y="3061907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39" y="1644566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97" y="1837717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2381812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54" y="3018959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0" r="98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44" y="1579392"/>
            <a:ext cx="1063264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6079406" y="4402836"/>
            <a:ext cx="2516791" cy="133814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kk-KZ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KZ Cooper" panose="02000503000000020004" pitchFamily="2" charset="0"/>
              </a:rPr>
              <a:t>Маған сабақ қиын болды!</a:t>
            </a:r>
            <a:endParaRPr lang="ru-RU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KZ Cooper" panose="02000503000000020004" pitchFamily="2" charset="0"/>
            </a:endParaRPr>
          </a:p>
        </p:txBody>
      </p:sp>
      <p:pic>
        <p:nvPicPr>
          <p:cNvPr id="38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6822938" y="3248695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7337801" y="3695020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6265017" y="2713639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7977020" y="2532457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7562390" y="3086176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7657410" y="1933813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6887927" y="2246080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6904620" y="1469535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41" l="2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 bwMode="auto">
          <a:xfrm>
            <a:off x="6237600" y="1837717"/>
            <a:ext cx="639219" cy="5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921669" y="829744"/>
            <a:ext cx="334194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ru-RU" sz="4050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KZ Cooper" panose="02000503000000020004" pitchFamily="2" charset="0"/>
              </a:rPr>
              <a:t>Кері</a:t>
            </a:r>
            <a:r>
              <a:rPr lang="ru-RU" sz="405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KZ Cooper" panose="02000503000000020004" pitchFamily="2" charset="0"/>
              </a:rPr>
              <a:t> </a:t>
            </a:r>
            <a:r>
              <a:rPr lang="ru-RU" sz="4050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KZ Cooper" panose="02000503000000020004" pitchFamily="2" charset="0"/>
              </a:rPr>
              <a:t>байланыс</a:t>
            </a:r>
            <a:endParaRPr lang="ru-RU" sz="405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KZ Cooper" panose="02000503000000020004" pitchFamily="2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9559" y="2028271"/>
            <a:ext cx="1042506" cy="69500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47" y="1005370"/>
            <a:ext cx="1042506" cy="69500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8516" y="3785169"/>
            <a:ext cx="1042506" cy="69500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2746" y="3806618"/>
            <a:ext cx="1042506" cy="69500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0714" y="2714405"/>
            <a:ext cx="1042506" cy="69500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941" y="1080355"/>
            <a:ext cx="1042506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F2A76-F41B-F9E8-31A5-40FE43B30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7772400" cy="1470025"/>
          </a:xfrm>
        </p:spPr>
        <p:txBody>
          <a:bodyPr/>
          <a:lstStyle/>
          <a:p>
            <a:r>
              <a:rPr lang="kk-KZ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Ақпаратты беру. ПРАКТИКУМ</a:t>
            </a:r>
            <a:endParaRPr lang="ru-K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A682F0-E187-677B-517E-A786BAA1D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3284984"/>
            <a:ext cx="6832848" cy="1752600"/>
          </a:xfrm>
        </p:spPr>
        <p:txBody>
          <a:bodyPr>
            <a:normAutofit fontScale="77500" lnSpcReduction="20000"/>
          </a:bodyPr>
          <a:lstStyle/>
          <a:p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жолдарын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арналарының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қабылдағыштың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білуге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үйрету</a:t>
            </a:r>
            <a:r>
              <a:rPr lang="ru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9272440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4551A-F64C-0214-76C3-9491A4241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894BB-01E8-B656-A3C6-4DCEF998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92696"/>
            <a:ext cx="7270576" cy="1362075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kk-KZ" sz="2700" dirty="0">
                <a:solidFill>
                  <a:srgbClr val="FFFF00"/>
                </a:solidFill>
              </a:rPr>
              <a:t>Үй тапсырмасын сұрау</a:t>
            </a:r>
            <a:br>
              <a:rPr lang="kk-KZ" sz="2700" dirty="0">
                <a:solidFill>
                  <a:srgbClr val="FFFF00"/>
                </a:solidFill>
              </a:rPr>
            </a:br>
            <a:r>
              <a:rPr lang="kk-KZ" sz="2700" dirty="0">
                <a:solidFill>
                  <a:schemeClr val="bg1"/>
                </a:solidFill>
              </a:rPr>
              <a:t>Ақпарат берілуіне қарай қанша түрге бөлінеді? Оларды ата? </a:t>
            </a:r>
            <a:br>
              <a:rPr lang="kk-KZ" sz="2700" dirty="0">
                <a:solidFill>
                  <a:schemeClr val="bg1"/>
                </a:solidFill>
              </a:rPr>
            </a:br>
            <a:r>
              <a:rPr lang="kk-KZ" sz="2700" dirty="0">
                <a:solidFill>
                  <a:schemeClr val="bg1"/>
                </a:solidFill>
              </a:rPr>
              <a:t>Ақпаратты қабылдау түрлерін ата? </a:t>
            </a:r>
            <a:br>
              <a:rPr lang="kk-KZ" sz="2700" dirty="0">
                <a:solidFill>
                  <a:schemeClr val="bg1"/>
                </a:solidFill>
              </a:rPr>
            </a:br>
            <a:br>
              <a:rPr lang="kk-KZ" sz="2700" dirty="0">
                <a:solidFill>
                  <a:schemeClr val="bg1"/>
                </a:solidFill>
              </a:rPr>
            </a:br>
            <a:br>
              <a:rPr lang="kk-KZ" sz="2700" dirty="0">
                <a:solidFill>
                  <a:schemeClr val="bg1"/>
                </a:solidFill>
              </a:rPr>
            </a:br>
            <a:r>
              <a:rPr lang="kk-KZ" dirty="0">
                <a:solidFill>
                  <a:srgbClr val="FFFF00"/>
                </a:solidFill>
              </a:rPr>
              <a:t>Ой қозғау: </a:t>
            </a:r>
            <a:br>
              <a:rPr lang="kk-KZ" dirty="0">
                <a:solidFill>
                  <a:srgbClr val="FFFF00"/>
                </a:solidFill>
              </a:rPr>
            </a:b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Сұрақ: «Егер байланыс арналары болмаса, ақпарат қалай берілер еді?»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dirty="0">
                <a:solidFill>
                  <a:schemeClr val="bg1"/>
                </a:solidFill>
              </a:rPr>
            </a:br>
            <a:br>
              <a:rPr lang="ru-KZ" dirty="0"/>
            </a:b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952857963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443DB-3DBD-E856-80F4-9E2249BF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материалды меңгеру</a:t>
            </a:r>
            <a:b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hlinkClick r:id="rId2"/>
              </a:rPr>
              <a:t>https://youtu.be/F_c1B61YdHI</a:t>
            </a:r>
            <a:br>
              <a:rPr lang="kk-KZ" dirty="0"/>
            </a:br>
            <a:endParaRPr lang="ru-KZ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5088C71-3310-01AA-0DFF-7A1B33FA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56490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-Ақпарат көзі → байланыс арнасы → қабылдағыш.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-Байланыс арналарының түрлері: дыбыс, жарық, радиотолқын, интернет, т.б.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267773530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0901D-A01A-4E3A-40FB-A0D0467E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68462-EB0D-87E4-9416-D10BAF17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12" y="980728"/>
            <a:ext cx="7270576" cy="1362075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kk-KZ" sz="2700" dirty="0">
                <a:solidFill>
                  <a:schemeClr val="bg1"/>
                </a:solidFill>
              </a:rPr>
              <a:t>1)  «Ақпарат көзі мен қабылдағыш»   </a:t>
            </a:r>
            <a:br>
              <a:rPr lang="kk-KZ" sz="2700" dirty="0">
                <a:solidFill>
                  <a:schemeClr val="bg1"/>
                </a:solidFill>
              </a:rPr>
            </a:br>
            <a:br>
              <a:rPr lang="kk-KZ" sz="2700" dirty="0">
                <a:solidFill>
                  <a:schemeClr val="bg1"/>
                </a:solidFill>
              </a:rPr>
            </a:br>
            <a:r>
              <a:rPr lang="kk-KZ" sz="2700" dirty="0">
                <a:solidFill>
                  <a:schemeClr val="bg1"/>
                </a:solidFill>
              </a:rPr>
              <a:t>Мысал: Кітап – ақпарат көзі, оқушы – қабылдағыш.</a:t>
            </a:r>
            <a:br>
              <a:rPr lang="kk-KZ" sz="2700" dirty="0">
                <a:solidFill>
                  <a:schemeClr val="bg1"/>
                </a:solidFill>
              </a:rPr>
            </a:br>
            <a:br>
              <a:rPr lang="kk-KZ" sz="2700" dirty="0">
                <a:solidFill>
                  <a:schemeClr val="bg1"/>
                </a:solidFill>
              </a:rPr>
            </a:br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CB92C0-C105-8D9D-5F72-1FE5DF0FE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90792"/>
            <a:ext cx="4176464" cy="12761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D76EF6-07C9-E808-D187-99D6876F3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939178"/>
            <a:ext cx="4438329" cy="1152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891AC-BD1C-B7F6-841B-31300E3E8363}"/>
              </a:ext>
            </a:extLst>
          </p:cNvPr>
          <p:cNvSpPr txBox="1"/>
          <p:nvPr/>
        </p:nvSpPr>
        <p:spPr>
          <a:xfrm>
            <a:off x="827584" y="4686408"/>
            <a:ext cx="6777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1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</a:t>
            </a:r>
            <a:r>
              <a:rPr lang="kk-KZ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KZ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7630">
              <a:buNone/>
            </a:pPr>
            <a:r>
              <a:rPr lang="kk-KZ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kk-KZ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Ақпарат көзін дұрыс анықтайды 1б;</a:t>
            </a:r>
            <a:endParaRPr lang="ru-KZ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-Қабылдағышты көрсетеді1б;</a:t>
            </a:r>
            <a:endParaRPr lang="ru-KZ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7630" algn="just">
              <a:buNone/>
            </a:pPr>
            <a:r>
              <a:rPr lang="kk-KZ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-топтық ережелерді сақтау; </a:t>
            </a:r>
            <a:endParaRPr lang="ru-KZ" sz="1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22645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255568-058A-AC86-CB02-CB4AAC54E62B}"/>
              </a:ext>
            </a:extLst>
          </p:cNvPr>
          <p:cNvSpPr txBox="1"/>
          <p:nvPr/>
        </p:nvSpPr>
        <p:spPr>
          <a:xfrm>
            <a:off x="971600" y="4903638"/>
            <a:ext cx="64087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pPr indent="87630" algn="just"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  <a:endParaRPr lang="ru-K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7630"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ақпарат қабылдау түрін анықтайды  1 б</a:t>
            </a:r>
            <a:endParaRPr lang="ru-K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KZ" sz="20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82BBB3-147E-EB03-0DB1-629A49EFD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7"/>
          <a:stretch>
            <a:fillRect/>
          </a:stretch>
        </p:blipFill>
        <p:spPr bwMode="auto">
          <a:xfrm>
            <a:off x="1403648" y="980728"/>
            <a:ext cx="6336704" cy="4282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5503605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F9E1F-64E5-48C1-3705-6A74F0021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480018-53EC-13AB-2089-C3C053C66FDA}"/>
              </a:ext>
            </a:extLst>
          </p:cNvPr>
          <p:cNvSpPr txBox="1"/>
          <p:nvPr/>
        </p:nvSpPr>
        <p:spPr>
          <a:xfrm>
            <a:off x="683568" y="4653136"/>
            <a:ext cx="900100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pPr indent="87630" algn="just"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87630" algn="just">
              <a:buNone/>
            </a:pPr>
            <a:r>
              <a:rPr lang="kk-KZ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-байланыс арнасын анықтайды 1б; </a:t>
            </a:r>
            <a:endParaRPr lang="ru-KZ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074C91-E08A-A6DF-DB0C-67C0F6A77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03"/>
          <a:stretch>
            <a:fillRect/>
          </a:stretch>
        </p:blipFill>
        <p:spPr>
          <a:xfrm>
            <a:off x="539552" y="692696"/>
            <a:ext cx="766875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93553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1BB43-1E2E-E346-5A7F-DABFC908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Сергіту сәті </a:t>
            </a:r>
            <a:endParaRPr lang="ru-KZ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eo_2025-01-27_19-02-37 (1)">
            <a:hlinkClick r:id="" action="ppaction://media"/>
            <a:extLst>
              <a:ext uri="{FF2B5EF4-FFF2-40B4-BE49-F238E27FC236}">
                <a16:creationId xmlns:a16="http://schemas.microsoft.com/office/drawing/2014/main" id="{BE00F6BD-F7AD-3759-8F3F-A1C8B347A5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417638"/>
            <a:ext cx="7632848" cy="4177158"/>
          </a:xfrm>
        </p:spPr>
      </p:pic>
    </p:spTree>
    <p:extLst>
      <p:ext uri="{BB962C8B-B14F-4D97-AF65-F5344CB8AC3E}">
        <p14:creationId xmlns:p14="http://schemas.microsoft.com/office/powerpoint/2010/main" val="8154977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C6FBE2-E42C-ECC7-A953-D1BBCFAA7978}"/>
              </a:ext>
            </a:extLst>
          </p:cNvPr>
          <p:cNvSpPr txBox="1"/>
          <p:nvPr/>
        </p:nvSpPr>
        <p:spPr>
          <a:xfrm>
            <a:off x="683568" y="4653136"/>
            <a:ext cx="777686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ақпарат көзіне мысал келтіреді  2 б; </a:t>
            </a:r>
          </a:p>
          <a:p>
            <a:pPr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-ақпарат қабылдағышқа мысал келтіреді 2 б;</a:t>
            </a:r>
          </a:p>
          <a:p>
            <a:pPr algn="just">
              <a:buNone/>
            </a:pPr>
            <a:endParaRPr lang="kk-KZ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KZ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DC3F0-64C5-7C07-7B74-10CEEA46149E}"/>
              </a:ext>
            </a:extLst>
          </p:cNvPr>
          <p:cNvSpPr txBox="1"/>
          <p:nvPr/>
        </p:nvSpPr>
        <p:spPr>
          <a:xfrm>
            <a:off x="683568" y="836712"/>
            <a:ext cx="7488832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None/>
            </a:pPr>
            <a:r>
              <a:rPr lang="kk-KZ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k-KZ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«Рөлдік ойын» (жұптық жұмыс)</a:t>
            </a:r>
            <a:endParaRPr lang="ru-KZ" sz="2400" b="1" i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kk-KZ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Функционалдық сауаттылыққа бағытталған тапсырма: </a:t>
            </a:r>
            <a:endParaRPr lang="ru-KZ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200"/>
              </a:spcBef>
              <a:buNone/>
            </a:pPr>
            <a:r>
              <a:rPr lang="en-US" sz="2800" b="1" i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көзі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екіншісі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қабылдағыш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b="1" i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buNone/>
            </a:pP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арна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таңдалады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ысқырық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қимыл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сурет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KZ" sz="2400" b="1" i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buNone/>
            </a:pP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Қалғандары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жеткенін</a:t>
            </a:r>
            <a:r>
              <a:rPr lang="ru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бақылайды</a:t>
            </a:r>
            <a:endParaRPr lang="ru-KZ" sz="2400" b="1" i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70936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951</TotalTime>
  <Words>457</Words>
  <Application>Microsoft Office PowerPoint</Application>
  <PresentationFormat>Экран (4:3)</PresentationFormat>
  <Paragraphs>42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KZ Cooper</vt:lpstr>
      <vt:lpstr>Times New Roman</vt:lpstr>
      <vt:lpstr>Tema de Office</vt:lpstr>
      <vt:lpstr>Тема Office</vt:lpstr>
      <vt:lpstr>Психологиялық ахуал </vt:lpstr>
      <vt:lpstr>   Ақпаратты беру. ПРАКТИКУМ</vt:lpstr>
      <vt:lpstr>Үй тапсырмасын сұрау Ақпарат берілуіне қарай қанша түрге бөлінеді? Оларды ата?  Ақпаратты қабылдау түрлерін ата?    Ой қозғау:  Сұрақ: «Егер байланыс арналары болмаса, ақпарат қалай берілер еді?»   </vt:lpstr>
      <vt:lpstr>   Жаңа материалды меңгеру https://youtu.be/F_c1B61YdHI </vt:lpstr>
      <vt:lpstr>1)  «Ақпарат көзі мен қабылдағыш»     Мысал: Кітап – ақпарат көзі, оқушы – қабылдағыш.  </vt:lpstr>
      <vt:lpstr>Презентация PowerPoint</vt:lpstr>
      <vt:lpstr>Презентация PowerPoint</vt:lpstr>
      <vt:lpstr>Сергіту сәті </vt:lpstr>
      <vt:lpstr>Презентация PowerPoint</vt:lpstr>
      <vt:lpstr>Презентация PowerPoint</vt:lpstr>
      <vt:lpstr>Презентация PowerPoint</vt:lpstr>
      <vt:lpstr>Қорытынды сұрақтар:  «Иә/Жоқ» ойыны 1.Ақпарат көзі – ақпаратты тарататын адам немесе құрылғы.  2.Байланыс арнасы әрқашан тек интернет арқылы жүзеге асады. 3.Қабылдағыш – ақпаратты қабылдайтын адам немесе құрылғы 4.Ақпарат тек жазбаша түрде ғана беріледі.  5.Радио хабарларын тыңдаушы – ақпарат қабылдағышы болып табылады. 6.Байланыс арналарына телефон, интернет, пошта жатады.  7.Ақпарат көзі міндетті түрде мұғалім болуы керек.  8.Теледидардан көрсетілген жаңалық – ақпарат көзі.  9.Қабылдағышсыз ақпарат беру жүзеге асады.  10.Ақпарат көзі мен қабылдағыш арасында байланыс арнасы міндетті түрде болуы тиіс.   </vt:lpstr>
      <vt:lpstr>Үйге тапсырма:   «Менің бір күнімдегі ақпарат алмасу» тақырыбында шағын постер  (ақпарат көзі → байланыс арнасы → қабылдағыш сызба түрінде).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Arys JOBBM</cp:lastModifiedBy>
  <cp:revision>120</cp:revision>
  <dcterms:created xsi:type="dcterms:W3CDTF">2014-11-12T21:23:29Z</dcterms:created>
  <dcterms:modified xsi:type="dcterms:W3CDTF">2025-09-11T13:01:20Z</dcterms:modified>
</cp:coreProperties>
</file>