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7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17" r:id="rId2"/>
    <p:sldId id="441" r:id="rId3"/>
    <p:sldId id="451" r:id="rId4"/>
    <p:sldId id="438" r:id="rId5"/>
    <p:sldId id="440" r:id="rId6"/>
    <p:sldId id="259" r:id="rId7"/>
    <p:sldId id="454" r:id="rId8"/>
    <p:sldId id="457" r:id="rId9"/>
    <p:sldId id="458" r:id="rId10"/>
    <p:sldId id="459" r:id="rId11"/>
    <p:sldId id="460" r:id="rId12"/>
    <p:sldId id="464" r:id="rId13"/>
    <p:sldId id="431" r:id="rId14"/>
    <p:sldId id="425" r:id="rId15"/>
    <p:sldId id="462" r:id="rId16"/>
    <p:sldId id="463" r:id="rId17"/>
    <p:sldId id="449" r:id="rId18"/>
    <p:sldId id="465" r:id="rId19"/>
    <p:sldId id="466" r:id="rId20"/>
    <p:sldId id="467" r:id="rId21"/>
    <p:sldId id="468" r:id="rId22"/>
    <p:sldId id="469" r:id="rId23"/>
  </p:sldIdLst>
  <p:sldSz cx="9144000" cy="5143500" type="screen16x9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3896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77922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16884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5584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1948067" algn="l" defTabSz="77922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337681" algn="l" defTabSz="77922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2727295" algn="l" defTabSz="77922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116909" algn="l" defTabSz="77922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56">
          <p15:clr>
            <a:srgbClr val="A4A3A4"/>
          </p15:clr>
        </p15:guide>
        <p15:guide id="2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EFFFA"/>
    <a:srgbClr val="0000FF"/>
    <a:srgbClr val="003300"/>
    <a:srgbClr val="FFFFCC"/>
    <a:srgbClr val="FFFF99"/>
    <a:srgbClr val="FF0000"/>
    <a:srgbClr val="009ED6"/>
    <a:srgbClr val="00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3" autoAdjust="0"/>
    <p:restoredTop sz="83977" autoAdjust="0"/>
  </p:normalViewPr>
  <p:slideViewPr>
    <p:cSldViewPr>
      <p:cViewPr varScale="1">
        <p:scale>
          <a:sx n="92" d="100"/>
          <a:sy n="92" d="100"/>
        </p:scale>
        <p:origin x="-596" y="-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36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3156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505BAA9-1861-47E1-836F-371DEAC06548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4CB83B0-3CB4-45F2-BE38-3630FD00A6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92784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357ACCF-61E4-487B-93B9-CD98884592F9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D1232F5-6D50-4AB5-8E7A-588EF777CB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06029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13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27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4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454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067" algn="l" defTabSz="7792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681" algn="l" defTabSz="7792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295" algn="l" defTabSz="7792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6909" algn="l" defTabSz="7792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1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This template can be used as a starter file for presenting training materials in a group setting.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Sections</a:t>
            </a:r>
            <a:endParaRPr lang="en-US" sz="13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Sections can help to organize your slides or facilitate collaboration between multiple authors. On the </a:t>
            </a:r>
            <a:r>
              <a:rPr lang="en-US" sz="1300" b="1" dirty="0" smtClean="0"/>
              <a:t>Home</a:t>
            </a:r>
            <a:r>
              <a:rPr lang="en-US" sz="1300" dirty="0" smtClean="0"/>
              <a:t> tab under </a:t>
            </a:r>
            <a:r>
              <a:rPr lang="en-US" sz="1300" b="1" dirty="0" smtClean="0"/>
              <a:t>Slides</a:t>
            </a:r>
            <a:r>
              <a:rPr lang="en-US" sz="1300" dirty="0" smtClean="0"/>
              <a:t>, click </a:t>
            </a:r>
            <a:r>
              <a:rPr lang="en-US" sz="1300" b="1" dirty="0" smtClean="0"/>
              <a:t>Section</a:t>
            </a:r>
            <a:r>
              <a:rPr lang="en-US" sz="1300" dirty="0" smtClean="0"/>
              <a:t>, and then click </a:t>
            </a:r>
            <a:r>
              <a:rPr lang="en-US" sz="1300" b="1" dirty="0" smtClean="0"/>
              <a:t>Add Section</a:t>
            </a:r>
            <a:r>
              <a:rPr lang="en-US" sz="1300" dirty="0" smtClean="0"/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Notes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Use the Notes pane for delivery notes or to provide additional details for the audience. You can see these notes in Presenter View during your presentation.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Keep in mind the font size (important for accessibility, visibility, videotaping, and online production)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Coordinated colors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Pay particular attention to the graphs, charts, and text boxes.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Consider that attendees will print in black and white or </a:t>
            </a:r>
            <a:r>
              <a:rPr lang="en-US" sz="1300" dirty="0" err="1" smtClean="0"/>
              <a:t>grayscale</a:t>
            </a:r>
            <a:r>
              <a:rPr lang="en-US" sz="1300" dirty="0" smtClean="0"/>
              <a:t>. Run a test print to make sure your colors work when printed in pure black and white and </a:t>
            </a:r>
            <a:r>
              <a:rPr lang="en-US" sz="1300" dirty="0" err="1" smtClean="0"/>
              <a:t>grayscale</a:t>
            </a:r>
            <a:r>
              <a:rPr lang="en-US" sz="1300" dirty="0" smtClean="0"/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Graphics, tables, and graphs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Keep it simple: If possible, use consistent, non-distracting styles and colors.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Label all graphs and tables.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4C50BB-BA6D-4C0F-9F8D-81D7EA6FAF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52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uk.online_bilim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B9229-F9C2-4A84-AE36-F77C82D7DAB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166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1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This template can be used as a starter file for presenting training materials in a group setting.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Sections</a:t>
            </a:r>
            <a:endParaRPr lang="en-US" sz="13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Sections can help to organize your slides or facilitate collaboration between multiple authors. On the </a:t>
            </a:r>
            <a:r>
              <a:rPr lang="en-US" sz="1300" b="1" dirty="0" smtClean="0"/>
              <a:t>Home</a:t>
            </a:r>
            <a:r>
              <a:rPr lang="en-US" sz="1300" dirty="0" smtClean="0"/>
              <a:t> tab under </a:t>
            </a:r>
            <a:r>
              <a:rPr lang="en-US" sz="1300" b="1" dirty="0" smtClean="0"/>
              <a:t>Slides</a:t>
            </a:r>
            <a:r>
              <a:rPr lang="en-US" sz="1300" dirty="0" smtClean="0"/>
              <a:t>, click </a:t>
            </a:r>
            <a:r>
              <a:rPr lang="en-US" sz="1300" b="1" dirty="0" smtClean="0"/>
              <a:t>Section</a:t>
            </a:r>
            <a:r>
              <a:rPr lang="en-US" sz="1300" dirty="0" smtClean="0"/>
              <a:t>, and then click </a:t>
            </a:r>
            <a:r>
              <a:rPr lang="en-US" sz="1300" b="1" dirty="0" smtClean="0"/>
              <a:t>Add Section</a:t>
            </a:r>
            <a:r>
              <a:rPr lang="en-US" sz="1300" dirty="0" smtClean="0"/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Notes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Use the Notes pane for delivery notes or to provide additional details for the audience. You can see these notes in Presenter View during your presentation.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Keep in mind the font size (important for accessibility, visibility, videotaping, and online production)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Coordinated colors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Pay particular attention to the graphs, charts, and text boxes.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Consider that attendees will print in black and white or </a:t>
            </a:r>
            <a:r>
              <a:rPr lang="en-US" sz="1300" dirty="0" err="1" smtClean="0"/>
              <a:t>grayscale</a:t>
            </a:r>
            <a:r>
              <a:rPr lang="en-US" sz="1300" dirty="0" smtClean="0"/>
              <a:t>. Run a test print to make sure your colors work when printed in pure black and white and </a:t>
            </a:r>
            <a:r>
              <a:rPr lang="en-US" sz="1300" dirty="0" err="1" smtClean="0"/>
              <a:t>grayscale</a:t>
            </a:r>
            <a:r>
              <a:rPr lang="en-US" sz="1300" dirty="0" smtClean="0"/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Graphics, tables, and graphs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Keep it simple: If possible, use consistent, non-distracting styles and colors.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Label all graphs and tables.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4C50BB-BA6D-4C0F-9F8D-81D7EA6FAF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0689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1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This template can be used as a starter file for presenting training materials in a group setting.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Sections</a:t>
            </a:r>
            <a:endParaRPr lang="en-US" sz="13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Sections can help to organize your slides or facilitate collaboration between multiple authors. On the </a:t>
            </a:r>
            <a:r>
              <a:rPr lang="en-US" sz="1300" b="1" dirty="0" smtClean="0"/>
              <a:t>Home</a:t>
            </a:r>
            <a:r>
              <a:rPr lang="en-US" sz="1300" dirty="0" smtClean="0"/>
              <a:t> tab under </a:t>
            </a:r>
            <a:r>
              <a:rPr lang="en-US" sz="1300" b="1" dirty="0" smtClean="0"/>
              <a:t>Slides</a:t>
            </a:r>
            <a:r>
              <a:rPr lang="en-US" sz="1300" dirty="0" smtClean="0"/>
              <a:t>, click </a:t>
            </a:r>
            <a:r>
              <a:rPr lang="en-US" sz="1300" b="1" dirty="0" smtClean="0"/>
              <a:t>Section</a:t>
            </a:r>
            <a:r>
              <a:rPr lang="en-US" sz="1300" dirty="0" smtClean="0"/>
              <a:t>, and then click </a:t>
            </a:r>
            <a:r>
              <a:rPr lang="en-US" sz="1300" b="1" dirty="0" smtClean="0"/>
              <a:t>Add Section</a:t>
            </a:r>
            <a:r>
              <a:rPr lang="en-US" sz="1300" dirty="0" smtClean="0"/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Notes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Use the Notes pane for delivery notes or to provide additional details for the audience. You can see these notes in Presenter View during your presentation.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Keep in mind the font size (important for accessibility, visibility, videotaping, and online production)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Coordinated colors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Pay particular attention to the graphs, charts, and text boxes.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Consider that attendees will print in black and white or </a:t>
            </a:r>
            <a:r>
              <a:rPr lang="en-US" sz="1300" dirty="0" err="1" smtClean="0"/>
              <a:t>grayscale</a:t>
            </a:r>
            <a:r>
              <a:rPr lang="en-US" sz="1300" dirty="0" smtClean="0"/>
              <a:t>. Run a test print to make sure your colors work when printed in pure black and white and </a:t>
            </a:r>
            <a:r>
              <a:rPr lang="en-US" sz="1300" dirty="0" err="1" smtClean="0"/>
              <a:t>grayscale</a:t>
            </a:r>
            <a:r>
              <a:rPr lang="en-US" sz="1300" dirty="0" smtClean="0"/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Graphics, tables, and graphs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Keep it simple: If possible, use consistent, non-distracting styles and colors.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Label all graphs and tables.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4C50BB-BA6D-4C0F-9F8D-81D7EA6FAF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2977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1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This template can be used as a starter file for presenting training materials in a group setting.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Sections</a:t>
            </a:r>
            <a:endParaRPr lang="en-US" sz="13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Sections can help to organize your slides or facilitate collaboration between multiple authors. On the </a:t>
            </a:r>
            <a:r>
              <a:rPr lang="en-US" sz="1300" b="1" dirty="0" smtClean="0"/>
              <a:t>Home</a:t>
            </a:r>
            <a:r>
              <a:rPr lang="en-US" sz="1300" dirty="0" smtClean="0"/>
              <a:t> tab under </a:t>
            </a:r>
            <a:r>
              <a:rPr lang="en-US" sz="1300" b="1" dirty="0" smtClean="0"/>
              <a:t>Slides</a:t>
            </a:r>
            <a:r>
              <a:rPr lang="en-US" sz="1300" dirty="0" smtClean="0"/>
              <a:t>, click </a:t>
            </a:r>
            <a:r>
              <a:rPr lang="en-US" sz="1300" b="1" dirty="0" smtClean="0"/>
              <a:t>Section</a:t>
            </a:r>
            <a:r>
              <a:rPr lang="en-US" sz="1300" dirty="0" smtClean="0"/>
              <a:t>, and then click </a:t>
            </a:r>
            <a:r>
              <a:rPr lang="en-US" sz="1300" b="1" dirty="0" smtClean="0"/>
              <a:t>Add Section</a:t>
            </a:r>
            <a:r>
              <a:rPr lang="en-US" sz="1300" dirty="0" smtClean="0"/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Notes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Use the Notes pane for delivery notes or to provide additional details for the audience. You can see these notes in Presenter View during your presentation.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Keep in mind the font size (important for accessibility, visibility, videotaping, and online production)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Coordinated colors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Pay particular attention to the graphs, charts, and text boxes.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Consider that attendees will print in black and white or </a:t>
            </a:r>
            <a:r>
              <a:rPr lang="en-US" sz="1300" dirty="0" err="1" smtClean="0"/>
              <a:t>grayscale</a:t>
            </a:r>
            <a:r>
              <a:rPr lang="en-US" sz="1300" dirty="0" smtClean="0"/>
              <a:t>. Run a test print to make sure your colors work when printed in pure black and white and </a:t>
            </a:r>
            <a:r>
              <a:rPr lang="en-US" sz="1300" dirty="0" err="1" smtClean="0"/>
              <a:t>grayscale</a:t>
            </a:r>
            <a:r>
              <a:rPr lang="en-US" sz="1300" dirty="0" smtClean="0"/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/>
              <a:t>Graphics, tables, and graphs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Keep it simple: If possible, use consistent, non-distracting styles and colors.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Label all graphs and tables.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4C50BB-BA6D-4C0F-9F8D-81D7EA6FAF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316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" y="1"/>
            <a:ext cx="9101137" cy="516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1"/>
            <a:ext cx="37211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16"/>
          <p:cNvGrpSpPr>
            <a:grpSpLocks/>
          </p:cNvGrpSpPr>
          <p:nvPr userDrawn="1"/>
        </p:nvGrpSpPr>
        <p:grpSpPr bwMode="auto">
          <a:xfrm>
            <a:off x="214314" y="7146"/>
            <a:ext cx="560387" cy="5136356"/>
            <a:chOff x="42724" y="29029"/>
            <a:chExt cx="560106" cy="6848952"/>
          </a:xfrm>
        </p:grpSpPr>
        <p:pic>
          <p:nvPicPr>
            <p:cNvPr id="8" name="Рисунок 17" descr="1212т12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3" y="29029"/>
              <a:ext cx="559287" cy="2315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8" descr="1212т12.png"/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42724" y="2267397"/>
              <a:ext cx="558000" cy="2315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9" descr="1212т12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542" y="4562937"/>
              <a:ext cx="558000" cy="2315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2"/>
          <p:cNvGrpSpPr>
            <a:grpSpLocks/>
          </p:cNvGrpSpPr>
          <p:nvPr userDrawn="1"/>
        </p:nvGrpSpPr>
        <p:grpSpPr bwMode="auto">
          <a:xfrm>
            <a:off x="7929563" y="4929187"/>
            <a:ext cx="1169987" cy="161925"/>
            <a:chOff x="2699" y="3974"/>
            <a:chExt cx="680" cy="136"/>
          </a:xfrm>
        </p:grpSpPr>
        <p:sp>
          <p:nvSpPr>
            <p:cNvPr id="13" name="AutoShape 3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2699" y="3974"/>
              <a:ext cx="226" cy="136"/>
            </a:xfrm>
            <a:prstGeom prst="actionButtonHom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0" b="1" baseline="-25000" dirty="0">
                <a:latin typeface="Arial" charset="0"/>
              </a:endParaRPr>
            </a:p>
          </p:txBody>
        </p:sp>
        <p:sp>
          <p:nvSpPr>
            <p:cNvPr id="14" name="AutoShape 4">
              <a:hlinkClick r:id="" action="ppaction://hlinkshowjump?jump=previousslide" highlightClick="1"/>
            </p:cNvPr>
            <p:cNvSpPr>
              <a:spLocks noChangeArrowheads="1"/>
            </p:cNvSpPr>
            <p:nvPr/>
          </p:nvSpPr>
          <p:spPr bwMode="auto">
            <a:xfrm>
              <a:off x="2925" y="3974"/>
              <a:ext cx="227" cy="136"/>
            </a:xfrm>
            <a:prstGeom prst="actionButtonBackPrevious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0" b="1" baseline="-25000" dirty="0">
                <a:latin typeface="Arial" charset="0"/>
              </a:endParaRPr>
            </a:p>
          </p:txBody>
        </p:sp>
        <p:sp>
          <p:nvSpPr>
            <p:cNvPr id="15" name="AutoShape 5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3152" y="3974"/>
              <a:ext cx="227" cy="136"/>
            </a:xfrm>
            <a:prstGeom prst="actionButtonForwardNex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0" b="1" baseline="-25000" dirty="0"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2" y="1714503"/>
            <a:ext cx="6180224" cy="1102519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1" y="3028950"/>
            <a:ext cx="4772529" cy="742950"/>
          </a:xfrm>
        </p:spPr>
        <p:txBody>
          <a:bodyPr>
            <a:normAutofit/>
          </a:bodyPr>
          <a:lstStyle>
            <a:lvl1pPr marL="0" indent="0" algn="r">
              <a:buNone/>
              <a:defRPr sz="17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389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6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subtitle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3829050"/>
            <a:ext cx="1828800" cy="742950"/>
          </a:xfrm>
        </p:spPr>
        <p:txBody>
          <a:bodyPr rtlCol="0">
            <a:normAutofit/>
          </a:bodyPr>
          <a:lstStyle>
            <a:lvl1pPr marL="0" indent="0" algn="ctr">
              <a:buNone/>
              <a:defRPr sz="17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1662339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F8560-BE0C-430E-8E59-E2F20F5D3050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1630F-424B-438E-8C47-F03B6C7721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9754404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3AA97-81F0-446A-92A4-E9E3ED4115B4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D36CB-6EBA-4A7A-BE64-C89549B60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48502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" y="1"/>
            <a:ext cx="9101137" cy="516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72629"/>
            <a:ext cx="819151" cy="531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6" descr="на сайт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5" y="0"/>
            <a:ext cx="4175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59CEA-9C8C-4D8D-9FB6-71D74A342B1A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5F6B4-F8D6-425C-A78A-1A9145F118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3689159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498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05896-3053-4770-B678-6D485DB24A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07197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" y="1"/>
            <a:ext cx="9101137" cy="516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4" y="1"/>
            <a:ext cx="9172575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>
            <a:grpSpLocks/>
          </p:cNvGrpSpPr>
          <p:nvPr userDrawn="1"/>
        </p:nvGrpSpPr>
        <p:grpSpPr bwMode="auto">
          <a:xfrm>
            <a:off x="7929563" y="4929187"/>
            <a:ext cx="1169987" cy="161925"/>
            <a:chOff x="2699" y="3974"/>
            <a:chExt cx="680" cy="136"/>
          </a:xfrm>
        </p:grpSpPr>
        <p:sp>
          <p:nvSpPr>
            <p:cNvPr id="7" name="AutoShape 3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2699" y="3974"/>
              <a:ext cx="226" cy="136"/>
            </a:xfrm>
            <a:prstGeom prst="actionButtonHom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0" b="1" baseline="-25000" dirty="0">
                <a:latin typeface="Arial" charset="0"/>
              </a:endParaRPr>
            </a:p>
          </p:txBody>
        </p:sp>
        <p:sp>
          <p:nvSpPr>
            <p:cNvPr id="8" name="AutoShape 4">
              <a:hlinkClick r:id="" action="ppaction://hlinkshowjump?jump=previousslide" highlightClick="1"/>
            </p:cNvPr>
            <p:cNvSpPr>
              <a:spLocks noChangeArrowheads="1"/>
            </p:cNvSpPr>
            <p:nvPr/>
          </p:nvSpPr>
          <p:spPr bwMode="auto">
            <a:xfrm>
              <a:off x="2925" y="3974"/>
              <a:ext cx="227" cy="136"/>
            </a:xfrm>
            <a:prstGeom prst="actionButtonBackPrevious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0" b="1" baseline="-25000" dirty="0">
                <a:latin typeface="Arial" charset="0"/>
              </a:endParaRPr>
            </a:p>
          </p:txBody>
        </p:sp>
        <p:sp>
          <p:nvSpPr>
            <p:cNvPr id="9" name="AutoShape 5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3152" y="3974"/>
              <a:ext cx="227" cy="136"/>
            </a:xfrm>
            <a:prstGeom prst="actionButtonForwardNex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0" b="1" baseline="-25000" dirty="0">
                <a:latin typeface="Arial" charset="0"/>
              </a:endParaRPr>
            </a:p>
          </p:txBody>
        </p:sp>
      </p:grpSp>
      <p:pic>
        <p:nvPicPr>
          <p:cNvPr id="11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241"/>
            <a:ext cx="9172575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86001"/>
            <a:ext cx="4343400" cy="1021556"/>
          </a:xfrm>
        </p:spPr>
        <p:txBody>
          <a:bodyPr anchor="b"/>
          <a:lstStyle>
            <a:lvl1pPr algn="l">
              <a:defRPr sz="3400" b="1" cap="small" baseline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4000500"/>
            <a:ext cx="2133600" cy="74295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8B7C019-3E85-4180-A752-7C20F9972F31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E984B636-7421-4813-96EB-F804515941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89679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202225"/>
            <a:ext cx="8077200" cy="857250"/>
          </a:xfrm>
        </p:spPr>
        <p:txBody>
          <a:bodyPr/>
          <a:lstStyle>
            <a:lvl1pPr algn="l">
              <a:defRPr lang="en-US" dirty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197310"/>
            <a:ext cx="8077200" cy="3223022"/>
          </a:xfrm>
        </p:spPr>
        <p:txBody>
          <a:bodyPr>
            <a:normAutofit/>
          </a:bodyPr>
          <a:lstStyle>
            <a:lvl1pPr>
              <a:defRPr sz="2700">
                <a:latin typeface="+mn-lt"/>
              </a:defRPr>
            </a:lvl1pPr>
            <a:lvl2pPr>
              <a:defRPr sz="23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E7818-3C00-4325-86C7-24F007D21C47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51ED-8ED3-45DD-98D9-F449B94D5A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621127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00153"/>
            <a:ext cx="4038600" cy="339447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00153"/>
            <a:ext cx="4038600" cy="339447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5D220-1931-4E9E-979F-38A41FB9CDFA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542F0-D66F-4278-9F18-26286E5352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1759142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51335"/>
            <a:ext cx="4040188" cy="479821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13" indent="0">
              <a:buNone/>
              <a:defRPr sz="1700" b="1"/>
            </a:lvl2pPr>
            <a:lvl3pPr marL="779227" indent="0">
              <a:buNone/>
              <a:defRPr sz="1600" b="1"/>
            </a:lvl3pPr>
            <a:lvl4pPr marL="1168840" indent="0">
              <a:buNone/>
              <a:defRPr sz="1300" b="1"/>
            </a:lvl4pPr>
            <a:lvl5pPr marL="1558454" indent="0">
              <a:buNone/>
              <a:defRPr sz="1300" b="1"/>
            </a:lvl5pPr>
            <a:lvl6pPr marL="1948067" indent="0">
              <a:buNone/>
              <a:defRPr sz="1300" b="1"/>
            </a:lvl6pPr>
            <a:lvl7pPr marL="2337681" indent="0">
              <a:buNone/>
              <a:defRPr sz="1300" b="1"/>
            </a:lvl7pPr>
            <a:lvl8pPr marL="2727295" indent="0">
              <a:buNone/>
              <a:defRPr sz="1300" b="1"/>
            </a:lvl8pPr>
            <a:lvl9pPr marL="3116909" indent="0">
              <a:buNone/>
              <a:defRPr sz="13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6" y="1151335"/>
            <a:ext cx="4041776" cy="479821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13" indent="0">
              <a:buNone/>
              <a:defRPr sz="1700" b="1"/>
            </a:lvl2pPr>
            <a:lvl3pPr marL="779227" indent="0">
              <a:buNone/>
              <a:defRPr sz="1600" b="1"/>
            </a:lvl3pPr>
            <a:lvl4pPr marL="1168840" indent="0">
              <a:buNone/>
              <a:defRPr sz="1300" b="1"/>
            </a:lvl4pPr>
            <a:lvl5pPr marL="1558454" indent="0">
              <a:buNone/>
              <a:defRPr sz="1300" b="1"/>
            </a:lvl5pPr>
            <a:lvl6pPr marL="1948067" indent="0">
              <a:buNone/>
              <a:defRPr sz="1300" b="1"/>
            </a:lvl6pPr>
            <a:lvl7pPr marL="2337681" indent="0">
              <a:buNone/>
              <a:defRPr sz="1300" b="1"/>
            </a:lvl7pPr>
            <a:lvl8pPr marL="2727295" indent="0">
              <a:buNone/>
              <a:defRPr sz="1300" b="1"/>
            </a:lvl8pPr>
            <a:lvl9pPr marL="3116909" indent="0">
              <a:buNone/>
              <a:defRPr sz="13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6" y="1631156"/>
            <a:ext cx="4041776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39CA-9C9D-4B9B-BE04-0BD9FA793819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CA236-B10F-4ACC-9319-B558CD757D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4504575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788"/>
            <a:ext cx="3008313" cy="871537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2" y="204790"/>
            <a:ext cx="5111749" cy="438983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076327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9613" indent="0">
              <a:buNone/>
              <a:defRPr sz="1000"/>
            </a:lvl2pPr>
            <a:lvl3pPr marL="779227" indent="0">
              <a:buNone/>
              <a:defRPr sz="900"/>
            </a:lvl3pPr>
            <a:lvl4pPr marL="1168840" indent="0">
              <a:buNone/>
              <a:defRPr sz="800"/>
            </a:lvl4pPr>
            <a:lvl5pPr marL="1558454" indent="0">
              <a:buNone/>
              <a:defRPr sz="800"/>
            </a:lvl5pPr>
            <a:lvl6pPr marL="1948067" indent="0">
              <a:buNone/>
              <a:defRPr sz="800"/>
            </a:lvl6pPr>
            <a:lvl7pPr marL="2337681" indent="0">
              <a:buNone/>
              <a:defRPr sz="800"/>
            </a:lvl7pPr>
            <a:lvl8pPr marL="2727295" indent="0">
              <a:buNone/>
              <a:defRPr sz="800"/>
            </a:lvl8pPr>
            <a:lvl9pPr marL="3116909" indent="0">
              <a:buNone/>
              <a:defRPr sz="8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293FE-2D41-45E7-A493-4945CA69B792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6DA13-F2D6-4820-98AC-8CAE8CBA2B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5818892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389613" indent="0">
              <a:buNone/>
              <a:defRPr sz="2300"/>
            </a:lvl2pPr>
            <a:lvl3pPr marL="779227" indent="0">
              <a:buNone/>
              <a:defRPr sz="2000"/>
            </a:lvl3pPr>
            <a:lvl4pPr marL="1168840" indent="0">
              <a:buNone/>
              <a:defRPr sz="1700"/>
            </a:lvl4pPr>
            <a:lvl5pPr marL="1558454" indent="0">
              <a:buNone/>
              <a:defRPr sz="1700"/>
            </a:lvl5pPr>
            <a:lvl6pPr marL="1948067" indent="0">
              <a:buNone/>
              <a:defRPr sz="1700"/>
            </a:lvl6pPr>
            <a:lvl7pPr marL="2337681" indent="0">
              <a:buNone/>
              <a:defRPr sz="1700"/>
            </a:lvl7pPr>
            <a:lvl8pPr marL="2727295" indent="0">
              <a:buNone/>
              <a:defRPr sz="1700"/>
            </a:lvl8pPr>
            <a:lvl9pPr marL="3116909" indent="0">
              <a:buNone/>
              <a:defRPr sz="1700"/>
            </a:lvl9pPr>
          </a:lstStyle>
          <a:p>
            <a:pPr lvl="0"/>
            <a:r>
              <a:rPr lang="ru-R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9613" indent="0">
              <a:buNone/>
              <a:defRPr sz="1000"/>
            </a:lvl2pPr>
            <a:lvl3pPr marL="779227" indent="0">
              <a:buNone/>
              <a:defRPr sz="900"/>
            </a:lvl3pPr>
            <a:lvl4pPr marL="1168840" indent="0">
              <a:buNone/>
              <a:defRPr sz="800"/>
            </a:lvl4pPr>
            <a:lvl5pPr marL="1558454" indent="0">
              <a:buNone/>
              <a:defRPr sz="800"/>
            </a:lvl5pPr>
            <a:lvl6pPr marL="1948067" indent="0">
              <a:buNone/>
              <a:defRPr sz="800"/>
            </a:lvl6pPr>
            <a:lvl7pPr marL="2337681" indent="0">
              <a:buNone/>
              <a:defRPr sz="800"/>
            </a:lvl7pPr>
            <a:lvl8pPr marL="2727295" indent="0">
              <a:buNone/>
              <a:defRPr sz="800"/>
            </a:lvl8pPr>
            <a:lvl9pPr marL="3116909" indent="0">
              <a:buNone/>
              <a:defRPr sz="8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6A375-2FFF-4A16-A03D-913BF67BB7E7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07AD1-2601-41BC-A589-11C3398217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3821934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FCBAE-1269-47C5-B849-F1FEFEDAC3FB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2C082-71AD-44C6-8962-D3361F190F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084017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05981"/>
            <a:ext cx="2057400" cy="4388644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05981"/>
            <a:ext cx="5867400" cy="4388644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9CD72-DF69-49A7-B40C-9F6F885332AB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77586-9026-49DE-ACF3-5CEFB567EC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5470134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" y="1"/>
            <a:ext cx="9101137" cy="516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1" y="205979"/>
            <a:ext cx="8077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23" tIns="38962" rIns="77923" bIns="389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1" y="1200151"/>
            <a:ext cx="80772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23" tIns="38962" rIns="77923" bIns="389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4767264"/>
            <a:ext cx="2133600" cy="273844"/>
          </a:xfrm>
          <a:prstGeom prst="rect">
            <a:avLst/>
          </a:prstGeom>
        </p:spPr>
        <p:txBody>
          <a:bodyPr vert="horz" lIns="77923" tIns="38962" rIns="77923" bIns="3896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DA2BB3-D132-4C27-8A9C-C4EF99E09C6D}" type="datetimeFigureOut">
              <a:rPr lang="en-US"/>
              <a:pPr>
                <a:defRPr/>
              </a:pPr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1" y="4767264"/>
            <a:ext cx="2895600" cy="273844"/>
          </a:xfrm>
          <a:prstGeom prst="rect">
            <a:avLst/>
          </a:prstGeom>
        </p:spPr>
        <p:txBody>
          <a:bodyPr vert="horz" lIns="77923" tIns="38962" rIns="77923" bIns="3896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1" y="4767264"/>
            <a:ext cx="2133600" cy="273844"/>
          </a:xfrm>
          <a:prstGeom prst="rect">
            <a:avLst/>
          </a:prstGeom>
        </p:spPr>
        <p:txBody>
          <a:bodyPr vert="horz" lIns="77923" tIns="38962" rIns="77923" bIns="3896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53AE9E-D399-48D3-8C04-5CFC479A36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72629"/>
            <a:ext cx="819151" cy="531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Рисунок 11" descr="на сайт 1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5" y="0"/>
            <a:ext cx="4175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" name="Group 2"/>
          <p:cNvGrpSpPr>
            <a:grpSpLocks/>
          </p:cNvGrpSpPr>
          <p:nvPr userDrawn="1"/>
        </p:nvGrpSpPr>
        <p:grpSpPr bwMode="auto">
          <a:xfrm>
            <a:off x="7929563" y="4929187"/>
            <a:ext cx="1169987" cy="161925"/>
            <a:chOff x="2699" y="3974"/>
            <a:chExt cx="680" cy="136"/>
          </a:xfrm>
        </p:grpSpPr>
        <p:sp>
          <p:nvSpPr>
            <p:cNvPr id="11" name="AutoShape 3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2699" y="3974"/>
              <a:ext cx="226" cy="136"/>
            </a:xfrm>
            <a:prstGeom prst="actionButtonHom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0" b="1" baseline="-25000" dirty="0">
                <a:latin typeface="Arial" charset="0"/>
              </a:endParaRPr>
            </a:p>
          </p:txBody>
        </p:sp>
        <p:sp>
          <p:nvSpPr>
            <p:cNvPr id="13" name="AutoShape 4">
              <a:hlinkClick r:id="" action="ppaction://hlinkshowjump?jump=previousslide" highlightClick="1"/>
            </p:cNvPr>
            <p:cNvSpPr>
              <a:spLocks noChangeArrowheads="1"/>
            </p:cNvSpPr>
            <p:nvPr/>
          </p:nvSpPr>
          <p:spPr bwMode="auto">
            <a:xfrm>
              <a:off x="2925" y="3974"/>
              <a:ext cx="227" cy="136"/>
            </a:xfrm>
            <a:prstGeom prst="actionButtonBackPrevious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0" b="1" baseline="-25000" dirty="0">
                <a:latin typeface="Arial" charset="0"/>
              </a:endParaRPr>
            </a:p>
          </p:txBody>
        </p:sp>
        <p:sp>
          <p:nvSpPr>
            <p:cNvPr id="14" name="AutoShape 5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3152" y="3974"/>
              <a:ext cx="227" cy="136"/>
            </a:xfrm>
            <a:prstGeom prst="actionButtonForwardNext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0" b="1" baseline="-25000" dirty="0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4" r:id="rId12"/>
    <p:sldLayoutId id="2147483685" r:id="rId13"/>
    <p:sldLayoutId id="2147483686" r:id="rId14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lang="en-US" sz="3800" kern="1200" dirty="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389613" algn="l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779227" algn="l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168840" algn="l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558454" algn="l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92210" indent="-29221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633122" indent="-243508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974034" indent="-194807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363648" indent="-194807" algn="l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753261" indent="-194807" algn="l" rtl="0" fontAlgn="base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142875" indent="-194807" algn="l" defTabSz="779227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488" indent="-194807" algn="l" defTabSz="779227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02" indent="-194807" algn="l" defTabSz="779227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715" indent="-194807" algn="l" defTabSz="779227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92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13" algn="l" defTabSz="7792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27" algn="l" defTabSz="7792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40" algn="l" defTabSz="7792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454" algn="l" defTabSz="7792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067" algn="l" defTabSz="7792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681" algn="l" defTabSz="7792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295" algn="l" defTabSz="7792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909" algn="l" defTabSz="7792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1.xml"/><Relationship Id="rId1" Type="http://schemas.openxmlformats.org/officeDocument/2006/relationships/audio" Target="../media/media1.mp3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1.xml"/><Relationship Id="rId1" Type="http://schemas.openxmlformats.org/officeDocument/2006/relationships/audio" Target="../media/media1.mp3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media1.mp3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meszhanova93/padlet-aq97v2wuxy4312pq" TargetMode="Externa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https://wordwall.net/ru/resource/81320015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2.mp4"/><Relationship Id="rId3" Type="http://schemas.openxmlformats.org/officeDocument/2006/relationships/video" Target="../media/media2.mp4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openxmlformats.org/officeDocument/2006/relationships/tags" Target="../tags/tag3.xml"/><Relationship Id="rId6" Type="http://schemas.microsoft.com/office/2007/relationships/media" Target="../media/media1.mp3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1.mp3"/><Relationship Id="rId6" Type="http://schemas.openxmlformats.org/officeDocument/2006/relationships/image" Target="../media/image14.png"/><Relationship Id="rId5" Type="http://schemas.microsoft.com/office/2007/relationships/media" Target="../media/media1.mp3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file:///C:\Users\Lenovo\Downloads\WhatsApp%20Video%202024-01-31%20at%2001.10.47.mp4" TargetMode="External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Lenovo\Downloads\WhatsApp%20Video%202024-01-31%20at%2001.10.47.mp4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59632" y="843558"/>
            <a:ext cx="7696817" cy="2472916"/>
          </a:xfrm>
          <a:prstGeom prst="rect">
            <a:avLst/>
          </a:prstGeom>
        </p:spPr>
        <p:txBody>
          <a:bodyPr wrap="square" lIns="71561" tIns="35780" rIns="71561" bIns="35780">
            <a:spAutoFit/>
          </a:bodyPr>
          <a:lstStyle/>
          <a:p>
            <a:pPr algn="ctr"/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Ең үлкен ортақ бөлгіш.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сандар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кіші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еселік</a:t>
            </a: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dirty="0"/>
              <a:t> </a:t>
            </a:r>
            <a:endParaRPr lang="ru-RU" sz="2800" dirty="0"/>
          </a:p>
          <a:p>
            <a:pPr algn="ctr"/>
            <a:r>
              <a:rPr lang="kk-KZ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Z Arial" pitchFamily="34" charset="0"/>
              </a:rPr>
              <a:t>Мұғалім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Z Arial" pitchFamily="34" charset="0"/>
              </a:rPr>
              <a:t>:</a:t>
            </a:r>
            <a:r>
              <a:rPr lang="kk-KZ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Z Arial" pitchFamily="34" charset="0"/>
              </a:rPr>
              <a:t> Саурықбаев Ерсайын Мұратбекұлы</a:t>
            </a:r>
            <a:endParaRPr lang="en-US" sz="24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KZ Arial" pitchFamily="34" charset="0"/>
            </a:endParaRPr>
          </a:p>
          <a:p>
            <a:pPr algn="ctr"/>
            <a:r>
              <a:rPr lang="kk-KZ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Z Arial" pitchFamily="34" charset="0"/>
              </a:rPr>
              <a:t>5</a:t>
            </a:r>
            <a:r>
              <a:rPr lang="kk-KZ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Z Arial" pitchFamily="34" charset="0"/>
              </a:rPr>
              <a:t>-сынып</a:t>
            </a:r>
          </a:p>
          <a:p>
            <a:pPr algn="ctr"/>
            <a:endParaRPr lang="ru-RU" sz="24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KZ 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2186170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547812" y="411957"/>
            <a:ext cx="59400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Text Box 20"/>
          <p:cNvSpPr txBox="1">
            <a:spLocks noChangeArrowheads="1"/>
          </p:cNvSpPr>
          <p:nvPr/>
        </p:nvSpPr>
        <p:spPr bwMode="auto">
          <a:xfrm>
            <a:off x="1714500" y="10716"/>
            <a:ext cx="51792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k-KZ" altLang="ru-RU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Топтық </a:t>
            </a:r>
            <a:r>
              <a:rPr lang="kk-KZ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жұмыс 1-топ</a:t>
            </a:r>
            <a:endParaRPr lang="kk-KZ" altLang="ru-RU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1009" name="Group 4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90827718"/>
              </p:ext>
            </p:extLst>
          </p:nvPr>
        </p:nvGraphicFramePr>
        <p:xfrm>
          <a:off x="1466848" y="1001838"/>
          <a:ext cx="6101955" cy="2311598"/>
        </p:xfrm>
        <a:graphic>
          <a:graphicData uri="http://schemas.openxmlformats.org/drawingml/2006/table">
            <a:tbl>
              <a:tblPr/>
              <a:tblGrid>
                <a:gridCol w="2033588"/>
                <a:gridCol w="2034779"/>
                <a:gridCol w="2033588"/>
              </a:tblGrid>
              <a:tr h="7086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k-K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Сан жұбы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k-K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Ең үлкен ортақ бөлгіш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k-K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(ЕҮОБ)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k-K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Ең кіші ортақ еселік (ЕКОЕ)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4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  <a:r>
                        <a:rPr kumimoji="0" lang="kk-K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және </a:t>
                      </a: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</a:t>
                      </a:r>
                    </a:p>
                  </a:txBody>
                  <a:tcPr marL="68580" marR="68580"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453">
                <a:tc>
                  <a:txBody>
                    <a:bodyPr/>
                    <a:lstStyle/>
                    <a:p>
                      <a:pPr algn="ctr"/>
                      <a:r>
                        <a:rPr lang="kk-KZ" sz="2000" b="1" dirty="0" smtClean="0"/>
                        <a:t>14 және 35</a:t>
                      </a:r>
                      <a:endParaRPr lang="ru-RU" sz="2000" b="1" dirty="0"/>
                    </a:p>
                  </a:txBody>
                  <a:tcPr marL="68580" marR="68580"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Sound_05931.mp3" descr="Sound_05931.mp3">
            <a:hlinkClick r:id="" action="ppaction://media"/>
            <a:extLst>
              <a:ext uri="{FF2B5EF4-FFF2-40B4-BE49-F238E27FC236}">
                <a16:creationId xmlns="" xmlns:a16="http://schemas.microsoft.com/office/drawing/2014/main" id="{A2A9BC3C-3CE5-0447-95CA-ECF28BDE73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33734" y="3041358"/>
            <a:ext cx="676648" cy="6766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3728372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kk-K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Ортак белгіштерін табады.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ЕКОЕ-ті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есептейді.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балл-1</a:t>
            </a:r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6204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339752" y="267494"/>
            <a:ext cx="4482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k-KZ" altLang="ru-RU" sz="1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Топтық </a:t>
            </a:r>
            <a:r>
              <a:rPr lang="kk-KZ" alt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жұмыс 2-топ</a:t>
            </a:r>
            <a:endParaRPr lang="kk-KZ" altLang="ru-RU" sz="1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Sound_05931.mp3" descr="Sound_05931.mp3">
            <a:hlinkClick r:id="" action="ppaction://media"/>
            <a:extLst>
              <a:ext uri="{FF2B5EF4-FFF2-40B4-BE49-F238E27FC236}">
                <a16:creationId xmlns="" xmlns:a16="http://schemas.microsoft.com/office/drawing/2014/main" id="{A2A9BC3C-3CE5-0447-95CA-ECF28BDE73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33734" y="3041358"/>
            <a:ext cx="676648" cy="676648"/>
          </a:xfrm>
          <a:prstGeom prst="rect">
            <a:avLst/>
          </a:prstGeom>
        </p:spPr>
      </p:pic>
      <p:graphicFrame>
        <p:nvGraphicFramePr>
          <p:cNvPr id="5" name="Group 4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4260095"/>
              </p:ext>
            </p:extLst>
          </p:nvPr>
        </p:nvGraphicFramePr>
        <p:xfrm>
          <a:off x="1466848" y="1001838"/>
          <a:ext cx="6101955" cy="2311598"/>
        </p:xfrm>
        <a:graphic>
          <a:graphicData uri="http://schemas.openxmlformats.org/drawingml/2006/table">
            <a:tbl>
              <a:tblPr/>
              <a:tblGrid>
                <a:gridCol w="2033588"/>
                <a:gridCol w="2034779"/>
                <a:gridCol w="2033588"/>
              </a:tblGrid>
              <a:tr h="7086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k-K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Сан жұбы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k-K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Ең үлкен ортақ бөлгіш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k-K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(ЕҮОБ)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k-K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Ең кіші ортақ еселік (ЕКОЕ)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4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</a:t>
                      </a:r>
                      <a:r>
                        <a:rPr kumimoji="0" lang="kk-K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және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45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30</a:t>
                      </a:r>
                      <a:r>
                        <a:rPr lang="kk-KZ" sz="2000" b="1" dirty="0" smtClean="0"/>
                        <a:t> және </a:t>
                      </a:r>
                      <a:r>
                        <a:rPr lang="en-US" sz="2000" b="1" dirty="0" smtClean="0"/>
                        <a:t>75</a:t>
                      </a:r>
                      <a:endParaRPr lang="ru-RU" sz="2000" b="1" dirty="0"/>
                    </a:p>
                  </a:txBody>
                  <a:tcPr marL="68580" marR="68580"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87624" y="3728372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kk-K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Ортак белгіштерін табады.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ЕКОЕ-ті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есептейді.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балл-1</a:t>
            </a:r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4362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3434739" y="127006"/>
            <a:ext cx="1666945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23" tIns="38962" rIns="77923" bIns="38962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389613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779227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116884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1558454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От &quot;смайликов&quot; в школах нужно отказаться: Министр образования назвал  основные причины | Информационный портал: Toppress.k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8256"/>
            <a:ext cx="6985942" cy="43923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64911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03848" y="51470"/>
            <a:ext cx="32864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kk-KZ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Жұптық жұмыс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771550"/>
            <a:ext cx="59046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dirty="0"/>
              <a:t>Судағы фокус әдісі</a:t>
            </a:r>
            <a:endParaRPr lang="ru-RU" sz="2800" dirty="0"/>
          </a:p>
          <a:p>
            <a:pPr>
              <a:spcAft>
                <a:spcPts val="0"/>
              </a:spcAft>
            </a:pPr>
            <a:r>
              <a:rPr lang="kk-KZ" dirty="0"/>
              <a:t> </a:t>
            </a:r>
            <a:endParaRPr lang="ru-RU" sz="2800" dirty="0"/>
          </a:p>
          <a:p>
            <a:pPr>
              <a:spcAft>
                <a:spcPts val="0"/>
              </a:spcAft>
            </a:pPr>
            <a:r>
              <a:rPr lang="kk-KZ" dirty="0"/>
              <a:t>Әр жұпқа сан жұптарын беру керек мысалы, 8 және 12, 15 және 20, т.б.. Әр жұпқа осы сандардың ЕКОЕ-ін табу </a:t>
            </a:r>
            <a:endParaRPr lang="ru-RU" sz="2800" dirty="0"/>
          </a:p>
          <a:p>
            <a:pPr>
              <a:spcAft>
                <a:spcPts val="0"/>
              </a:spcAft>
            </a:pPr>
            <a:r>
              <a:rPr lang="kk-KZ" dirty="0"/>
              <a:t> 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27384" y="3507854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kk-K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 санның  ЕКОЕ-ін ауызша табады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балл-1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dirty="0"/>
              <a:t> 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89969"/>
            <a:ext cx="862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k-KZ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Бекіту</a:t>
            </a:r>
          </a:p>
        </p:txBody>
      </p:sp>
      <p:pic>
        <p:nvPicPr>
          <p:cNvPr id="10" name="Sound_05931.mp3" descr="Sound_05931.mp3">
            <a:hlinkClick r:id="" action="ppaction://media"/>
            <a:extLst>
              <a:ext uri="{FF2B5EF4-FFF2-40B4-BE49-F238E27FC236}">
                <a16:creationId xmlns="" xmlns:a16="http://schemas.microsoft.com/office/drawing/2014/main" id="{A2A9BC3C-3CE5-0447-95CA-ECF28BDE73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00392" y="3982694"/>
            <a:ext cx="570192" cy="570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3508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ᐈ Смайлы картинки фото, рисунки прикольные смайлы | скачать на  Depositphoto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12726"/>
            <a:ext cx="6495318" cy="42537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71960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67494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kk-KZ" dirty="0"/>
              <a:t>Керібайланыс.</a:t>
            </a:r>
            <a:endParaRPr lang="ru-RU" dirty="0"/>
          </a:p>
          <a:p>
            <a:pPr algn="just">
              <a:spcAft>
                <a:spcPts val="0"/>
              </a:spcAft>
            </a:pPr>
            <a:r>
              <a:rPr lang="kk-KZ" dirty="0"/>
              <a:t> Padlet бағдарламасымен кері байланыс жасайды.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09138" y="1203598"/>
            <a:ext cx="6515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https://padlet.com/meszhanova93/padlet-aq97v2wuxy4312pq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4494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163564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 тапсырмасы</a:t>
            </a:r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№298,  300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922459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71800" y="1563638"/>
            <a:ext cx="5472608" cy="13033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71561" tIns="35780" rIns="71561" bIns="35780">
            <a:spAutoFit/>
          </a:bodyPr>
          <a:lstStyle/>
          <a:p>
            <a:pPr algn="ctr"/>
            <a:r>
              <a:rPr lang="kk-KZ" sz="4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рақмет</a:t>
            </a:r>
            <a:r>
              <a:rPr lang="ru-RU" sz="4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43346762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9984865-E2A5-4489-8933-83B0161575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085" b="89831" l="982" r="97872">
                        <a14:foregroundMark x1="31260" y1="51186" x2="33061" y2="51186"/>
                        <a14:foregroundMark x1="33061" y1="51186" x2="29787" y2="44746"/>
                        <a14:foregroundMark x1="29787" y1="44746" x2="28969" y2="50169"/>
                        <a14:backgroundMark x1="28478" y1="87119" x2="38462" y2="75254"/>
                        <a14:backgroundMark x1="38462" y1="75254" x2="45008" y2="63051"/>
                        <a14:backgroundMark x1="74959" y1="84068" x2="88543" y2="68136"/>
                      </a14:backgroundRemoval>
                    </a14:imgEffect>
                  </a14:imgLayer>
                </a14:imgProps>
              </a:ext>
            </a:extLst>
          </a:blip>
          <a:srcRect r="58896"/>
          <a:stretch/>
        </p:blipFill>
        <p:spPr>
          <a:xfrm>
            <a:off x="5148430" y="2424660"/>
            <a:ext cx="1794125" cy="210740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0E3CFD48-B1DA-44D2-B977-E578A4B0B2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085" b="89831" l="982" r="97872">
                        <a14:foregroundMark x1="31260" y1="51186" x2="33061" y2="51186"/>
                        <a14:foregroundMark x1="33061" y1="51186" x2="29787" y2="44746"/>
                        <a14:foregroundMark x1="29787" y1="44746" x2="28969" y2="50169"/>
                        <a14:backgroundMark x1="28478" y1="87119" x2="38462" y2="75254"/>
                        <a14:backgroundMark x1="38462" y1="75254" x2="45008" y2="63051"/>
                        <a14:backgroundMark x1="74959" y1="84068" x2="88543" y2="68136"/>
                      </a14:backgroundRemoval>
                    </a14:imgEffect>
                  </a14:imgLayer>
                </a14:imgProps>
              </a:ext>
            </a:extLst>
          </a:blip>
          <a:srcRect r="58896"/>
          <a:stretch/>
        </p:blipFill>
        <p:spPr>
          <a:xfrm>
            <a:off x="1811081" y="2553425"/>
            <a:ext cx="1794125" cy="2107407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="" xmlns:a16="http://schemas.microsoft.com/office/drawing/2014/main" id="{B3745921-494B-4904-9A24-C8B124CF8365}"/>
              </a:ext>
            </a:extLst>
          </p:cNvPr>
          <p:cNvGrpSpPr/>
          <p:nvPr/>
        </p:nvGrpSpPr>
        <p:grpSpPr>
          <a:xfrm>
            <a:off x="1625808" y="2569383"/>
            <a:ext cx="2454598" cy="2107407"/>
            <a:chOff x="1034303" y="2657030"/>
            <a:chExt cx="3272796" cy="2809875"/>
          </a:xfrm>
        </p:grpSpPr>
        <p:pic>
          <p:nvPicPr>
            <p:cNvPr id="55" name="Рисунок 54">
              <a:extLst>
                <a:ext uri="{FF2B5EF4-FFF2-40B4-BE49-F238E27FC236}">
                  <a16:creationId xmlns="" xmlns:a16="http://schemas.microsoft.com/office/drawing/2014/main" id="{C33390A6-7946-418D-8A34-87666E8F3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5085" b="89831" l="982" r="97872">
                          <a14:foregroundMark x1="31260" y1="51186" x2="33061" y2="51186"/>
                          <a14:foregroundMark x1="33061" y1="51186" x2="29787" y2="44746"/>
                          <a14:foregroundMark x1="29787" y1="44746" x2="28969" y2="50169"/>
                          <a14:backgroundMark x1="28478" y1="87119" x2="38462" y2="75254"/>
                          <a14:backgroundMark x1="38462" y1="75254" x2="45008" y2="63051"/>
                          <a14:backgroundMark x1="74959" y1="84068" x2="88543" y2="68136"/>
                        </a14:backgroundRemoval>
                      </a14:imgEffect>
                    </a14:imgLayer>
                  </a14:imgProps>
                </a:ext>
              </a:extLst>
            </a:blip>
            <a:srcRect l="44972" r="9599"/>
            <a:stretch/>
          </p:blipFill>
          <p:spPr>
            <a:xfrm>
              <a:off x="1403038" y="2657030"/>
              <a:ext cx="2643850" cy="280987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B679F452-99FC-4082-A1BF-427CD4C6DD99}"/>
                </a:ext>
              </a:extLst>
            </p:cNvPr>
            <p:cNvSpPr txBox="1"/>
            <p:nvPr/>
          </p:nvSpPr>
          <p:spPr>
            <a:xfrm>
              <a:off x="1034303" y="3691878"/>
              <a:ext cx="3272796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k-KZ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Үлкен бөлгіштер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C3CC7712-D99A-428E-A479-96F87AD65321}"/>
              </a:ext>
            </a:extLst>
          </p:cNvPr>
          <p:cNvSpPr/>
          <p:nvPr/>
        </p:nvSpPr>
        <p:spPr>
          <a:xfrm>
            <a:off x="1105021" y="559027"/>
            <a:ext cx="7050450" cy="1550964"/>
          </a:xfrm>
          <a:prstGeom prst="roundRect">
            <a:avLst/>
          </a:prstGeom>
          <a:gradFill flip="none" rotWithShape="1">
            <a:gsLst>
              <a:gs pos="0">
                <a:srgbClr val="CA9C4E">
                  <a:shade val="30000"/>
                  <a:satMod val="115000"/>
                  <a:alpha val="51000"/>
                </a:srgbClr>
              </a:gs>
              <a:gs pos="50000">
                <a:srgbClr val="CA9C4E">
                  <a:shade val="67500"/>
                  <a:satMod val="115000"/>
                  <a:alpha val="73000"/>
                </a:srgbClr>
              </a:gs>
              <a:gs pos="100000">
                <a:srgbClr val="CA9C4E">
                  <a:shade val="100000"/>
                  <a:satMod val="115000"/>
                  <a:alpha val="79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700" dirty="0">
                <a:latin typeface="KZ Good Vibes Pro" panose="02000507080000020002" pitchFamily="2" charset="0"/>
              </a:rPr>
              <a:t>Топ атауларын анықтау.</a:t>
            </a:r>
            <a:endParaRPr lang="ru-RU" sz="2700" dirty="0">
              <a:latin typeface="KZ Good Vibes Pro" panose="02000507080000020002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F6DF5C38-C6EB-41E3-A0A3-316ACC5DC00C}"/>
              </a:ext>
            </a:extLst>
          </p:cNvPr>
          <p:cNvGrpSpPr/>
          <p:nvPr/>
        </p:nvGrpSpPr>
        <p:grpSpPr>
          <a:xfrm>
            <a:off x="5220073" y="2437577"/>
            <a:ext cx="1944216" cy="2107407"/>
            <a:chOff x="305685" y="2810527"/>
            <a:chExt cx="2643849" cy="2809875"/>
          </a:xfrm>
        </p:grpSpPr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2B9F0C6-C57F-44E8-8B18-37AADF3AB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5085" b="89831" l="982" r="97872">
                          <a14:foregroundMark x1="31260" y1="51186" x2="33061" y2="51186"/>
                          <a14:foregroundMark x1="33061" y1="51186" x2="29787" y2="44746"/>
                          <a14:foregroundMark x1="29787" y1="44746" x2="28969" y2="50169"/>
                          <a14:backgroundMark x1="28478" y1="87119" x2="38462" y2="75254"/>
                          <a14:backgroundMark x1="38462" y1="75254" x2="45008" y2="63051"/>
                          <a14:backgroundMark x1="74959" y1="84068" x2="88543" y2="68136"/>
                        </a14:backgroundRemoval>
                      </a14:imgEffect>
                    </a14:imgLayer>
                  </a14:imgProps>
                </a:ext>
              </a:extLst>
            </a:blip>
            <a:srcRect l="44972" r="9599"/>
            <a:stretch/>
          </p:blipFill>
          <p:spPr>
            <a:xfrm>
              <a:off x="305685" y="2810527"/>
              <a:ext cx="2643849" cy="28098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C743D17-80D4-494B-B9DC-1B4E599CBC4E}"/>
                </a:ext>
              </a:extLst>
            </p:cNvPr>
            <p:cNvSpPr txBox="1"/>
            <p:nvPr/>
          </p:nvSpPr>
          <p:spPr>
            <a:xfrm>
              <a:off x="597325" y="3809029"/>
              <a:ext cx="2352209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Бөлгіштер</a:t>
              </a:r>
            </a:p>
            <a:p>
              <a:pPr algn="ctr"/>
              <a:r>
                <a:rPr lang="kk-KZ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бірлестігі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638006" y="46767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kk-KZ" sz="1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Әр топ   өз топтарының атауларына байланысты мәлімет береді</a:t>
            </a:r>
            <a:endParaRPr lang="ru-RU" sz="1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00170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ling-papers_gk2vvp4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ling-papers_gk2vvp4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JAS\Desktop\Математика\p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62"/>
            <a:ext cx="6858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7350" y="20667"/>
            <a:ext cx="5829300" cy="1102519"/>
          </a:xfrm>
        </p:spPr>
        <p:txBody>
          <a:bodyPr/>
          <a:lstStyle/>
          <a:p>
            <a:r>
              <a:rPr lang="kk-KZ" b="1" dirty="0" smtClean="0">
                <a:solidFill>
                  <a:srgbClr val="FF0000"/>
                </a:solidFill>
              </a:rPr>
              <a:t>Үй тапсырмасын тексеру.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350" y="1059582"/>
            <a:ext cx="5829300" cy="36724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993698" y="3507854"/>
            <a:ext cx="121551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endParaRPr lang="ru-RU" sz="1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Есептерді талдайды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 тапсырма дұрыс болса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балл-1</a:t>
            </a:r>
            <a:endParaRPr lang="ru-RU" sz="1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341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68" y="771550"/>
            <a:ext cx="4572000" cy="15742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Үй тапсырмасын тесеру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Wordwall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платформа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сұрақтар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беріледі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Викторина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әдісі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9928" y="2387084"/>
            <a:ext cx="436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https://wordwall.net/ru/resource/81320015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348150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kk-K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 өткен тақырып сұрақтарына жылдам жауап береді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балл-1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7421176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756382" y="195486"/>
            <a:ext cx="1666945" cy="43204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389613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779227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116884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1558454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endParaRPr lang="ru-RU" sz="1800" dirty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5" y="267494"/>
            <a:ext cx="8038107" cy="154138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бөлгіш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жай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сандар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кіші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еселік</a:t>
            </a:r>
            <a:r>
              <a:rPr lang="kk-KZ" sz="2400" b="1" dirty="0" smtClean="0"/>
              <a:t>.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9" y="1707654"/>
            <a:ext cx="6840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қу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мақсаттары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kk-KZ" b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5.1.1.7 ортақ бөлгіш, ортақ еселік, ең үлкен ортақ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бөлгіш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ЕҮОБ) және ең кіші ортақ еселік (ЕКОЕ) ұғымдарының анықтамаларын білу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5.1.2.12 екі және одан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 сандардың ЕҮОБ-ін және ЕКОЕ-ін табу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 smtClean="0"/>
              <a:t> </a:t>
            </a:r>
            <a:endParaRPr lang="kk-KZ" b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5291" y="3375448"/>
            <a:ext cx="22269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мақсаты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90637" y="3977219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3609" y="3909468"/>
            <a:ext cx="7750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 smtClean="0"/>
              <a:t>-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3785844"/>
            <a:ext cx="4572000" cy="9859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сандар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ЕҮОБ-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көбейткіштерге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жіктеу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табу;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ЕКОЕ-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табу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алгоритмін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88575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und_05931.mp3" descr="Sound_05931.mp3">
            <a:hlinkClick r:id="" action="ppaction://media"/>
            <a:extLst>
              <a:ext uri="{FF2B5EF4-FFF2-40B4-BE49-F238E27FC236}">
                <a16:creationId xmlns="" xmlns:a16="http://schemas.microsoft.com/office/drawing/2014/main" id="{A2A9BC3C-3CE5-0447-95CA-ECF28BDE7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00392" y="3982694"/>
            <a:ext cx="570192" cy="570192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88132" y="554365"/>
            <a:ext cx="64973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«Бағыттаушы сұрақтар қою» арқылы</a:t>
            </a:r>
            <a:r>
              <a:rPr kumimoji="0" lang="ru-RU" altLang="ru-RU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12347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Жасанды интеллект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20241106023152-25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707904" y="1131590"/>
            <a:ext cx="4458624" cy="29724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47665" y="1203598"/>
            <a:ext cx="1872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Натурал сандардың бөлгіштерін табады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Натурал санның еселігін табады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балл-1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877513"/>
            <a:ext cx="540060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b="1" dirty="0">
                <a:solidFill>
                  <a:srgbClr val="FF0000"/>
                </a:solidFill>
                <a:latin typeface="Tahoma" pitchFamily="34" charset="0"/>
                <a:cs typeface="Arial" charset="0"/>
              </a:rPr>
              <a:t> </a:t>
            </a:r>
            <a:endParaRPr lang="ru-RU" sz="2250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Мұғалімнің түсіндіруі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Ережемен жұмыс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7539" y="958194"/>
            <a:ext cx="5112568" cy="38159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20272" y="3507854"/>
            <a:ext cx="19442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endParaRPr lang="ru-RU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 сандар негізінде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Бөлгіштерді тізіп шығады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Әр санның барлық бөлгіштерін жазып, ортақ бөлгіштерді анықтау арқылы ең кіші ортақ еселікті табады.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Жай көбейткіштерге жіктейді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балл-1</a:t>
            </a:r>
            <a:endParaRPr lang="ru-RU" sz="1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50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JAS\Desktop\Математика\pr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48" y="51470"/>
            <a:ext cx="7899815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353841"/>
            <a:ext cx="5832648" cy="594066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2100" b="1" dirty="0">
                <a:solidFill>
                  <a:srgbClr val="FF0000"/>
                </a:solidFill>
                <a:latin typeface="Times New Roman"/>
                <a:ea typeface="Calibri"/>
                <a:cs typeface="Arial" charset="0"/>
              </a:rPr>
              <a:t>           </a:t>
            </a:r>
            <a:r>
              <a:rPr lang="kk-KZ" sz="2400" b="1" dirty="0">
                <a:solidFill>
                  <a:srgbClr val="FF0000"/>
                </a:solidFill>
              </a:rPr>
              <a:t>Оқулықпен,дәптермен </a:t>
            </a:r>
            <a:r>
              <a:rPr lang="kk-KZ" sz="2400" b="1" dirty="0" smtClean="0">
                <a:solidFill>
                  <a:srgbClr val="FF0000"/>
                </a:solidFill>
              </a:rPr>
              <a:t>жұмыс.Тақтамен </a:t>
            </a:r>
            <a:r>
              <a:rPr lang="kk-KZ" sz="2400" b="1" dirty="0">
                <a:solidFill>
                  <a:srgbClr val="FF0000"/>
                </a:solidFill>
              </a:rPr>
              <a:t>жұмыс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kk-KZ" sz="2400" dirty="0"/>
              <a:t> 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Рисунок 5" descr="100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84" t="26381" r="6992" b="25008"/>
          <a:stretch>
            <a:fillRect/>
          </a:stretch>
        </p:blipFill>
        <p:spPr bwMode="auto">
          <a:xfrm>
            <a:off x="1511660" y="1203598"/>
            <a:ext cx="3240360" cy="30640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911101" y="1827229"/>
            <a:ext cx="29732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endParaRPr lang="ru-RU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 297: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Сандардың ең кіші ортақ еселіктерін тиімді тәсілмен табады </a:t>
            </a:r>
            <a:r>
              <a:rPr lang="kk-KZ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1б</a:t>
            </a:r>
            <a:endParaRPr lang="ru-RU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 298: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Жай көбейткіштерге жіктеліп жазылған сандардың ең кіші ортақ еселігін табады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1б</a:t>
            </a:r>
            <a:endParaRPr lang="ru-RU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 299: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Сандарды жай көбейткіштерге жіктеп, ең кіші ортақ еселігін табады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1б</a:t>
            </a:r>
            <a:endParaRPr lang="ru-RU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 299: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Сандарды жай көбейткіштерге жіктеп, ең кіші ортақ еселігін табады </a:t>
            </a:r>
            <a:r>
              <a:rPr lang="kk-KZ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1б</a:t>
            </a:r>
            <a:endParaRPr lang="ru-RU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балл-4</a:t>
            </a:r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ound_05931.mp3" descr="Sound_05931.mp3">
            <a:hlinkClick r:id="" action="ppaction://media"/>
            <a:extLst>
              <a:ext uri="{FF2B5EF4-FFF2-40B4-BE49-F238E27FC236}">
                <a16:creationId xmlns="" xmlns:a16="http://schemas.microsoft.com/office/drawing/2014/main" id="{A2A9BC3C-3CE5-0447-95CA-ECF28BDE73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76256" y="4135553"/>
            <a:ext cx="570192" cy="570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985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1835696" y="0"/>
            <a:ext cx="4751785" cy="46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98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None/>
            </a:pPr>
            <a:r>
              <a:rPr lang="kk-KZ" altLang="ru-RU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Сергіту сәті</a:t>
            </a:r>
            <a:endParaRPr lang="ru-RU" altLang="ru-RU" sz="21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WhatsApp Video 2024-01-31 at 01.10.47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411510"/>
            <a:ext cx="6296025" cy="4158853"/>
          </a:xfrm>
        </p:spPr>
      </p:pic>
    </p:spTree>
    <p:extLst>
      <p:ext uri="{BB962C8B-B14F-4D97-AF65-F5344CB8AC3E}">
        <p14:creationId xmlns="" xmlns:p14="http://schemas.microsoft.com/office/powerpoint/2010/main" val="41912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heme/theme1.xml><?xml version="1.0" encoding="utf-8"?>
<a:theme xmlns:a="http://schemas.openxmlformats.org/drawingml/2006/main" name="Training New Employe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 New Employees.potx</Template>
  <TotalTime>0</TotalTime>
  <Words>1055</Words>
  <Application>Microsoft Office PowerPoint</Application>
  <PresentationFormat>Экран (16:9)</PresentationFormat>
  <Paragraphs>179</Paragraphs>
  <Slides>22</Slides>
  <Notes>5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Training New Employees</vt:lpstr>
      <vt:lpstr>Слайд 1</vt:lpstr>
      <vt:lpstr>Слайд 2</vt:lpstr>
      <vt:lpstr>Үй тапсырмасын тексеру.</vt:lpstr>
      <vt:lpstr>Слайд 4</vt:lpstr>
      <vt:lpstr>Слайд 5</vt:lpstr>
      <vt:lpstr>Слайд 6</vt:lpstr>
      <vt:lpstr>Слайд 7</vt:lpstr>
      <vt:lpstr>           Оқулықпен,дәптермен жұмыс.Тақтамен жұмыс  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2010-02-01T21:33:28Z</dcterms:created>
  <dcterms:modified xsi:type="dcterms:W3CDTF">2025-02-18T05:31:14Z</dcterms:modified>
</cp:coreProperties>
</file>