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8" r:id="rId2"/>
    <p:sldId id="291" r:id="rId3"/>
    <p:sldId id="289" r:id="rId4"/>
    <p:sldId id="296" r:id="rId5"/>
    <p:sldId id="294" r:id="rId6"/>
    <p:sldId id="297" r:id="rId7"/>
    <p:sldId id="285" r:id="rId8"/>
    <p:sldId id="283" r:id="rId9"/>
    <p:sldId id="287" r:id="rId10"/>
    <p:sldId id="284" r:id="rId11"/>
    <p:sldId id="282" r:id="rId12"/>
    <p:sldId id="29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89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76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5413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426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616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970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037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64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03311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67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2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02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86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94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99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24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6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18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7.png"/><Relationship Id="rId3" Type="http://schemas.openxmlformats.org/officeDocument/2006/relationships/image" Target="../media/image111.png"/><Relationship Id="rId7" Type="http://schemas.openxmlformats.org/officeDocument/2006/relationships/image" Target="../media/image110.png"/><Relationship Id="rId12" Type="http://schemas.openxmlformats.org/officeDocument/2006/relationships/image" Target="../media/image16.png"/><Relationship Id="rId17" Type="http://schemas.openxmlformats.org/officeDocument/2006/relationships/image" Target="../media/image2.png"/><Relationship Id="rId2" Type="http://schemas.openxmlformats.org/officeDocument/2006/relationships/image" Target="../media/image11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11" Type="http://schemas.openxmlformats.org/officeDocument/2006/relationships/image" Target="../media/image15.png"/><Relationship Id="rId5" Type="http://schemas.openxmlformats.org/officeDocument/2006/relationships/image" Target="../media/image13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30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9677" y="223593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1172" y="30622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11172" y="385422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1660" y="4646238"/>
            <a:ext cx="6778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29805" y="221502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29805" y="303093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97001" y="377187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62679" y="217255"/>
            <a:ext cx="86089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Астана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қаласы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әкімдігінің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Әдістемелік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орталығы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467133" y="1392009"/>
                <a:ext cx="8598310" cy="3910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b="1" dirty="0" smtClean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Шешуі</a:t>
                </a:r>
                <a:r>
                  <a:rPr lang="kk-KZ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kk-KZ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=−2−у 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ru-RU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kk-KZ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−2−у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=100</m:t>
                            </m:r>
                          </m:e>
                        </m:eqArr>
                      </m:e>
                    </m:d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4+4у+</m:t>
                      </m:r>
                      <m:sSup>
                        <m:sSup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−100=0</m:t>
                      </m:r>
                      <m:r>
                        <a:rPr lang="kk-KZ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 2у</m:t>
                          </m:r>
                        </m:e>
                        <m:sup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+4у−96=0</m:t>
                      </m:r>
                    </m:oMath>
                  </m:oMathPara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 у</m:t>
                          </m:r>
                        </m:e>
                        <m:sup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+2у−48=0</m:t>
                      </m:r>
                    </m:oMath>
                  </m:oMathPara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 smtClean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</a:t>
                </a:r>
                <a:r>
                  <a:rPr lang="kk-KZ" dirty="0" smtClean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Виет  теоремасы бойынша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=−48</m:t>
                            </m:r>
                          </m:e>
                          <m:e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=−2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⟹ 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=−8; 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=−2−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=−2−</m:t>
                    </m:r>
                    <m:d>
                      <m:d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=−2+8=6</m:t>
                    </m:r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=−2−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=−2−6=−8</m:t>
                    </m:r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dirty="0" smtClean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                                                   </a:t>
                </a:r>
                <a:endParaRPr lang="ru-RU" sz="16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133" y="1392009"/>
                <a:ext cx="8598310" cy="3910942"/>
              </a:xfrm>
              <a:prstGeom prst="rect">
                <a:avLst/>
              </a:prstGeom>
              <a:blipFill rotWithShape="0">
                <a:blip r:embed="rId2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873456" y="463483"/>
            <a:ext cx="1460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Тапсырма: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060812" y="325296"/>
                <a:ext cx="3422155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Жүйені </a:t>
                </a:r>
                <a:r>
                  <a:rPr lang="kk-KZ" dirty="0" smtClean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шешіңіз: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=−2 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=100</m:t>
                            </m:r>
                          </m:e>
                        </m:eqAr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812" y="325296"/>
                <a:ext cx="3422155" cy="710194"/>
              </a:xfrm>
              <a:prstGeom prst="rect">
                <a:avLst/>
              </a:prstGeom>
              <a:blipFill rotWithShape="0">
                <a:blip r:embed="rId3"/>
                <a:stretch>
                  <a:fillRect l="-1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55383" y="140630"/>
            <a:ext cx="2023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615439" y="4914255"/>
                <a:ext cx="2799291" cy="388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Жауабы: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kk-KZ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𝟖</m:t>
                        </m:r>
                      </m:e>
                    </m:d>
                    <m:r>
                      <a:rPr lang="kk-KZ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; </m:t>
                    </m:r>
                    <m:d>
                      <m:d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kk-KZ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𝟔</m:t>
                        </m:r>
                      </m:e>
                    </m:d>
                  </m:oMath>
                </a14:m>
                <a:endParaRPr lang="ru-RU" sz="1600" dirty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439" y="4914255"/>
                <a:ext cx="2799291" cy="388696"/>
              </a:xfrm>
              <a:prstGeom prst="rect">
                <a:avLst/>
              </a:prstGeom>
              <a:blipFill rotWithShape="0">
                <a:blip r:embed="rId4"/>
                <a:stretch>
                  <a:fillRect l="-1307" t="-6250" b="-203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7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216511" y="1141305"/>
                <a:ext cx="8922774" cy="45755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b="1" dirty="0" smtClean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Шешуі</a:t>
                </a:r>
                <a:r>
                  <a:rPr lang="kk-KZ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kk-KZ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den>
                            </m:f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den>
                            </m:f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х+у=12</m:t>
                            </m:r>
                          </m:e>
                        </m:eqArr>
                      </m:e>
                    </m:d>
                    <m:r>
                      <a:rPr lang="ru-RU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  ⟹    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у+х</m:t>
                                </m:r>
                              </m:num>
                              <m:den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ху</m:t>
                                </m:r>
                              </m:den>
                            </m:f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х+у=12</m:t>
                            </m:r>
                          </m:e>
                        </m:eqArr>
                      </m:e>
                    </m:d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⟹ 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12</m:t>
                                </m:r>
                              </m:num>
                              <m:den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ху</m:t>
                                </m:r>
                              </m:den>
                            </m:f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х+у=12</m:t>
                            </m:r>
                          </m:e>
                        </m:eqArr>
                      </m:e>
                    </m:d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⟹ 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ху=</m:t>
                            </m:r>
                            <m:f>
                              <m:f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8∙12</m:t>
                                </m:r>
                              </m:num>
                              <m:den>
                                <m:r>
                                  <a:rPr lang="kk-KZ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х+у=12</m:t>
                            </m:r>
                          </m:e>
                        </m:eqArr>
                      </m:e>
                    </m:d>
                  </m:oMath>
                </a14:m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ху=32</m:t>
                            </m:r>
                          </m:e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х+у=12</m:t>
                            </m:r>
                          </m:e>
                        </m:eqArr>
                      </m:e>
                    </m:d>
                  </m:oMath>
                </a14:m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⟹   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ху=32</m:t>
                            </m:r>
                          </m:e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х=12−у</m:t>
                            </m:r>
                          </m:e>
                        </m:eqArr>
                      </m:e>
                    </m:d>
                  </m:oMath>
                </a14:m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</a:t>
                </a:r>
                <a:r>
                  <a:rPr lang="ru-RU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</a:t>
                </a: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у∙</m:t>
                    </m:r>
                    <m:d>
                      <m:d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12−у</m:t>
                        </m:r>
                      </m:e>
                    </m:d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=32</m:t>
                    </m:r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</a:t>
                </a:r>
                <a:r>
                  <a:rPr lang="ru-RU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</a:t>
                </a: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12у−у</m:t>
                        </m:r>
                      </m:e>
                      <m: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−32=0</m:t>
                    </m:r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</a:t>
                </a:r>
                <a:r>
                  <a:rPr lang="ru-RU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−12у+32=0</m:t>
                    </m:r>
                  </m:oMath>
                </a14:m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                       Виет  теоремасы бойынша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=8; 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=12−</m:t>
                      </m:r>
                      <m:sSub>
                        <m:sSub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=12−8=4</m:t>
                      </m:r>
                    </m:oMath>
                  </m:oMathPara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=12−</m:t>
                      </m:r>
                      <m:sSub>
                        <m:sSub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=12−4=8</m:t>
                      </m:r>
                    </m:oMath>
                  </m:oMathPara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                       </a:t>
                </a:r>
                <a:r>
                  <a:rPr lang="en-US" dirty="0" smtClean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511" y="1141305"/>
                <a:ext cx="8922774" cy="4575548"/>
              </a:xfrm>
              <a:prstGeom prst="rect">
                <a:avLst/>
              </a:prstGeom>
              <a:blipFill rotWithShape="0">
                <a:blip r:embed="rId2"/>
                <a:stretch>
                  <a:fillRect l="-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22635" y="425896"/>
            <a:ext cx="1332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Тапсырма: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671882" y="56564"/>
                <a:ext cx="3313151" cy="10384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Жүйені </a:t>
                </a:r>
                <a:r>
                  <a:rPr lang="kk-KZ" dirty="0" smtClean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шешіңіз: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den>
                            </m:f>
                            <m:r>
                              <a:rPr lang="ru-RU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den>
                            </m:f>
                            <m:r>
                              <a:rPr lang="ru-RU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ru-RU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х+у=12</m:t>
                            </m:r>
                          </m:e>
                        </m:eqArr>
                      </m:e>
                    </m:d>
                  </m:oMath>
                </a14:m>
                <a:r>
                  <a:rPr lang="kk-KZ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</a:t>
                </a:r>
                <a:endParaRPr lang="ru-RU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882" y="56564"/>
                <a:ext cx="3313151" cy="1038489"/>
              </a:xfrm>
              <a:prstGeom prst="rect">
                <a:avLst/>
              </a:prstGeom>
              <a:blipFill rotWithShape="0">
                <a:blip r:embed="rId3"/>
                <a:stretch>
                  <a:fillRect l="-1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466185" y="4931847"/>
                <a:ext cx="24001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Жауабы:</a:t>
                </a:r>
                <a:r>
                  <a:rPr lang="kk-KZ" b="1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dPr>
                      <m:e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𝟖</m:t>
                        </m:r>
                      </m:e>
                    </m:d>
                    <m:r>
                      <a:rPr lang="kk-KZ" b="1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; </m:t>
                    </m:r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dPr>
                      <m:e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185" y="4931847"/>
                <a:ext cx="240014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290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04759" y="126071"/>
            <a:ext cx="2023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25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1437757" y="1787918"/>
            <a:ext cx="6446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айнымалысы бар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сызықтық емес теңдеулер жүйесін шешуді үйрендіңіз.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570492" y="555712"/>
            <a:ext cx="325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16" y="2655340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9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1839" y="1190297"/>
            <a:ext cx="6652477" cy="905417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айнымалысы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3215" y="2629954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сабақта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кі айнымалысы бар сызықтық емес теңдеулер жүйесін шешуді үйренесіз.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87" y="2743831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6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8270" y="505270"/>
            <a:ext cx="7637988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 ең болмағанда бір теңдеуі сызықтық теңдеу болмайтын </a:t>
            </a:r>
          </a:p>
          <a:p>
            <a:r>
              <a:rPr lang="kk-KZ" sz="20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кі айнымалысы бар теңдеулер жүйесі </a:t>
            </a:r>
            <a:r>
              <a:rPr lang="kk-KZ" sz="2000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айнымалысы бар</a:t>
            </a:r>
          </a:p>
          <a:p>
            <a:r>
              <a:rPr lang="kk-KZ" sz="2000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 емес теңдеулер жүйесі</a:t>
            </a:r>
            <a:r>
              <a:rPr lang="kk-KZ" sz="2000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</a:t>
            </a:r>
            <a:r>
              <a:rPr lang="kk-KZ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548270" y="2030839"/>
                <a:ext cx="7708905" cy="101566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kk-KZ" sz="2000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Жүйенің әрбір теңдеуін тура санды  теңдікке айналдыратын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000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kk-KZ" sz="2000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kk-KZ" sz="2000" b="0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b>
                            <m:r>
                              <a:rPr lang="kk-KZ" sz="2000" b="0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kk-KZ" sz="2000" b="0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kk-KZ" sz="2000" b="0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kk-KZ" sz="2000" b="0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у</m:t>
                            </m:r>
                          </m:e>
                          <m:sub>
                            <m:r>
                              <a:rPr lang="kk-KZ" sz="2000" b="0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kk-KZ" sz="2000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kk-KZ" sz="2000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сандар жұбы </a:t>
                </a:r>
                <a:r>
                  <a:rPr lang="kk-KZ" sz="2000" b="1" dirty="0" smtClean="0">
                    <a:ln w="0"/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 айнымалысы бар сызықтық емес теңдеулер</a:t>
                </a:r>
              </a:p>
              <a:p>
                <a:r>
                  <a:rPr lang="kk-KZ" sz="2000" b="1" dirty="0" smtClean="0">
                    <a:ln w="0"/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жүйесінің шешімі</a:t>
                </a:r>
                <a:r>
                  <a:rPr lang="kk-KZ" sz="2000" dirty="0" smtClean="0">
                    <a:ln w="0"/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000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 аталады.</a:t>
                </a:r>
                <a:endParaRPr lang="ru-RU" sz="2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270" y="2030839"/>
                <a:ext cx="7708905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789" t="-2367" b="-8876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990556" y="3556408"/>
            <a:ext cx="704269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kk-KZ" sz="2000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айнымалысы бар сызықтық емес теңдеулер жүйесін </a:t>
            </a:r>
            <a:br>
              <a:rPr lang="kk-KZ" sz="2000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 деп </a:t>
            </a:r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оның шешімдерінің жиынын табуды</a:t>
            </a:r>
            <a:r>
              <a:rPr lang="kk-KZ" sz="2000" b="1" dirty="0" smtClean="0">
                <a:ln w="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айтады.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9836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06791" y="294657"/>
                <a:ext cx="1224172" cy="117910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791" y="294657"/>
                <a:ext cx="1224172" cy="1179105"/>
              </a:xfrm>
              <a:prstGeom prst="rect">
                <a:avLst/>
              </a:prstGeom>
              <a:blipFill rotWithShape="0">
                <a:blip r:embed="rId2"/>
                <a:stretch>
                  <a:fillRect r="-313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1553665" y="294657"/>
            <a:ext cx="34531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Жүйенің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шешімін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табыңыз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434934" y="2270057"/>
                <a:ext cx="11962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/>
                  <a:t>C)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2;3</m:t>
                        </m:r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4934" y="2270057"/>
                <a:ext cx="1196225" cy="430887"/>
              </a:xfrm>
              <a:prstGeom prst="rect">
                <a:avLst/>
              </a:prstGeom>
              <a:blipFill rotWithShape="0">
                <a:blip r:embed="rId3"/>
                <a:stretch>
                  <a:fillRect l="-18367" t="-23944" b="-50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92524" y="2270057"/>
                <a:ext cx="145270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/>
                  <a:t>B)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2;−3</m:t>
                        </m:r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524" y="2270057"/>
                <a:ext cx="1452705" cy="430887"/>
              </a:xfrm>
              <a:prstGeom prst="rect">
                <a:avLst/>
              </a:prstGeom>
              <a:blipFill rotWithShape="0">
                <a:blip r:embed="rId4"/>
                <a:stretch>
                  <a:fillRect l="-15126" t="-23944" b="-50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874621" y="2274586"/>
                <a:ext cx="146072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/>
                  <a:t>A)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;3</m:t>
                        </m:r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621" y="2274586"/>
                <a:ext cx="1460721" cy="430887"/>
              </a:xfrm>
              <a:prstGeom prst="rect">
                <a:avLst/>
              </a:prstGeom>
              <a:blipFill rotWithShape="0">
                <a:blip r:embed="rId5"/>
                <a:stretch>
                  <a:fillRect l="-15063" t="-23944" b="-50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5837700" y="1721453"/>
            <a:ext cx="13082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0" cap="none" spc="0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endParaRPr lang="ru-RU" sz="2400" b="0" cap="none" spc="0" dirty="0">
              <a:ln w="0"/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9901" y="294657"/>
            <a:ext cx="11037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Мысал:</a:t>
            </a:r>
            <a:endParaRPr lang="ru-RU" sz="2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41262" y="3164171"/>
                <a:ext cx="1224172" cy="117910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kk-KZ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62" y="3164171"/>
                <a:ext cx="1224172" cy="1179105"/>
              </a:xfrm>
              <a:prstGeom prst="rect">
                <a:avLst/>
              </a:prstGeom>
              <a:blipFill rotWithShape="0">
                <a:blip r:embed="rId6"/>
                <a:stretch>
                  <a:fillRect r="-875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51589" y="3172210"/>
                <a:ext cx="1224172" cy="117910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kk-KZ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sz="24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589" y="3172210"/>
                <a:ext cx="1224172" cy="1179105"/>
              </a:xfrm>
              <a:prstGeom prst="rect">
                <a:avLst/>
              </a:prstGeom>
              <a:blipFill rotWithShape="0">
                <a:blip r:embed="rId7"/>
                <a:stretch>
                  <a:fillRect r="-67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588492" y="3151078"/>
                <a:ext cx="1224172" cy="117910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kk-KZ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kk-KZ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kk-KZ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kk-KZ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kk-KZ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492" y="3151078"/>
                <a:ext cx="1224172" cy="1179105"/>
              </a:xfrm>
              <a:prstGeom prst="rect">
                <a:avLst/>
              </a:prstGeom>
              <a:blipFill rotWithShape="0">
                <a:blip r:embed="rId8"/>
                <a:stretch>
                  <a:fillRect r="-48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42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0" grpId="0"/>
      <p:bldP spid="21" grpId="0"/>
      <p:bldP spid="22" grpId="0"/>
      <p:bldP spid="10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68" y="137072"/>
            <a:ext cx="134524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r>
              <a:rPr lang="kk-KZ" sz="20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endParaRPr lang="ru-RU" sz="20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80922" y="183238"/>
            <a:ext cx="2644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Алгебралық</a:t>
            </a:r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16565" y="1009770"/>
                <a:ext cx="8105671" cy="369331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kk-KZ" b="1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Жүйені </a:t>
                </a:r>
                <a:r>
                  <a:rPr lang="kk-KZ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алгебралық қосу тәсілімен шығару үшін келесі алгоритм қолданылады </a:t>
                </a:r>
                <a:r>
                  <a:rPr lang="kk-KZ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(алгоритм </a:t>
                </a:r>
                <a14:m>
                  <m:oMath xmlns:m="http://schemas.openxmlformats.org/officeDocument/2006/math">
                    <m:r>
                      <a:rPr lang="kk-KZ" i="1" dirty="0" smtClean="0">
                        <a:ln w="0"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kk-KZ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қандай да бір мақсатқа жету үшін орындалатын қарапайым іс-әрекеттер тізбегі):</a:t>
                </a:r>
              </a:p>
              <a:p>
                <a:pPr marL="342900" indent="-342900">
                  <a:buAutoNum type="arabicParenR"/>
                </a:pPr>
                <a:r>
                  <a:rPr lang="kk-KZ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егер екі теңдеудегі ұқсас қосылғыштардың коэффициенттері қарама-қарсы сандар болмаса, онда екі теңдеудегі ұқсас қосылғыштардың коэффициенттері қарама-қарсы сандар болатындай етіп жүйенің теңдеулерін көбейткіштерге көбейту; </a:t>
                </a:r>
              </a:p>
              <a:p>
                <a:pPr marL="342900" indent="-342900">
                  <a:buAutoNum type="arabicParenR"/>
                </a:pPr>
                <a:r>
                  <a:rPr lang="kk-KZ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 теңдеулерінің сол және оң жақтарын мүшелеп қосу;</a:t>
                </a:r>
              </a:p>
              <a:p>
                <a:pPr marL="342900" indent="-342900">
                  <a:buAutoNum type="arabicParenR"/>
                </a:pPr>
                <a:r>
                  <a:rPr lang="kk-KZ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</a:t>
                </a:r>
                <a:r>
                  <a:rPr lang="kk-KZ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ыққан бір айнымалысы бар теңдеуді шешу;</a:t>
                </a:r>
              </a:p>
              <a:p>
                <a:pPr marL="342900" indent="-342900">
                  <a:buAutoNum type="arabicParenR"/>
                </a:pPr>
                <a:r>
                  <a:rPr lang="kk-KZ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</a:t>
                </a:r>
                <a:r>
                  <a:rPr lang="kk-KZ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кінші айнымалының сәйкес мәнін табу; </a:t>
                </a:r>
              </a:p>
              <a:p>
                <a:pPr marL="342900" indent="-342900">
                  <a:buAutoNum type="arabicParenR"/>
                </a:pPr>
                <a:r>
                  <a:rPr lang="kk-KZ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</a:t>
                </a:r>
                <a:r>
                  <a:rPr lang="kk-KZ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ауабын айнымалылардың мәндері болып табылатын сандар жұбының жиыны түрінде жазу.</a:t>
                </a:r>
              </a:p>
              <a:p>
                <a:pPr marL="342900" indent="-342900">
                  <a:buAutoNum type="arabicParenR"/>
                </a:pPr>
                <a:endParaRPr lang="ru-RU" dirty="0">
                  <a:ln w="0"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565" y="1009770"/>
                <a:ext cx="8105671" cy="3693319"/>
              </a:xfrm>
              <a:prstGeom prst="rect">
                <a:avLst/>
              </a:prstGeom>
              <a:blipFill rotWithShape="0">
                <a:blip r:embed="rId2"/>
                <a:stretch>
                  <a:fillRect l="-677" t="-990" r="-5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387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95783" y="130509"/>
            <a:ext cx="2644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Алгебралық</a:t>
            </a:r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207569" y="130509"/>
                <a:ext cx="4566763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dirty="0" smtClean="0">
                    <a:ln w="0"/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𝟗</m:t>
                            </m:r>
                          </m:e>
                          <m:e>
                            <m:sSup>
                              <m:sSupPr>
                                <m:ctrlP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b="1" i="1" smtClean="0">
                                    <a:ln w="0"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e>
                        </m:eqArr>
                        <m:r>
                          <a:rPr lang="kk-KZ" b="1" i="1" smtClean="0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 жүйені шешейік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7569" y="130509"/>
                <a:ext cx="4566763" cy="710194"/>
              </a:xfrm>
              <a:prstGeom prst="rect">
                <a:avLst/>
              </a:prstGeom>
              <a:blipFill rotWithShape="0">
                <a:blip r:embed="rId2"/>
                <a:stretch>
                  <a:fillRect l="-10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093141" y="797005"/>
                <a:ext cx="1856598" cy="8117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1" i="1" smtClean="0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−х</m:t>
                                  </m:r>
                                </m:e>
                                <m:sup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 smtClean="0">
                                  <a:ln w="0"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1" i="1" smtClean="0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b="1" i="1" smtClean="0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b="1" i="1" smtClean="0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141" y="797005"/>
                <a:ext cx="1856598" cy="8117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5295509" y="1188366"/>
            <a:ext cx="2877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2-теңдеуді 2-ге </a:t>
            </a:r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көбейтейік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093141" y="1642377"/>
                <a:ext cx="2132315" cy="811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1" i="1" smtClean="0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kk-KZ" b="1" i="1" smtClean="0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  <m:r>
                                    <a:rPr lang="kk-KZ" b="1" i="1" smtClean="0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 smtClean="0">
                                  <a:ln w="0"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b="1" i="1" smtClean="0">
                                  <a:ln w="0"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1" i="1" smtClean="0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b="1" i="1">
                                      <a:ln w="0"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b="1" i="1" smtClean="0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b="1" i="1" smtClean="0">
                                  <a:ln w="0"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𝟔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141" y="1642377"/>
                <a:ext cx="2132315" cy="81176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093141" y="2380463"/>
                <a:ext cx="3411511" cy="230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мүшелеп </a:t>
                </a:r>
                <a:r>
                  <a:rPr lang="ru-RU" sz="2000" b="1" dirty="0" err="1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қосамыз</a:t>
                </a:r>
                <a:r>
                  <a:rPr lang="ru-RU" sz="2000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2х² </a:t>
                </a:r>
                <a14:m>
                  <m:oMath xmlns:m="http://schemas.openxmlformats.org/officeDocument/2006/math">
                    <m:r>
                      <a:rPr lang="ru-RU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 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2х² + у² + 2у² = 9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+( </a:t>
                </a:r>
                <a14:m>
                  <m:oMath xmlns:m="http://schemas.openxmlformats.org/officeDocument/2006/math">
                    <m:r>
                      <a:rPr lang="ru-RU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6)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3у² = 3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у² = 1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kk-K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rad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141" y="2380463"/>
                <a:ext cx="3411511" cy="2308068"/>
              </a:xfrm>
              <a:prstGeom prst="rect">
                <a:avLst/>
              </a:prstGeom>
              <a:blipFill rotWithShape="0">
                <a:blip r:embed="rId5"/>
                <a:stretch>
                  <a:fillRect l="-1786" t="-1319" r="-8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5322801" y="4547003"/>
            <a:ext cx="3721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(-2;1); (2;1),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(-2;-1); (2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;-1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116524" y="2256045"/>
                <a:ext cx="1556708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524" y="2256045"/>
                <a:ext cx="1556708" cy="375552"/>
              </a:xfrm>
              <a:prstGeom prst="rect">
                <a:avLst/>
              </a:prstGeom>
              <a:blipFill rotWithShape="0">
                <a:blip r:embed="rId6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116524" y="2737422"/>
                <a:ext cx="1315617" cy="397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болса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524" y="2737422"/>
                <a:ext cx="1315617" cy="397609"/>
              </a:xfrm>
              <a:prstGeom prst="rect">
                <a:avLst/>
              </a:prstGeom>
              <a:blipFill rotWithShape="0">
                <a:blip r:embed="rId7"/>
                <a:stretch>
                  <a:fillRect t="-7692" b="-1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7069625" y="3135031"/>
                <a:ext cx="1577548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625" y="3135031"/>
                <a:ext cx="1577548" cy="37555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077151" y="3502913"/>
                <a:ext cx="1053430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b="1" i="1" smtClean="0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𝟖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7151" y="3502913"/>
                <a:ext cx="1053430" cy="37555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146080" y="3751342"/>
                <a:ext cx="915572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b="1" i="1" smtClean="0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6080" y="3751342"/>
                <a:ext cx="915572" cy="3755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163729" y="4102595"/>
                <a:ext cx="97598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 smtClean="0">
                    <a:ln w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х</a:t>
                </a:r>
                <a14:m>
                  <m:oMath xmlns:m="http://schemas.openxmlformats.org/officeDocument/2006/math">
                    <m:r>
                      <a:rPr lang="kk-KZ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b="1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>
                      <a:rPr lang="kk-KZ" b="1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3729" y="4102595"/>
                <a:ext cx="975984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5000" t="-11475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9117948" y="2737421"/>
                <a:ext cx="1488741" cy="397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болса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7948" y="2737421"/>
                <a:ext cx="1488741" cy="397609"/>
              </a:xfrm>
              <a:prstGeom prst="rect">
                <a:avLst/>
              </a:prstGeom>
              <a:blipFill rotWithShape="0">
                <a:blip r:embed="rId12"/>
                <a:stretch>
                  <a:fillRect t="-7692" b="-1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9044013" y="3135031"/>
                <a:ext cx="1878912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(−</m:t>
                          </m:r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4013" y="3135031"/>
                <a:ext cx="1878912" cy="375552"/>
              </a:xfrm>
              <a:prstGeom prst="rect">
                <a:avLst/>
              </a:prstGeom>
              <a:blipFill rotWithShape="0">
                <a:blip r:embed="rId13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9117948" y="3563566"/>
                <a:ext cx="1053430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b="1" i="1" smtClean="0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𝟖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7948" y="3563566"/>
                <a:ext cx="1053430" cy="37555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186877" y="3845996"/>
                <a:ext cx="915572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1" i="1" smtClean="0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1" i="1">
                              <a:ln w="0"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b="1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b="1" i="1" smtClean="0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6877" y="3845996"/>
                <a:ext cx="915572" cy="37555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9264938" y="4213170"/>
                <a:ext cx="97598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 smtClean="0">
                    <a:ln w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х</a:t>
                </a:r>
                <a14:m>
                  <m:oMath xmlns:m="http://schemas.openxmlformats.org/officeDocument/2006/math">
                    <m:r>
                      <a:rPr lang="kk-KZ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b="1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>
                      <a:rPr lang="kk-KZ" b="1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4938" y="4213170"/>
                <a:ext cx="975984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5625" t="-9836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17"/>
          <a:srcRect l="6956" t="8243" r="4589" b="6833"/>
          <a:stretch/>
        </p:blipFill>
        <p:spPr>
          <a:xfrm>
            <a:off x="7116524" y="2207792"/>
            <a:ext cx="3698543" cy="237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8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68" y="137072"/>
            <a:ext cx="134524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r>
              <a:rPr lang="kk-KZ" sz="20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endParaRPr lang="ru-RU" sz="20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67769" y="264501"/>
            <a:ext cx="2228174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sz="20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6356" y="1115626"/>
            <a:ext cx="87820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0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Жүйені алмастыру тәсілімен шығару үшін келесі алгоритмді қолданады: </a:t>
            </a:r>
            <a:endParaRPr lang="ru-RU" sz="20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6356" y="1581610"/>
            <a:ext cx="8919174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AutoNum type="arabicParenR"/>
            </a:pPr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жүйенің кез-келген теңдеуіндегі бір айнымалыны екінші </a:t>
            </a:r>
          </a:p>
          <a:p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      арқылы өрнектеу;</a:t>
            </a:r>
          </a:p>
          <a:p>
            <a:r>
              <a:rPr lang="kk-KZ" sz="200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алынған өрнекті екінші теңдеудегі айнымалының орнына қою;</a:t>
            </a:r>
          </a:p>
          <a:p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3) шыққан бір айнымалысы бар теңдеуді шешу;</a:t>
            </a:r>
          </a:p>
          <a:p>
            <a:r>
              <a:rPr lang="kk-KZ" sz="200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екінші айнымалының сәйкес мәнін табу;</a:t>
            </a:r>
          </a:p>
          <a:p>
            <a:r>
              <a:rPr lang="kk-KZ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5) жауабын айнымалылардың мәндері болып табылатын сандар жұбының жиыны түрінде жазу. </a:t>
            </a:r>
            <a:endParaRPr lang="ru-RU" sz="200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1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96487" y="899894"/>
                <a:ext cx="9984658" cy="36943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2000" dirty="0" smtClean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</a:t>
                </a:r>
                <a:r>
                  <a:rPr lang="kk-KZ" sz="2000" b="1" dirty="0" smtClean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Шешуі</a:t>
                </a:r>
                <a:r>
                  <a:rPr lang="kk-KZ" sz="20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kk-KZ" sz="20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=3 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=−1</m:t>
                            </m:r>
                          </m:e>
                        </m:eqArr>
                      </m:e>
                    </m:d>
                    <m:r>
                      <a:rPr lang="ru-RU" sz="20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0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  ⟹     </m:t>
                    </m:r>
                    <m:d>
                      <m:dPr>
                        <m:begChr m:val="{"/>
                        <m:endChr m:val=""/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=3+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3+</m:t>
                                </m:r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=−1</m:t>
                            </m:r>
                          </m:e>
                        </m:eqArr>
                      </m:e>
                    </m:d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⟹  </m:t>
                    </m:r>
                    <m:d>
                      <m:dPr>
                        <m:begChr m:val="{"/>
                        <m:endChr m:val=""/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=3+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−3−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=−1</m:t>
                            </m:r>
                          </m:e>
                        </m:eqArr>
                      </m:e>
                    </m:d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kk-KZ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=3+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kk-KZ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−2=0</m:t>
                            </m:r>
                          </m:e>
                        </m:eqArr>
                      </m:e>
                    </m:d>
                  </m:oMath>
                </a14:m>
                <a:r>
                  <a:rPr lang="kk-KZ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kk-KZ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</a:t>
                </a:r>
                <a:r>
                  <a:rPr lang="ru-RU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p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−у−2=0</m:t>
                    </m:r>
                  </m:oMath>
                </a14:m>
                <a:r>
                  <a:rPr lang="kk-KZ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       </a:t>
                </a:r>
                <a:r>
                  <a:rPr lang="kk-KZ" sz="2000" dirty="0" smtClean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Виет  </a:t>
                </a:r>
                <a:r>
                  <a:rPr lang="kk-KZ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теоремасы бойынша</a:t>
                </a:r>
                <a14:m>
                  <m:oMath xmlns:m="http://schemas.openxmlformats.org/officeDocument/2006/math"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begChr m:val="{"/>
                        <m:endChr m:val=""/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=1</m:t>
                            </m:r>
                          </m:e>
                          <m:e>
                            <m:sSub>
                              <m:sSub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0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=−2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⟹  </m:t>
                    </m:r>
                    <m:sSub>
                      <m:sSub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=2;  </m:t>
                    </m:r>
                    <m:sSub>
                      <m:sSub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kk-KZ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sz="2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sz="2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sz="2000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=3+</m:t>
                      </m:r>
                      <m:sSub>
                        <m:sSubPr>
                          <m:ctrlP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sz="2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sz="2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sz="2000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=3+2=5</m:t>
                      </m:r>
                    </m:oMath>
                  </m:oMathPara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b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=3+</m:t>
                    </m:r>
                    <m:sSub>
                      <m:sSub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=3+</m:t>
                    </m:r>
                    <m:d>
                      <m:d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kk-KZ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ru-RU" sz="2000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</a:t>
                </a:r>
                <a:r>
                  <a:rPr lang="ru-RU" sz="2000" dirty="0" smtClean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                                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87" y="899894"/>
                <a:ext cx="9984658" cy="36943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25240" y="189700"/>
                <a:ext cx="4385688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Мысал:  </a:t>
                </a:r>
                <a:r>
                  <a:rPr lang="kk-KZ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Жүйені </a:t>
                </a:r>
                <a:r>
                  <a:rPr lang="kk-KZ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шешейік:</a:t>
                </a:r>
                <a:r>
                  <a:rPr lang="kk-KZ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</m:t>
                            </m:r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eqAr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40" y="189700"/>
                <a:ext cx="4385688" cy="710194"/>
              </a:xfrm>
              <a:prstGeom prst="rect">
                <a:avLst/>
              </a:prstGeom>
              <a:blipFill rotWithShape="0">
                <a:blip r:embed="rId3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930069" y="4594239"/>
                <a:ext cx="26261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Жауабы: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  <m:r>
                      <a:rPr lang="kk-KZ" b="1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; </m:t>
                    </m:r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0069" y="4594239"/>
                <a:ext cx="262616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08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918317" y="161230"/>
            <a:ext cx="2023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3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75397" y="844298"/>
                <a:ext cx="9855958" cy="5000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16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Шешуі:</a:t>
                </a:r>
                <a14:m>
                  <m:oMath xmlns:m="http://schemas.openxmlformats.org/officeDocument/2006/math">
                    <m:r>
                      <a:rPr lang="kk-KZ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ru-RU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=5</m:t>
                            </m:r>
                          </m:e>
                          <m:e>
                            <m:d>
                              <m:d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х+у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ru-RU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х</m:t>
                                    </m:r>
                                  </m:e>
                                  <m:sup>
                                    <m:r>
                                      <a:rPr lang="kk-KZ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kk-KZ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−ху+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у</m:t>
                                    </m:r>
                                  </m:e>
                                  <m:sup>
                                    <m:r>
                                      <a:rPr lang="kk-KZ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=35</m:t>
                            </m:r>
                          </m:e>
                        </m:eqArr>
                      </m:e>
                    </m:d>
                  </m:oMath>
                </a14:m>
                <a:r>
                  <a:rPr lang="kk-KZ" sz="16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kk-KZ" sz="16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⟹ </m:t>
                    </m:r>
                  </m:oMath>
                </a14:m>
                <a:r>
                  <a:rPr lang="kk-KZ" sz="16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=5</m:t>
                            </m:r>
                          </m:e>
                          <m:e>
                            <m: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  <m:d>
                              <m:d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ru-RU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х</m:t>
                                    </m:r>
                                  </m:e>
                                  <m:sup>
                                    <m:r>
                                      <a:rPr lang="kk-KZ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kk-KZ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−ху+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у</m:t>
                                    </m:r>
                                  </m:e>
                                  <m:sup>
                                    <m:r>
                                      <a:rPr lang="kk-KZ" sz="1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=35</m:t>
                            </m:r>
                          </m:e>
                        </m:eqArr>
                      </m:e>
                    </m:d>
                  </m:oMath>
                </a14:m>
                <a:r>
                  <a:rPr lang="kk-KZ" sz="16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sz="16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kk-KZ" sz="16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=5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−ху+</m:t>
                            </m:r>
                            <m:sSup>
                              <m:sSup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sz="1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=7</m:t>
                            </m:r>
                          </m:e>
                        </m:eqArr>
                      </m:e>
                    </m:d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kk-KZ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=5−у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kk-KZ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−ху+</m:t>
                              </m:r>
                              <m:sSup>
                                <m:sSup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=7</m:t>
                              </m:r>
                            </m:e>
                          </m:eqArr>
                        </m:e>
                      </m:d>
                      <m:r>
                        <a:rPr lang="ru-RU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5−у</m:t>
                              </m:r>
                            </m:e>
                          </m:d>
                        </m:e>
                        <m:sup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−у</m:t>
                      </m:r>
                      <m:d>
                        <m:d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5−у</m:t>
                          </m:r>
                        </m:e>
                      </m:d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=7</m:t>
                      </m:r>
                    </m:oMath>
                  </m:oMathPara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25−10у+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−5у+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−7=0</m:t>
                    </m:r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3у</m:t>
                        </m:r>
                      </m:e>
                      <m: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−15у+18=0</m:t>
                    </m:r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−5у+6=0</m:t>
                      </m:r>
                    </m:oMath>
                  </m:oMathPara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            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Виет  теоремасы бойынша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=6</m:t>
                            </m:r>
                          </m:e>
                          <m:e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=5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⟹ 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=2; 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=5−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=5−2=3</m:t>
                    </m:r>
                  </m:oMath>
                </a14:m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</a:t>
                </a:r>
                <a:r>
                  <a:rPr lang="kk-KZ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</a:t>
                </a:r>
                <a:r>
                  <a:rPr lang="ru-RU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=5−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=5−3</m:t>
                    </m:r>
                    <m:r>
                      <a:rPr lang="kk-KZ" i="1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ru-RU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dirty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                                 </a:t>
                </a:r>
                <a:r>
                  <a:rPr lang="ru-RU" dirty="0" smtClean="0">
                    <a:effectLst/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</a:t>
                </a:r>
                <a:r>
                  <a:rPr lang="kk-KZ" sz="16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ru-RU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97" y="844298"/>
                <a:ext cx="9855958" cy="5000215"/>
              </a:xfrm>
              <a:prstGeom prst="rect">
                <a:avLst/>
              </a:prstGeom>
              <a:blipFill rotWithShape="0">
                <a:blip r:embed="rId2"/>
                <a:stretch>
                  <a:fillRect l="-3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75397" y="52817"/>
            <a:ext cx="1332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Тапсырма: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682400" y="5006854"/>
                <a:ext cx="24530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Жауабы: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  <m:r>
                      <a:rPr lang="kk-KZ" b="1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; </m:t>
                    </m:r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2400" y="5006854"/>
                <a:ext cx="245304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985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28497" y="134104"/>
                <a:ext cx="3293915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Жүйені </a:t>
                </a:r>
                <a:r>
                  <a:rPr lang="kk-KZ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шешіңіз: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=5 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=35</m:t>
                            </m:r>
                          </m:e>
                        </m:eqAr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497" y="134104"/>
                <a:ext cx="3293915" cy="710194"/>
              </a:xfrm>
              <a:prstGeom prst="rect">
                <a:avLst/>
              </a:prstGeom>
              <a:blipFill rotWithShape="0">
                <a:blip r:embed="rId4"/>
                <a:stretch>
                  <a:fillRect l="-14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5403376" y="39169"/>
            <a:ext cx="2023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4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4810</TotalTime>
  <Words>354</Words>
  <Application>Microsoft Office PowerPoint</Application>
  <PresentationFormat>Широкоэкранный</PresentationFormat>
  <Paragraphs>119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SimSun</vt:lpstr>
      <vt:lpstr>Arial</vt:lpstr>
      <vt:lpstr>Calibri</vt:lpstr>
      <vt:lpstr>Cambria Math</vt:lpstr>
      <vt:lpstr>Tahoma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Екі айнымалысы бар сызықтық емес теңдеулер және олардың жүйелері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*</cp:lastModifiedBy>
  <cp:revision>210</cp:revision>
  <dcterms:created xsi:type="dcterms:W3CDTF">2022-09-04T21:41:09Z</dcterms:created>
  <dcterms:modified xsi:type="dcterms:W3CDTF">2025-09-17T02:10:05Z</dcterms:modified>
</cp:coreProperties>
</file>